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52"/>
  </p:handoutMasterIdLst>
  <p:sldIdLst>
    <p:sldId id="2324" r:id="rId3"/>
    <p:sldId id="2313" r:id="rId5"/>
    <p:sldId id="2754" r:id="rId6"/>
    <p:sldId id="2562" r:id="rId7"/>
    <p:sldId id="2755" r:id="rId8"/>
    <p:sldId id="2756" r:id="rId9"/>
    <p:sldId id="2757" r:id="rId10"/>
    <p:sldId id="2758" r:id="rId11"/>
    <p:sldId id="2759" r:id="rId12"/>
    <p:sldId id="2760" r:id="rId13"/>
    <p:sldId id="2761" r:id="rId14"/>
    <p:sldId id="2786" r:id="rId15"/>
    <p:sldId id="2762" r:id="rId16"/>
    <p:sldId id="2763" r:id="rId17"/>
    <p:sldId id="2764" r:id="rId18"/>
    <p:sldId id="2765" r:id="rId19"/>
    <p:sldId id="2766" r:id="rId20"/>
    <p:sldId id="2767" r:id="rId21"/>
    <p:sldId id="2779" r:id="rId22"/>
    <p:sldId id="2768" r:id="rId23"/>
    <p:sldId id="2780" r:id="rId24"/>
    <p:sldId id="2769" r:id="rId25"/>
    <p:sldId id="2770" r:id="rId26"/>
    <p:sldId id="2771" r:id="rId27"/>
    <p:sldId id="2781" r:id="rId28"/>
    <p:sldId id="2772" r:id="rId29"/>
    <p:sldId id="2782" r:id="rId30"/>
    <p:sldId id="2787" r:id="rId31"/>
    <p:sldId id="2773" r:id="rId32"/>
    <p:sldId id="2774" r:id="rId33"/>
    <p:sldId id="2789" r:id="rId34"/>
    <p:sldId id="2776" r:id="rId35"/>
    <p:sldId id="2777" r:id="rId36"/>
    <p:sldId id="2431" r:id="rId37"/>
    <p:sldId id="2778" r:id="rId38"/>
    <p:sldId id="2433" r:id="rId39"/>
    <p:sldId id="2392" r:id="rId40"/>
    <p:sldId id="2452" r:id="rId41"/>
    <p:sldId id="2453" r:id="rId42"/>
    <p:sldId id="2454" r:id="rId43"/>
    <p:sldId id="2790" r:id="rId44"/>
    <p:sldId id="2791" r:id="rId45"/>
    <p:sldId id="2792" r:id="rId46"/>
    <p:sldId id="2793" r:id="rId47"/>
    <p:sldId id="2794" r:id="rId48"/>
    <p:sldId id="2795" r:id="rId49"/>
    <p:sldId id="2565" r:id="rId50"/>
    <p:sldId id="264" r:id="rId51"/>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2" clrIdx="1"/>
  <p:cmAuthor id="1" name="wanwoo" initials="AlexLau" lastIdx="13" clrIdx="0"/>
  <p:cmAuthor id="3" name="11542" initials="1" lastIdx="1" clrIdx="2"/>
  <p:cmAuthor id="4" name="Administrator" initials="A" lastIdx="1"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98DB"/>
    <a:srgbClr val="1F74AD"/>
    <a:srgbClr val="7E6000"/>
    <a:srgbClr val="007ADD"/>
    <a:srgbClr val="0084E0"/>
    <a:srgbClr val="B9FCF5"/>
    <a:srgbClr val="8DF9EE"/>
    <a:srgbClr val="FFF2CC"/>
    <a:srgbClr val="27B0E3"/>
    <a:srgbClr val="47B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510" autoAdjust="0"/>
    <p:restoredTop sz="97281"/>
  </p:normalViewPr>
  <p:slideViewPr>
    <p:cSldViewPr snapToGrid="0">
      <p:cViewPr>
        <p:scale>
          <a:sx n="152" d="100"/>
          <a:sy n="152" d="100"/>
        </p:scale>
        <p:origin x="744" y="69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008" y="67"/>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568.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handoutMaster" Target="handoutMasters/handoutMaster1.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A00D49-C74F-40DB-A7A8-048C097B9CD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交行测试报告</a:t>
            </a:r>
            <a:endParaRPr kumimoji="1"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sp>
        <p:nvSpPr>
          <p:cNvPr id="8" name="矩形 7"/>
          <p:cNvSpPr/>
          <p:nvPr userDrawn="1"/>
        </p:nvSpPr>
        <p:spPr>
          <a:xfrm>
            <a:off x="6105525" y="0"/>
            <a:ext cx="6086475" cy="6858000"/>
          </a:xfrm>
          <a:prstGeom prst="rect">
            <a:avLst/>
          </a:prstGeom>
          <a:solidFill>
            <a:srgbClr val="007AC3">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5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348110" y="428765"/>
            <a:ext cx="1375259" cy="464240"/>
          </a:xfrm>
          <a:prstGeom prst="rect">
            <a:avLst/>
          </a:prstGeom>
        </p:spPr>
      </p:pic>
      <p:sp>
        <p:nvSpPr>
          <p:cNvPr id="8" name="矩形 7"/>
          <p:cNvSpPr/>
          <p:nvPr userDrawn="1"/>
        </p:nvSpPr>
        <p:spPr>
          <a:xfrm>
            <a:off x="-13335" y="0"/>
            <a:ext cx="12205335" cy="6858000"/>
          </a:xfrm>
          <a:prstGeom prst="rect">
            <a:avLst/>
          </a:prstGeom>
          <a:solidFill>
            <a:srgbClr val="007AC3">
              <a:alpha val="9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4_标题幻灯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70280" y="269240"/>
            <a:ext cx="5715000" cy="732790"/>
          </a:xfrm>
        </p:spPr>
        <p:txBody>
          <a:bodyPr anchor="b" anchorCtr="0">
            <a:normAutofit/>
          </a:bodyPr>
          <a:lstStyle>
            <a:lvl1pPr algn="l">
              <a:defRPr sz="3400" b="0">
                <a:solidFill>
                  <a:schemeClr val="bg1"/>
                </a:solidFill>
              </a:defRPr>
            </a:lvl1pPr>
          </a:lstStyle>
          <a:p>
            <a:r>
              <a:rPr lang="zh-CN" altLang="en-US" dirty="0"/>
              <a:t>编辑标题</a:t>
            </a:r>
            <a:endParaRPr lang="zh-CN" altLang="en-US" dirty="0"/>
          </a:p>
        </p:txBody>
      </p:sp>
      <p:sp>
        <p:nvSpPr>
          <p:cNvPr id="37" name="内容占位符 36"/>
          <p:cNvSpPr>
            <a:spLocks noGrp="1"/>
          </p:cNvSpPr>
          <p:nvPr>
            <p:ph sz="quarter" idx="13" hasCustomPrompt="1"/>
          </p:nvPr>
        </p:nvSpPr>
        <p:spPr>
          <a:xfrm>
            <a:off x="970915" y="1987550"/>
            <a:ext cx="10752455" cy="2931795"/>
          </a:xfrm>
        </p:spPr>
        <p:txBody>
          <a:bodyPr>
            <a:normAutofit/>
          </a:bodyPr>
          <a:lstStyle>
            <a:lvl1pPr marL="0" indent="0" algn="ctr">
              <a:buNone/>
              <a:defRPr sz="3200">
                <a:solidFill>
                  <a:schemeClr val="bg1"/>
                </a:solidFill>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a:prstGeom prst="rect">
            <a:avLst/>
          </a:prstGeo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a:prstGeom prst="rect">
            <a:avLst/>
          </a:prstGeo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内容页-白">
    <p:spTree>
      <p:nvGrpSpPr>
        <p:cNvPr id="1" name=""/>
        <p:cNvGrpSpPr/>
        <p:nvPr/>
      </p:nvGrpSpPr>
      <p:grpSpPr>
        <a:xfrm>
          <a:off x="0" y="0"/>
          <a:ext cx="0" cy="0"/>
          <a:chOff x="0" y="0"/>
          <a:chExt cx="0" cy="0"/>
        </a:xfrm>
      </p:grpSpPr>
      <p:cxnSp>
        <p:nvCxnSpPr>
          <p:cNvPr id="10" name="直接连接符 9"/>
          <p:cNvCxnSpPr/>
          <p:nvPr userDrawn="1"/>
        </p:nvCxnSpPr>
        <p:spPr>
          <a:xfrm flipV="1">
            <a:off x="0" y="844286"/>
            <a:ext cx="12192000" cy="4201"/>
          </a:xfrm>
          <a:prstGeom prst="line">
            <a:avLst/>
          </a:prstGeom>
          <a:ln w="19050">
            <a:solidFill>
              <a:srgbClr val="007AC3"/>
            </a:solidFill>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p:nvPr>
        </p:nvSpPr>
        <p:spPr>
          <a:xfrm>
            <a:off x="199572" y="265771"/>
            <a:ext cx="8581571" cy="578516"/>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zh-CN" altLang="en-US" sz="2400" b="1" kern="1200" dirty="0">
                <a:solidFill>
                  <a:srgbClr val="007AC3"/>
                </a:solidFill>
                <a:latin typeface="微软雅黑" panose="020B0503020204020204" pitchFamily="34" charset="-122"/>
                <a:ea typeface="微软雅黑" panose="020B0503020204020204" pitchFamily="34" charset="-122"/>
                <a:cs typeface="+mn-cs"/>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2.png"/><Relationship Id="rId10" Type="http://schemas.openxmlformats.org/officeDocument/2006/relationships/tags" Target="../tags/tag6.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0"/>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LOGO源文件-06"/>
          <p:cNvPicPr>
            <a:picLocks noChangeAspect="1"/>
          </p:cNvPicPr>
          <p:nvPr userDrawn="1"/>
        </p:nvPicPr>
        <p:blipFill>
          <a:blip r:embed="rId11"/>
          <a:stretch>
            <a:fillRect/>
          </a:stretch>
        </p:blipFill>
        <p:spPr>
          <a:xfrm>
            <a:off x="10180320" y="266700"/>
            <a:ext cx="1759585" cy="75057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4000" advClick="0"/>
    </mc:Choice>
    <mc:Fallback>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6.xml"/><Relationship Id="rId5" Type="http://schemas.openxmlformats.org/officeDocument/2006/relationships/tags" Target="../tags/tag9.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9" Type="http://schemas.openxmlformats.org/officeDocument/2006/relationships/tags" Target="../tags/tag166.xml"/><Relationship Id="rId8" Type="http://schemas.openxmlformats.org/officeDocument/2006/relationships/tags" Target="../tags/tag165.xml"/><Relationship Id="rId7" Type="http://schemas.openxmlformats.org/officeDocument/2006/relationships/tags" Target="../tags/tag164.xml"/><Relationship Id="rId6" Type="http://schemas.openxmlformats.org/officeDocument/2006/relationships/tags" Target="../tags/tag163.xml"/><Relationship Id="rId5" Type="http://schemas.openxmlformats.org/officeDocument/2006/relationships/tags" Target="../tags/tag162.xml"/><Relationship Id="rId4" Type="http://schemas.openxmlformats.org/officeDocument/2006/relationships/tags" Target="../tags/tag161.xml"/><Relationship Id="rId3" Type="http://schemas.openxmlformats.org/officeDocument/2006/relationships/tags" Target="../tags/tag160.xml"/><Relationship Id="rId2" Type="http://schemas.openxmlformats.org/officeDocument/2006/relationships/tags" Target="../tags/tag159.xml"/><Relationship Id="rId10" Type="http://schemas.openxmlformats.org/officeDocument/2006/relationships/slideLayout" Target="../slideLayouts/slideLayout4.xml"/><Relationship Id="rId1" Type="http://schemas.openxmlformats.org/officeDocument/2006/relationships/tags" Target="../tags/tag158.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71.xml"/><Relationship Id="rId4" Type="http://schemas.openxmlformats.org/officeDocument/2006/relationships/tags" Target="../tags/tag170.xml"/><Relationship Id="rId3" Type="http://schemas.openxmlformats.org/officeDocument/2006/relationships/tags" Target="../tags/tag169.xml"/><Relationship Id="rId2" Type="http://schemas.openxmlformats.org/officeDocument/2006/relationships/tags" Target="../tags/tag168.xml"/><Relationship Id="rId1" Type="http://schemas.openxmlformats.org/officeDocument/2006/relationships/tags" Target="../tags/tag16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17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9" Type="http://schemas.openxmlformats.org/officeDocument/2006/relationships/tags" Target="../tags/tag181.xml"/><Relationship Id="rId8" Type="http://schemas.openxmlformats.org/officeDocument/2006/relationships/tags" Target="../tags/tag180.xml"/><Relationship Id="rId7" Type="http://schemas.openxmlformats.org/officeDocument/2006/relationships/tags" Target="../tags/tag179.xml"/><Relationship Id="rId6" Type="http://schemas.openxmlformats.org/officeDocument/2006/relationships/tags" Target="../tags/tag178.xml"/><Relationship Id="rId5" Type="http://schemas.openxmlformats.org/officeDocument/2006/relationships/tags" Target="../tags/tag177.xml"/><Relationship Id="rId4" Type="http://schemas.openxmlformats.org/officeDocument/2006/relationships/tags" Target="../tags/tag176.xml"/><Relationship Id="rId3" Type="http://schemas.openxmlformats.org/officeDocument/2006/relationships/tags" Target="../tags/tag175.xml"/><Relationship Id="rId2" Type="http://schemas.openxmlformats.org/officeDocument/2006/relationships/tags" Target="../tags/tag174.xml"/><Relationship Id="rId17" Type="http://schemas.openxmlformats.org/officeDocument/2006/relationships/slideLayout" Target="../slideLayouts/slideLayout4.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tags" Target="../tags/tag185.xml"/><Relationship Id="rId12" Type="http://schemas.openxmlformats.org/officeDocument/2006/relationships/tags" Target="../tags/tag184.xml"/><Relationship Id="rId11" Type="http://schemas.openxmlformats.org/officeDocument/2006/relationships/tags" Target="../tags/tag183.xml"/><Relationship Id="rId10" Type="http://schemas.openxmlformats.org/officeDocument/2006/relationships/tags" Target="../tags/tag182.xml"/><Relationship Id="rId1" Type="http://schemas.openxmlformats.org/officeDocument/2006/relationships/tags" Target="../tags/tag173.xml"/></Relationships>
</file>

<file path=ppt/slides/_rels/slide1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1" Type="http://schemas.openxmlformats.org/officeDocument/2006/relationships/slideLayout" Target="../slideLayouts/slideLayout4.xml"/><Relationship Id="rId10" Type="http://schemas.openxmlformats.org/officeDocument/2006/relationships/tags" Target="../tags/tag197.xml"/><Relationship Id="rId1" Type="http://schemas.openxmlformats.org/officeDocument/2006/relationships/tags" Target="../tags/tag189.xml"/></Relationships>
</file>

<file path=ppt/slides/_rels/slide15.xml.rels><?xml version="1.0" encoding="UTF-8" standalone="yes"?>
<Relationships xmlns="http://schemas.openxmlformats.org/package/2006/relationships"><Relationship Id="rId9" Type="http://schemas.openxmlformats.org/officeDocument/2006/relationships/tags" Target="../tags/tag206.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tags" Target="../tags/tag199.xml"/><Relationship Id="rId15" Type="http://schemas.openxmlformats.org/officeDocument/2006/relationships/slideLayout" Target="../slideLayouts/slideLayout4.xml"/><Relationship Id="rId14" Type="http://schemas.openxmlformats.org/officeDocument/2006/relationships/tags" Target="../tags/tag210.xml"/><Relationship Id="rId13" Type="http://schemas.openxmlformats.org/officeDocument/2006/relationships/image" Target="../media/image12.png"/><Relationship Id="rId12" Type="http://schemas.openxmlformats.org/officeDocument/2006/relationships/tags" Target="../tags/tag209.xml"/><Relationship Id="rId11" Type="http://schemas.openxmlformats.org/officeDocument/2006/relationships/tags" Target="../tags/tag208.xml"/><Relationship Id="rId10" Type="http://schemas.openxmlformats.org/officeDocument/2006/relationships/tags" Target="../tags/tag207.xml"/><Relationship Id="rId1" Type="http://schemas.openxmlformats.org/officeDocument/2006/relationships/tags" Target="../tags/tag198.xml"/></Relationships>
</file>

<file path=ppt/slides/_rels/slide16.xml.rels><?xml version="1.0" encoding="UTF-8" standalone="yes"?>
<Relationships xmlns="http://schemas.openxmlformats.org/package/2006/relationships"><Relationship Id="rId9" Type="http://schemas.openxmlformats.org/officeDocument/2006/relationships/tags" Target="../tags/tag218.xml"/><Relationship Id="rId8" Type="http://schemas.openxmlformats.org/officeDocument/2006/relationships/tags" Target="../tags/tag217.xml"/><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tags" Target="../tags/tag213.xml"/><Relationship Id="rId3" Type="http://schemas.openxmlformats.org/officeDocument/2006/relationships/tags" Target="../tags/tag212.xml"/><Relationship Id="rId2" Type="http://schemas.openxmlformats.org/officeDocument/2006/relationships/image" Target="../media/image13.png"/><Relationship Id="rId10" Type="http://schemas.openxmlformats.org/officeDocument/2006/relationships/slideLayout" Target="../slideLayouts/slideLayout4.xml"/><Relationship Id="rId1" Type="http://schemas.openxmlformats.org/officeDocument/2006/relationships/tags" Target="../tags/tag211.xml"/></Relationships>
</file>

<file path=ppt/slides/_rels/slide17.xml.rels><?xml version="1.0" encoding="UTF-8" standalone="yes"?>
<Relationships xmlns="http://schemas.openxmlformats.org/package/2006/relationships"><Relationship Id="rId9" Type="http://schemas.openxmlformats.org/officeDocument/2006/relationships/tags" Target="../tags/tag227.xml"/><Relationship Id="rId8" Type="http://schemas.openxmlformats.org/officeDocument/2006/relationships/tags" Target="../tags/tag226.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4" Type="http://schemas.openxmlformats.org/officeDocument/2006/relationships/slideLayout" Target="../slideLayouts/slideLayout4.xml"/><Relationship Id="rId13" Type="http://schemas.openxmlformats.org/officeDocument/2006/relationships/tags" Target="../tags/tag229.xml"/><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tags" Target="../tags/tag228.xml"/><Relationship Id="rId1" Type="http://schemas.openxmlformats.org/officeDocument/2006/relationships/tags" Target="../tags/tag219.xml"/></Relationships>
</file>

<file path=ppt/slides/_rels/slide18.xml.rels><?xml version="1.0" encoding="UTF-8" standalone="yes"?>
<Relationships xmlns="http://schemas.openxmlformats.org/package/2006/relationships"><Relationship Id="rId9" Type="http://schemas.openxmlformats.org/officeDocument/2006/relationships/tags" Target="../tags/tag238.xml"/><Relationship Id="rId8" Type="http://schemas.openxmlformats.org/officeDocument/2006/relationships/tags" Target="../tags/tag237.xml"/><Relationship Id="rId7" Type="http://schemas.openxmlformats.org/officeDocument/2006/relationships/tags" Target="../tags/tag236.xml"/><Relationship Id="rId6" Type="http://schemas.openxmlformats.org/officeDocument/2006/relationships/tags" Target="../tags/tag235.xml"/><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2" Type="http://schemas.openxmlformats.org/officeDocument/2006/relationships/slideLayout" Target="../slideLayouts/slideLayout4.xml"/><Relationship Id="rId11" Type="http://schemas.openxmlformats.org/officeDocument/2006/relationships/tags" Target="../tags/tag240.xml"/><Relationship Id="rId10" Type="http://schemas.openxmlformats.org/officeDocument/2006/relationships/tags" Target="../tags/tag239.xml"/><Relationship Id="rId1" Type="http://schemas.openxmlformats.org/officeDocument/2006/relationships/tags" Target="../tags/tag230.xml"/></Relationships>
</file>

<file path=ppt/slides/_rels/slide19.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tags" Target="../tags/tag247.xml"/><Relationship Id="rId6" Type="http://schemas.openxmlformats.org/officeDocument/2006/relationships/tags" Target="../tags/tag246.xml"/><Relationship Id="rId5" Type="http://schemas.openxmlformats.org/officeDocument/2006/relationships/tags" Target="../tags/tag245.xml"/><Relationship Id="rId4" Type="http://schemas.openxmlformats.org/officeDocument/2006/relationships/tags" Target="../tags/tag244.xml"/><Relationship Id="rId3" Type="http://schemas.openxmlformats.org/officeDocument/2006/relationships/tags" Target="../tags/tag243.xml"/><Relationship Id="rId2" Type="http://schemas.openxmlformats.org/officeDocument/2006/relationships/tags" Target="../tags/tag242.xml"/><Relationship Id="rId16" Type="http://schemas.openxmlformats.org/officeDocument/2006/relationships/slideLayout" Target="../slideLayouts/slideLayout4.xml"/><Relationship Id="rId15" Type="http://schemas.openxmlformats.org/officeDocument/2006/relationships/tags" Target="../tags/tag253.xml"/><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1.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7" Type="http://schemas.openxmlformats.org/officeDocument/2006/relationships/slideLayout" Target="../slideLayouts/slideLayout4.xml"/><Relationship Id="rId16" Type="http://schemas.openxmlformats.org/officeDocument/2006/relationships/tags" Target="../tags/tag268.xml"/><Relationship Id="rId15" Type="http://schemas.openxmlformats.org/officeDocument/2006/relationships/image" Target="../media/image18.png"/><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21.xml.rels><?xml version="1.0" encoding="UTF-8" standalone="yes"?>
<Relationships xmlns="http://schemas.openxmlformats.org/package/2006/relationships"><Relationship Id="rId9" Type="http://schemas.openxmlformats.org/officeDocument/2006/relationships/tags" Target="../tags/tag277.xml"/><Relationship Id="rId8" Type="http://schemas.openxmlformats.org/officeDocument/2006/relationships/tags" Target="../tags/tag276.xml"/><Relationship Id="rId7" Type="http://schemas.openxmlformats.org/officeDocument/2006/relationships/tags" Target="../tags/tag275.xml"/><Relationship Id="rId6" Type="http://schemas.openxmlformats.org/officeDocument/2006/relationships/tags" Target="../tags/tag274.xml"/><Relationship Id="rId5" Type="http://schemas.openxmlformats.org/officeDocument/2006/relationships/tags" Target="../tags/tag273.xml"/><Relationship Id="rId4" Type="http://schemas.openxmlformats.org/officeDocument/2006/relationships/tags" Target="../tags/tag272.xml"/><Relationship Id="rId3" Type="http://schemas.openxmlformats.org/officeDocument/2006/relationships/tags" Target="../tags/tag271.xml"/><Relationship Id="rId2" Type="http://schemas.openxmlformats.org/officeDocument/2006/relationships/tags" Target="../tags/tag270.xml"/><Relationship Id="rId17" Type="http://schemas.openxmlformats.org/officeDocument/2006/relationships/slideLayout" Target="../slideLayouts/slideLayout4.xml"/><Relationship Id="rId16" Type="http://schemas.openxmlformats.org/officeDocument/2006/relationships/tags" Target="../tags/tag281.xml"/><Relationship Id="rId15" Type="http://schemas.openxmlformats.org/officeDocument/2006/relationships/image" Target="../media/image21.png"/><Relationship Id="rId14" Type="http://schemas.openxmlformats.org/officeDocument/2006/relationships/image" Target="../media/image20.png"/><Relationship Id="rId13" Type="http://schemas.openxmlformats.org/officeDocument/2006/relationships/image" Target="../media/image19.png"/><Relationship Id="rId12" Type="http://schemas.openxmlformats.org/officeDocument/2006/relationships/tags" Target="../tags/tag280.xml"/><Relationship Id="rId11" Type="http://schemas.openxmlformats.org/officeDocument/2006/relationships/tags" Target="../tags/tag279.xml"/><Relationship Id="rId10" Type="http://schemas.openxmlformats.org/officeDocument/2006/relationships/tags" Target="../tags/tag278.xml"/><Relationship Id="rId1" Type="http://schemas.openxmlformats.org/officeDocument/2006/relationships/tags" Target="../tags/tag269.xml"/></Relationships>
</file>

<file path=ppt/slides/_rels/slide22.xml.rels><?xml version="1.0" encoding="UTF-8" standalone="yes"?>
<Relationships xmlns="http://schemas.openxmlformats.org/package/2006/relationships"><Relationship Id="rId9" Type="http://schemas.openxmlformats.org/officeDocument/2006/relationships/tags" Target="../tags/tag290.xml"/><Relationship Id="rId8" Type="http://schemas.openxmlformats.org/officeDocument/2006/relationships/tags" Target="../tags/tag289.xml"/><Relationship Id="rId7" Type="http://schemas.openxmlformats.org/officeDocument/2006/relationships/tags" Target="../tags/tag288.xml"/><Relationship Id="rId6" Type="http://schemas.openxmlformats.org/officeDocument/2006/relationships/tags" Target="../tags/tag287.xml"/><Relationship Id="rId5" Type="http://schemas.openxmlformats.org/officeDocument/2006/relationships/tags" Target="../tags/tag286.xml"/><Relationship Id="rId4" Type="http://schemas.openxmlformats.org/officeDocument/2006/relationships/tags" Target="../tags/tag285.xml"/><Relationship Id="rId3" Type="http://schemas.openxmlformats.org/officeDocument/2006/relationships/tags" Target="../tags/tag284.xml"/><Relationship Id="rId2" Type="http://schemas.openxmlformats.org/officeDocument/2006/relationships/tags" Target="../tags/tag283.xml"/><Relationship Id="rId16" Type="http://schemas.openxmlformats.org/officeDocument/2006/relationships/slideLayout" Target="../slideLayouts/slideLayout4.xml"/><Relationship Id="rId15" Type="http://schemas.openxmlformats.org/officeDocument/2006/relationships/tags" Target="../tags/tag296.xml"/><Relationship Id="rId14" Type="http://schemas.openxmlformats.org/officeDocument/2006/relationships/tags" Target="../tags/tag295.xml"/><Relationship Id="rId13" Type="http://schemas.openxmlformats.org/officeDocument/2006/relationships/tags" Target="../tags/tag294.xml"/><Relationship Id="rId12" Type="http://schemas.openxmlformats.org/officeDocument/2006/relationships/tags" Target="../tags/tag293.xml"/><Relationship Id="rId11" Type="http://schemas.openxmlformats.org/officeDocument/2006/relationships/tags" Target="../tags/tag292.xml"/><Relationship Id="rId10" Type="http://schemas.openxmlformats.org/officeDocument/2006/relationships/tags" Target="../tags/tag291.xml"/><Relationship Id="rId1" Type="http://schemas.openxmlformats.org/officeDocument/2006/relationships/tags" Target="../tags/tag282.xml"/></Relationships>
</file>

<file path=ppt/slides/_rels/slide2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29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29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03.xml"/><Relationship Id="rId4" Type="http://schemas.openxmlformats.org/officeDocument/2006/relationships/tags" Target="../tags/tag302.xml"/><Relationship Id="rId3" Type="http://schemas.openxmlformats.org/officeDocument/2006/relationships/tags" Target="../tags/tag301.xml"/><Relationship Id="rId2" Type="http://schemas.openxmlformats.org/officeDocument/2006/relationships/tags" Target="../tags/tag300.xml"/><Relationship Id="rId1" Type="http://schemas.openxmlformats.org/officeDocument/2006/relationships/tags" Target="../tags/tag299.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307.xml"/><Relationship Id="rId6" Type="http://schemas.openxmlformats.org/officeDocument/2006/relationships/image" Target="../media/image29.png"/><Relationship Id="rId5" Type="http://schemas.openxmlformats.org/officeDocument/2006/relationships/tags" Target="../tags/tag306.xml"/><Relationship Id="rId4" Type="http://schemas.openxmlformats.org/officeDocument/2006/relationships/image" Target="../media/image28.png"/><Relationship Id="rId3" Type="http://schemas.openxmlformats.org/officeDocument/2006/relationships/tags" Target="../tags/tag305.xml"/><Relationship Id="rId2" Type="http://schemas.openxmlformats.org/officeDocument/2006/relationships/image" Target="../media/image27.png"/><Relationship Id="rId1" Type="http://schemas.openxmlformats.org/officeDocument/2006/relationships/tags" Target="../tags/tag304.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314.xml"/><Relationship Id="rId6" Type="http://schemas.openxmlformats.org/officeDocument/2006/relationships/tags" Target="../tags/tag313.xml"/><Relationship Id="rId5" Type="http://schemas.openxmlformats.org/officeDocument/2006/relationships/tags" Target="../tags/tag312.xml"/><Relationship Id="rId4" Type="http://schemas.openxmlformats.org/officeDocument/2006/relationships/tags" Target="../tags/tag311.xml"/><Relationship Id="rId3" Type="http://schemas.openxmlformats.org/officeDocument/2006/relationships/tags" Target="../tags/tag310.xml"/><Relationship Id="rId2" Type="http://schemas.openxmlformats.org/officeDocument/2006/relationships/tags" Target="../tags/tag309.xml"/><Relationship Id="rId1" Type="http://schemas.openxmlformats.org/officeDocument/2006/relationships/tags" Target="../tags/tag308.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318.xml"/><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tags" Target="../tags/tag317.xml"/><Relationship Id="rId2" Type="http://schemas.openxmlformats.org/officeDocument/2006/relationships/tags" Target="../tags/tag316.xml"/><Relationship Id="rId1" Type="http://schemas.openxmlformats.org/officeDocument/2006/relationships/tags" Target="../tags/tag315.xml"/></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tags" Target="../tags/tag319.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9" Type="http://schemas.openxmlformats.org/officeDocument/2006/relationships/tags" Target="../tags/tag328.xml"/><Relationship Id="rId8" Type="http://schemas.openxmlformats.org/officeDocument/2006/relationships/tags" Target="../tags/tag327.xml"/><Relationship Id="rId7" Type="http://schemas.openxmlformats.org/officeDocument/2006/relationships/tags" Target="../tags/tag326.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3" Type="http://schemas.openxmlformats.org/officeDocument/2006/relationships/tags" Target="../tags/tag322.xml"/><Relationship Id="rId2" Type="http://schemas.openxmlformats.org/officeDocument/2006/relationships/tags" Target="../tags/tag321.xml"/><Relationship Id="rId10" Type="http://schemas.openxmlformats.org/officeDocument/2006/relationships/slideLayout" Target="../slideLayouts/slideLayout4.xml"/><Relationship Id="rId1" Type="http://schemas.openxmlformats.org/officeDocument/2006/relationships/tags" Target="../tags/tag320.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33.xml"/><Relationship Id="rId4" Type="http://schemas.openxmlformats.org/officeDocument/2006/relationships/tags" Target="../tags/tag332.xml"/><Relationship Id="rId3" Type="http://schemas.openxmlformats.org/officeDocument/2006/relationships/tags" Target="../tags/tag331.xml"/><Relationship Id="rId2" Type="http://schemas.openxmlformats.org/officeDocument/2006/relationships/tags" Target="../tags/tag330.xml"/><Relationship Id="rId1" Type="http://schemas.openxmlformats.org/officeDocument/2006/relationships/tags" Target="../tags/tag329.xml"/></Relationships>
</file>

<file path=ppt/slides/_rels/slide31.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tags" Target="../tags/tag335.xml"/><Relationship Id="rId18" Type="http://schemas.openxmlformats.org/officeDocument/2006/relationships/slideLayout" Target="../slideLayouts/slideLayout4.xml"/><Relationship Id="rId17" Type="http://schemas.openxmlformats.org/officeDocument/2006/relationships/tags" Target="../tags/tag349.xml"/><Relationship Id="rId16" Type="http://schemas.openxmlformats.org/officeDocument/2006/relationships/image" Target="../media/image4.png"/><Relationship Id="rId15" Type="http://schemas.openxmlformats.org/officeDocument/2006/relationships/tags" Target="../tags/tag348.xml"/><Relationship Id="rId14" Type="http://schemas.openxmlformats.org/officeDocument/2006/relationships/tags" Target="../tags/tag347.xml"/><Relationship Id="rId13" Type="http://schemas.openxmlformats.org/officeDocument/2006/relationships/tags" Target="../tags/tag346.xml"/><Relationship Id="rId12" Type="http://schemas.openxmlformats.org/officeDocument/2006/relationships/tags" Target="../tags/tag345.xml"/><Relationship Id="rId11" Type="http://schemas.openxmlformats.org/officeDocument/2006/relationships/tags" Target="../tags/tag344.xml"/><Relationship Id="rId10" Type="http://schemas.openxmlformats.org/officeDocument/2006/relationships/tags" Target="../tags/tag343.xml"/><Relationship Id="rId1" Type="http://schemas.openxmlformats.org/officeDocument/2006/relationships/tags" Target="../tags/tag334.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356.xml"/><Relationship Id="rId6" Type="http://schemas.openxmlformats.org/officeDocument/2006/relationships/tags" Target="../tags/tag355.xml"/><Relationship Id="rId5" Type="http://schemas.openxmlformats.org/officeDocument/2006/relationships/tags" Target="../tags/tag354.xml"/><Relationship Id="rId4" Type="http://schemas.openxmlformats.org/officeDocument/2006/relationships/tags" Target="../tags/tag353.xml"/><Relationship Id="rId3" Type="http://schemas.openxmlformats.org/officeDocument/2006/relationships/tags" Target="../tags/tag352.xml"/><Relationship Id="rId2" Type="http://schemas.openxmlformats.org/officeDocument/2006/relationships/tags" Target="../tags/tag351.xml"/><Relationship Id="rId1" Type="http://schemas.openxmlformats.org/officeDocument/2006/relationships/tags" Target="../tags/tag350.xml"/></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361.xml"/><Relationship Id="rId4" Type="http://schemas.openxmlformats.org/officeDocument/2006/relationships/tags" Target="../tags/tag360.xml"/><Relationship Id="rId3" Type="http://schemas.openxmlformats.org/officeDocument/2006/relationships/tags" Target="../tags/tag359.xml"/><Relationship Id="rId2" Type="http://schemas.openxmlformats.org/officeDocument/2006/relationships/tags" Target="../tags/tag358.xml"/><Relationship Id="rId1" Type="http://schemas.openxmlformats.org/officeDocument/2006/relationships/tags" Target="../tags/tag357.xml"/></Relationships>
</file>

<file path=ppt/slides/_rels/slide34.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tags" Target="../tags/tag368.xml"/><Relationship Id="rId7" Type="http://schemas.openxmlformats.org/officeDocument/2006/relationships/tags" Target="../tags/tag367.xml"/><Relationship Id="rId6" Type="http://schemas.openxmlformats.org/officeDocument/2006/relationships/tags" Target="../tags/tag366.xml"/><Relationship Id="rId5" Type="http://schemas.openxmlformats.org/officeDocument/2006/relationships/tags" Target="../tags/tag365.xml"/><Relationship Id="rId4" Type="http://schemas.openxmlformats.org/officeDocument/2006/relationships/tags" Target="../tags/tag364.xml"/><Relationship Id="rId3" Type="http://schemas.openxmlformats.org/officeDocument/2006/relationships/tags" Target="../tags/tag363.xml"/><Relationship Id="rId2" Type="http://schemas.openxmlformats.org/officeDocument/2006/relationships/image" Target="../media/image37.png"/><Relationship Id="rId15" Type="http://schemas.openxmlformats.org/officeDocument/2006/relationships/slideLayout" Target="../slideLayouts/slideLayout4.xml"/><Relationship Id="rId14" Type="http://schemas.openxmlformats.org/officeDocument/2006/relationships/tags" Target="../tags/tag374.xml"/><Relationship Id="rId13" Type="http://schemas.openxmlformats.org/officeDocument/2006/relationships/tags" Target="../tags/tag373.xml"/><Relationship Id="rId12" Type="http://schemas.openxmlformats.org/officeDocument/2006/relationships/tags" Target="../tags/tag372.xml"/><Relationship Id="rId11" Type="http://schemas.openxmlformats.org/officeDocument/2006/relationships/tags" Target="../tags/tag371.xml"/><Relationship Id="rId10" Type="http://schemas.openxmlformats.org/officeDocument/2006/relationships/tags" Target="../tags/tag370.xml"/><Relationship Id="rId1" Type="http://schemas.openxmlformats.org/officeDocument/2006/relationships/tags" Target="../tags/tag362.xml"/></Relationships>
</file>

<file path=ppt/slides/_rels/slide35.xml.rels><?xml version="1.0" encoding="UTF-8" standalone="yes"?>
<Relationships xmlns="http://schemas.openxmlformats.org/package/2006/relationships"><Relationship Id="rId9" Type="http://schemas.openxmlformats.org/officeDocument/2006/relationships/tags" Target="../tags/tag383.xml"/><Relationship Id="rId8" Type="http://schemas.openxmlformats.org/officeDocument/2006/relationships/tags" Target="../tags/tag382.xml"/><Relationship Id="rId7" Type="http://schemas.openxmlformats.org/officeDocument/2006/relationships/tags" Target="../tags/tag381.xml"/><Relationship Id="rId6" Type="http://schemas.openxmlformats.org/officeDocument/2006/relationships/tags" Target="../tags/tag380.xml"/><Relationship Id="rId5" Type="http://schemas.openxmlformats.org/officeDocument/2006/relationships/tags" Target="../tags/tag379.xml"/><Relationship Id="rId4" Type="http://schemas.openxmlformats.org/officeDocument/2006/relationships/tags" Target="../tags/tag378.xml"/><Relationship Id="rId3" Type="http://schemas.openxmlformats.org/officeDocument/2006/relationships/tags" Target="../tags/tag377.xml"/><Relationship Id="rId2" Type="http://schemas.openxmlformats.org/officeDocument/2006/relationships/tags" Target="../tags/tag376.xml"/><Relationship Id="rId19" Type="http://schemas.openxmlformats.org/officeDocument/2006/relationships/slideLayout" Target="../slideLayouts/slideLayout4.xml"/><Relationship Id="rId18" Type="http://schemas.openxmlformats.org/officeDocument/2006/relationships/tags" Target="../tags/tag392.xml"/><Relationship Id="rId17" Type="http://schemas.openxmlformats.org/officeDocument/2006/relationships/tags" Target="../tags/tag391.xml"/><Relationship Id="rId16" Type="http://schemas.openxmlformats.org/officeDocument/2006/relationships/tags" Target="../tags/tag390.xml"/><Relationship Id="rId15" Type="http://schemas.openxmlformats.org/officeDocument/2006/relationships/tags" Target="../tags/tag389.xml"/><Relationship Id="rId14" Type="http://schemas.openxmlformats.org/officeDocument/2006/relationships/tags" Target="../tags/tag388.xml"/><Relationship Id="rId13" Type="http://schemas.openxmlformats.org/officeDocument/2006/relationships/tags" Target="../tags/tag387.xml"/><Relationship Id="rId12" Type="http://schemas.openxmlformats.org/officeDocument/2006/relationships/tags" Target="../tags/tag386.xml"/><Relationship Id="rId11" Type="http://schemas.openxmlformats.org/officeDocument/2006/relationships/tags" Target="../tags/tag385.xml"/><Relationship Id="rId10" Type="http://schemas.openxmlformats.org/officeDocument/2006/relationships/tags" Target="../tags/tag384.xml"/><Relationship Id="rId1" Type="http://schemas.openxmlformats.org/officeDocument/2006/relationships/tags" Target="../tags/tag375.xml"/></Relationships>
</file>

<file path=ppt/slides/_rels/slide36.xml.rels><?xml version="1.0" encoding="UTF-8" standalone="yes"?>
<Relationships xmlns="http://schemas.openxmlformats.org/package/2006/relationships"><Relationship Id="rId9" Type="http://schemas.openxmlformats.org/officeDocument/2006/relationships/tags" Target="../tags/tag401.xml"/><Relationship Id="rId8" Type="http://schemas.openxmlformats.org/officeDocument/2006/relationships/tags" Target="../tags/tag400.xml"/><Relationship Id="rId7" Type="http://schemas.openxmlformats.org/officeDocument/2006/relationships/tags" Target="../tags/tag399.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3" Type="http://schemas.openxmlformats.org/officeDocument/2006/relationships/tags" Target="../tags/tag395.xml"/><Relationship Id="rId2" Type="http://schemas.openxmlformats.org/officeDocument/2006/relationships/tags" Target="../tags/tag394.xml"/><Relationship Id="rId13" Type="http://schemas.openxmlformats.org/officeDocument/2006/relationships/slideLayout" Target="../slideLayouts/slideLayout4.xml"/><Relationship Id="rId12" Type="http://schemas.openxmlformats.org/officeDocument/2006/relationships/tags" Target="../tags/tag403.xml"/><Relationship Id="rId11" Type="http://schemas.openxmlformats.org/officeDocument/2006/relationships/image" Target="../media/image38.png"/><Relationship Id="rId10" Type="http://schemas.openxmlformats.org/officeDocument/2006/relationships/tags" Target="../tags/tag402.xml"/><Relationship Id="rId1" Type="http://schemas.openxmlformats.org/officeDocument/2006/relationships/tags" Target="../tags/tag393.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xml"/><Relationship Id="rId4" Type="http://schemas.openxmlformats.org/officeDocument/2006/relationships/tags" Target="../tags/tag406.xml"/><Relationship Id="rId3" Type="http://schemas.openxmlformats.org/officeDocument/2006/relationships/tags" Target="../tags/tag405.xml"/><Relationship Id="rId2" Type="http://schemas.openxmlformats.org/officeDocument/2006/relationships/tags" Target="../tags/tag404.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9" Type="http://schemas.openxmlformats.org/officeDocument/2006/relationships/tags" Target="../tags/tag415.xml"/><Relationship Id="rId8" Type="http://schemas.openxmlformats.org/officeDocument/2006/relationships/tags" Target="../tags/tag414.xml"/><Relationship Id="rId7" Type="http://schemas.openxmlformats.org/officeDocument/2006/relationships/tags" Target="../tags/tag413.xml"/><Relationship Id="rId6" Type="http://schemas.openxmlformats.org/officeDocument/2006/relationships/tags" Target="../tags/tag412.xml"/><Relationship Id="rId5" Type="http://schemas.openxmlformats.org/officeDocument/2006/relationships/tags" Target="../tags/tag411.xml"/><Relationship Id="rId4" Type="http://schemas.openxmlformats.org/officeDocument/2006/relationships/tags" Target="../tags/tag410.xml"/><Relationship Id="rId3" Type="http://schemas.openxmlformats.org/officeDocument/2006/relationships/tags" Target="../tags/tag409.xml"/><Relationship Id="rId2" Type="http://schemas.openxmlformats.org/officeDocument/2006/relationships/tags" Target="../tags/tag408.xml"/><Relationship Id="rId16" Type="http://schemas.openxmlformats.org/officeDocument/2006/relationships/slideLayout" Target="../slideLayouts/slideLayout1.xml"/><Relationship Id="rId15" Type="http://schemas.openxmlformats.org/officeDocument/2006/relationships/tags" Target="../tags/tag421.xml"/><Relationship Id="rId14" Type="http://schemas.openxmlformats.org/officeDocument/2006/relationships/tags" Target="../tags/tag420.xml"/><Relationship Id="rId13" Type="http://schemas.openxmlformats.org/officeDocument/2006/relationships/tags" Target="../tags/tag419.xml"/><Relationship Id="rId12" Type="http://schemas.openxmlformats.org/officeDocument/2006/relationships/tags" Target="../tags/tag418.xml"/><Relationship Id="rId11" Type="http://schemas.openxmlformats.org/officeDocument/2006/relationships/tags" Target="../tags/tag417.xml"/><Relationship Id="rId10" Type="http://schemas.openxmlformats.org/officeDocument/2006/relationships/tags" Target="../tags/tag416.xml"/><Relationship Id="rId1" Type="http://schemas.openxmlformats.org/officeDocument/2006/relationships/tags" Target="../tags/tag407.xml"/></Relationships>
</file>

<file path=ppt/slides/_rels/slide39.xml.rels><?xml version="1.0" encoding="UTF-8" standalone="yes"?>
<Relationships xmlns="http://schemas.openxmlformats.org/package/2006/relationships"><Relationship Id="rId9" Type="http://schemas.openxmlformats.org/officeDocument/2006/relationships/tags" Target="../tags/tag430.xml"/><Relationship Id="rId8" Type="http://schemas.openxmlformats.org/officeDocument/2006/relationships/tags" Target="../tags/tag429.xml"/><Relationship Id="rId7" Type="http://schemas.openxmlformats.org/officeDocument/2006/relationships/tags" Target="../tags/tag428.xml"/><Relationship Id="rId6" Type="http://schemas.openxmlformats.org/officeDocument/2006/relationships/tags" Target="../tags/tag427.xml"/><Relationship Id="rId51" Type="http://schemas.openxmlformats.org/officeDocument/2006/relationships/slideLayout" Target="../slideLayouts/slideLayout1.xml"/><Relationship Id="rId50" Type="http://schemas.openxmlformats.org/officeDocument/2006/relationships/tags" Target="../tags/tag471.xml"/><Relationship Id="rId5" Type="http://schemas.openxmlformats.org/officeDocument/2006/relationships/tags" Target="../tags/tag426.xml"/><Relationship Id="rId49" Type="http://schemas.openxmlformats.org/officeDocument/2006/relationships/tags" Target="../tags/tag470.xml"/><Relationship Id="rId48" Type="http://schemas.openxmlformats.org/officeDocument/2006/relationships/tags" Target="../tags/tag469.xml"/><Relationship Id="rId47" Type="http://schemas.openxmlformats.org/officeDocument/2006/relationships/tags" Target="../tags/tag468.xml"/><Relationship Id="rId46" Type="http://schemas.openxmlformats.org/officeDocument/2006/relationships/tags" Target="../tags/tag467.xml"/><Relationship Id="rId45" Type="http://schemas.openxmlformats.org/officeDocument/2006/relationships/tags" Target="../tags/tag466.xml"/><Relationship Id="rId44" Type="http://schemas.openxmlformats.org/officeDocument/2006/relationships/tags" Target="../tags/tag465.xml"/><Relationship Id="rId43" Type="http://schemas.openxmlformats.org/officeDocument/2006/relationships/tags" Target="../tags/tag464.xml"/><Relationship Id="rId42" Type="http://schemas.openxmlformats.org/officeDocument/2006/relationships/tags" Target="../tags/tag463.xml"/><Relationship Id="rId41" Type="http://schemas.openxmlformats.org/officeDocument/2006/relationships/tags" Target="../tags/tag462.xml"/><Relationship Id="rId40" Type="http://schemas.openxmlformats.org/officeDocument/2006/relationships/tags" Target="../tags/tag461.xml"/><Relationship Id="rId4" Type="http://schemas.openxmlformats.org/officeDocument/2006/relationships/tags" Target="../tags/tag425.xml"/><Relationship Id="rId39" Type="http://schemas.openxmlformats.org/officeDocument/2006/relationships/tags" Target="../tags/tag460.xml"/><Relationship Id="rId38" Type="http://schemas.openxmlformats.org/officeDocument/2006/relationships/tags" Target="../tags/tag459.xml"/><Relationship Id="rId37" Type="http://schemas.openxmlformats.org/officeDocument/2006/relationships/tags" Target="../tags/tag458.xml"/><Relationship Id="rId36" Type="http://schemas.openxmlformats.org/officeDocument/2006/relationships/tags" Target="../tags/tag457.xml"/><Relationship Id="rId35" Type="http://schemas.openxmlformats.org/officeDocument/2006/relationships/tags" Target="../tags/tag456.xml"/><Relationship Id="rId34" Type="http://schemas.openxmlformats.org/officeDocument/2006/relationships/tags" Target="../tags/tag455.xml"/><Relationship Id="rId33" Type="http://schemas.openxmlformats.org/officeDocument/2006/relationships/tags" Target="../tags/tag454.xml"/><Relationship Id="rId32" Type="http://schemas.openxmlformats.org/officeDocument/2006/relationships/tags" Target="../tags/tag453.xml"/><Relationship Id="rId31" Type="http://schemas.openxmlformats.org/officeDocument/2006/relationships/tags" Target="../tags/tag452.xml"/><Relationship Id="rId30" Type="http://schemas.openxmlformats.org/officeDocument/2006/relationships/tags" Target="../tags/tag451.xml"/><Relationship Id="rId3" Type="http://schemas.openxmlformats.org/officeDocument/2006/relationships/tags" Target="../tags/tag424.xml"/><Relationship Id="rId29" Type="http://schemas.openxmlformats.org/officeDocument/2006/relationships/tags" Target="../tags/tag450.xml"/><Relationship Id="rId28" Type="http://schemas.openxmlformats.org/officeDocument/2006/relationships/tags" Target="../tags/tag449.xml"/><Relationship Id="rId27" Type="http://schemas.openxmlformats.org/officeDocument/2006/relationships/tags" Target="../tags/tag448.xml"/><Relationship Id="rId26" Type="http://schemas.openxmlformats.org/officeDocument/2006/relationships/tags" Target="../tags/tag447.xml"/><Relationship Id="rId25" Type="http://schemas.openxmlformats.org/officeDocument/2006/relationships/tags" Target="../tags/tag446.xml"/><Relationship Id="rId24" Type="http://schemas.openxmlformats.org/officeDocument/2006/relationships/tags" Target="../tags/tag445.xml"/><Relationship Id="rId23" Type="http://schemas.openxmlformats.org/officeDocument/2006/relationships/tags" Target="../tags/tag444.xml"/><Relationship Id="rId22" Type="http://schemas.openxmlformats.org/officeDocument/2006/relationships/tags" Target="../tags/tag443.xml"/><Relationship Id="rId21" Type="http://schemas.openxmlformats.org/officeDocument/2006/relationships/tags" Target="../tags/tag442.xml"/><Relationship Id="rId20" Type="http://schemas.openxmlformats.org/officeDocument/2006/relationships/tags" Target="../tags/tag441.xml"/><Relationship Id="rId2" Type="http://schemas.openxmlformats.org/officeDocument/2006/relationships/tags" Target="../tags/tag423.xml"/><Relationship Id="rId19" Type="http://schemas.openxmlformats.org/officeDocument/2006/relationships/tags" Target="../tags/tag440.xml"/><Relationship Id="rId18" Type="http://schemas.openxmlformats.org/officeDocument/2006/relationships/tags" Target="../tags/tag439.xml"/><Relationship Id="rId17" Type="http://schemas.openxmlformats.org/officeDocument/2006/relationships/tags" Target="../tags/tag438.xml"/><Relationship Id="rId16" Type="http://schemas.openxmlformats.org/officeDocument/2006/relationships/tags" Target="../tags/tag437.xml"/><Relationship Id="rId15" Type="http://schemas.openxmlformats.org/officeDocument/2006/relationships/tags" Target="../tags/tag436.xml"/><Relationship Id="rId14" Type="http://schemas.openxmlformats.org/officeDocument/2006/relationships/tags" Target="../tags/tag435.xml"/><Relationship Id="rId13" Type="http://schemas.openxmlformats.org/officeDocument/2006/relationships/tags" Target="../tags/tag434.xml"/><Relationship Id="rId12" Type="http://schemas.openxmlformats.org/officeDocument/2006/relationships/tags" Target="../tags/tag433.xml"/><Relationship Id="rId11" Type="http://schemas.openxmlformats.org/officeDocument/2006/relationships/tags" Target="../tags/tag432.xml"/><Relationship Id="rId10" Type="http://schemas.openxmlformats.org/officeDocument/2006/relationships/tags" Target="../tags/tag431.xml"/><Relationship Id="rId1" Type="http://schemas.openxmlformats.org/officeDocument/2006/relationships/tags" Target="../tags/tag422.xml"/></Relationships>
</file>

<file path=ppt/slides/_rels/slide4.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0" Type="http://schemas.openxmlformats.org/officeDocument/2006/relationships/slideLayout" Target="../slideLayouts/slideLayout4.xml"/><Relationship Id="rId7" Type="http://schemas.openxmlformats.org/officeDocument/2006/relationships/tags" Target="../tags/tag21.xml"/><Relationship Id="rId69" Type="http://schemas.openxmlformats.org/officeDocument/2006/relationships/tags" Target="../tags/tag83.xml"/><Relationship Id="rId68" Type="http://schemas.openxmlformats.org/officeDocument/2006/relationships/tags" Target="../tags/tag82.xml"/><Relationship Id="rId67" Type="http://schemas.openxmlformats.org/officeDocument/2006/relationships/tags" Target="../tags/tag81.xml"/><Relationship Id="rId66" Type="http://schemas.openxmlformats.org/officeDocument/2006/relationships/tags" Target="../tags/tag80.xml"/><Relationship Id="rId65" Type="http://schemas.openxmlformats.org/officeDocument/2006/relationships/tags" Target="../tags/tag79.xml"/><Relationship Id="rId64" Type="http://schemas.openxmlformats.org/officeDocument/2006/relationships/tags" Target="../tags/tag78.xml"/><Relationship Id="rId63" Type="http://schemas.openxmlformats.org/officeDocument/2006/relationships/tags" Target="../tags/tag77.xml"/><Relationship Id="rId62" Type="http://schemas.openxmlformats.org/officeDocument/2006/relationships/tags" Target="../tags/tag76.xml"/><Relationship Id="rId61" Type="http://schemas.openxmlformats.org/officeDocument/2006/relationships/tags" Target="../tags/tag75.xml"/><Relationship Id="rId60" Type="http://schemas.openxmlformats.org/officeDocument/2006/relationships/tags" Target="../tags/tag74.xml"/><Relationship Id="rId6" Type="http://schemas.openxmlformats.org/officeDocument/2006/relationships/tags" Target="../tags/tag20.xml"/><Relationship Id="rId59" Type="http://schemas.openxmlformats.org/officeDocument/2006/relationships/tags" Target="../tags/tag73.xml"/><Relationship Id="rId58" Type="http://schemas.openxmlformats.org/officeDocument/2006/relationships/tags" Target="../tags/tag72.xml"/><Relationship Id="rId57" Type="http://schemas.openxmlformats.org/officeDocument/2006/relationships/tags" Target="../tags/tag71.xml"/><Relationship Id="rId56" Type="http://schemas.openxmlformats.org/officeDocument/2006/relationships/tags" Target="../tags/tag70.xml"/><Relationship Id="rId55" Type="http://schemas.openxmlformats.org/officeDocument/2006/relationships/tags" Target="../tags/tag69.xml"/><Relationship Id="rId54" Type="http://schemas.openxmlformats.org/officeDocument/2006/relationships/tags" Target="../tags/tag68.xml"/><Relationship Id="rId53" Type="http://schemas.openxmlformats.org/officeDocument/2006/relationships/tags" Target="../tags/tag67.xml"/><Relationship Id="rId52" Type="http://schemas.openxmlformats.org/officeDocument/2006/relationships/tags" Target="../tags/tag66.xml"/><Relationship Id="rId51" Type="http://schemas.openxmlformats.org/officeDocument/2006/relationships/tags" Target="../tags/tag65.xml"/><Relationship Id="rId50" Type="http://schemas.openxmlformats.org/officeDocument/2006/relationships/tags" Target="../tags/tag64.xml"/><Relationship Id="rId5" Type="http://schemas.openxmlformats.org/officeDocument/2006/relationships/tags" Target="../tags/tag19.xml"/><Relationship Id="rId49" Type="http://schemas.openxmlformats.org/officeDocument/2006/relationships/tags" Target="../tags/tag63.xml"/><Relationship Id="rId48" Type="http://schemas.openxmlformats.org/officeDocument/2006/relationships/tags" Target="../tags/tag62.xml"/><Relationship Id="rId47" Type="http://schemas.openxmlformats.org/officeDocument/2006/relationships/tags" Target="../tags/tag61.xml"/><Relationship Id="rId46" Type="http://schemas.openxmlformats.org/officeDocument/2006/relationships/tags" Target="../tags/tag60.xml"/><Relationship Id="rId45" Type="http://schemas.openxmlformats.org/officeDocument/2006/relationships/tags" Target="../tags/tag59.xml"/><Relationship Id="rId44" Type="http://schemas.openxmlformats.org/officeDocument/2006/relationships/tags" Target="../tags/tag58.xml"/><Relationship Id="rId43" Type="http://schemas.openxmlformats.org/officeDocument/2006/relationships/tags" Target="../tags/tag57.xml"/><Relationship Id="rId42" Type="http://schemas.openxmlformats.org/officeDocument/2006/relationships/tags" Target="../tags/tag56.xml"/><Relationship Id="rId41" Type="http://schemas.openxmlformats.org/officeDocument/2006/relationships/tags" Target="../tags/tag55.xml"/><Relationship Id="rId40" Type="http://schemas.openxmlformats.org/officeDocument/2006/relationships/tags" Target="../tags/tag54.xml"/><Relationship Id="rId4" Type="http://schemas.openxmlformats.org/officeDocument/2006/relationships/tags" Target="../tags/tag18.xml"/><Relationship Id="rId39" Type="http://schemas.openxmlformats.org/officeDocument/2006/relationships/tags" Target="../tags/tag53.xml"/><Relationship Id="rId38" Type="http://schemas.openxmlformats.org/officeDocument/2006/relationships/tags" Target="../tags/tag52.xml"/><Relationship Id="rId37" Type="http://schemas.openxmlformats.org/officeDocument/2006/relationships/tags" Target="../tags/tag51.xml"/><Relationship Id="rId36" Type="http://schemas.openxmlformats.org/officeDocument/2006/relationships/tags" Target="../tags/tag50.xml"/><Relationship Id="rId35" Type="http://schemas.openxmlformats.org/officeDocument/2006/relationships/tags" Target="../tags/tag49.xml"/><Relationship Id="rId34" Type="http://schemas.openxmlformats.org/officeDocument/2006/relationships/tags" Target="../tags/tag48.xml"/><Relationship Id="rId33" Type="http://schemas.openxmlformats.org/officeDocument/2006/relationships/tags" Target="../tags/tag47.xml"/><Relationship Id="rId32" Type="http://schemas.openxmlformats.org/officeDocument/2006/relationships/tags" Target="../tags/tag46.xml"/><Relationship Id="rId31" Type="http://schemas.openxmlformats.org/officeDocument/2006/relationships/tags" Target="../tags/tag45.xml"/><Relationship Id="rId30" Type="http://schemas.openxmlformats.org/officeDocument/2006/relationships/tags" Target="../tags/tag44.xml"/><Relationship Id="rId3" Type="http://schemas.openxmlformats.org/officeDocument/2006/relationships/tags" Target="../tags/tag17.xml"/><Relationship Id="rId29" Type="http://schemas.openxmlformats.org/officeDocument/2006/relationships/tags" Target="../tags/tag43.xml"/><Relationship Id="rId28" Type="http://schemas.openxmlformats.org/officeDocument/2006/relationships/tags" Target="../tags/tag42.xml"/><Relationship Id="rId27" Type="http://schemas.openxmlformats.org/officeDocument/2006/relationships/tags" Target="../tags/tag41.xml"/><Relationship Id="rId26" Type="http://schemas.openxmlformats.org/officeDocument/2006/relationships/tags" Target="../tags/tag40.xml"/><Relationship Id="rId25" Type="http://schemas.openxmlformats.org/officeDocument/2006/relationships/tags" Target="../tags/tag39.xml"/><Relationship Id="rId24" Type="http://schemas.openxmlformats.org/officeDocument/2006/relationships/tags" Target="../tags/tag38.xml"/><Relationship Id="rId23" Type="http://schemas.openxmlformats.org/officeDocument/2006/relationships/tags" Target="../tags/tag37.xml"/><Relationship Id="rId22" Type="http://schemas.openxmlformats.org/officeDocument/2006/relationships/tags" Target="../tags/tag36.xml"/><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16.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tags" Target="../tags/tag15.xml"/></Relationships>
</file>

<file path=ppt/slides/_rels/slide40.xml.rels><?xml version="1.0" encoding="UTF-8" standalone="yes"?>
<Relationships xmlns="http://schemas.openxmlformats.org/package/2006/relationships"><Relationship Id="rId9" Type="http://schemas.openxmlformats.org/officeDocument/2006/relationships/tags" Target="../tags/tag480.xml"/><Relationship Id="rId8" Type="http://schemas.openxmlformats.org/officeDocument/2006/relationships/tags" Target="../tags/tag479.xml"/><Relationship Id="rId7" Type="http://schemas.openxmlformats.org/officeDocument/2006/relationships/tags" Target="../tags/tag478.xml"/><Relationship Id="rId6" Type="http://schemas.openxmlformats.org/officeDocument/2006/relationships/tags" Target="../tags/tag477.xml"/><Relationship Id="rId5" Type="http://schemas.openxmlformats.org/officeDocument/2006/relationships/tags" Target="../tags/tag476.xml"/><Relationship Id="rId4" Type="http://schemas.openxmlformats.org/officeDocument/2006/relationships/tags" Target="../tags/tag475.xml"/><Relationship Id="rId3" Type="http://schemas.openxmlformats.org/officeDocument/2006/relationships/tags" Target="../tags/tag474.xml"/><Relationship Id="rId2" Type="http://schemas.openxmlformats.org/officeDocument/2006/relationships/tags" Target="../tags/tag473.xml"/><Relationship Id="rId15" Type="http://schemas.openxmlformats.org/officeDocument/2006/relationships/slideLayout" Target="../slideLayouts/slideLayout1.xml"/><Relationship Id="rId14" Type="http://schemas.openxmlformats.org/officeDocument/2006/relationships/tags" Target="../tags/tag485.xml"/><Relationship Id="rId13" Type="http://schemas.openxmlformats.org/officeDocument/2006/relationships/tags" Target="../tags/tag484.xml"/><Relationship Id="rId12" Type="http://schemas.openxmlformats.org/officeDocument/2006/relationships/tags" Target="../tags/tag483.xml"/><Relationship Id="rId11" Type="http://schemas.openxmlformats.org/officeDocument/2006/relationships/tags" Target="../tags/tag482.xml"/><Relationship Id="rId10" Type="http://schemas.openxmlformats.org/officeDocument/2006/relationships/tags" Target="../tags/tag481.xml"/><Relationship Id="rId1" Type="http://schemas.openxmlformats.org/officeDocument/2006/relationships/tags" Target="../tags/tag472.xml"/></Relationships>
</file>

<file path=ppt/slides/_rels/slide41.xml.rels><?xml version="1.0" encoding="UTF-8" standalone="yes"?>
<Relationships xmlns="http://schemas.openxmlformats.org/package/2006/relationships"><Relationship Id="rId9" Type="http://schemas.openxmlformats.org/officeDocument/2006/relationships/tags" Target="../tags/tag494.xml"/><Relationship Id="rId8" Type="http://schemas.openxmlformats.org/officeDocument/2006/relationships/tags" Target="../tags/tag493.xml"/><Relationship Id="rId7" Type="http://schemas.openxmlformats.org/officeDocument/2006/relationships/tags" Target="../tags/tag492.xml"/><Relationship Id="rId6" Type="http://schemas.openxmlformats.org/officeDocument/2006/relationships/tags" Target="../tags/tag491.xml"/><Relationship Id="rId5" Type="http://schemas.openxmlformats.org/officeDocument/2006/relationships/tags" Target="../tags/tag490.xml"/><Relationship Id="rId4" Type="http://schemas.openxmlformats.org/officeDocument/2006/relationships/tags" Target="../tags/tag489.xml"/><Relationship Id="rId3" Type="http://schemas.openxmlformats.org/officeDocument/2006/relationships/tags" Target="../tags/tag488.xml"/><Relationship Id="rId2" Type="http://schemas.openxmlformats.org/officeDocument/2006/relationships/tags" Target="../tags/tag487.xml"/><Relationship Id="rId16" Type="http://schemas.openxmlformats.org/officeDocument/2006/relationships/slideLayout" Target="../slideLayouts/slideLayout1.xml"/><Relationship Id="rId15" Type="http://schemas.openxmlformats.org/officeDocument/2006/relationships/tags" Target="../tags/tag500.xml"/><Relationship Id="rId14" Type="http://schemas.openxmlformats.org/officeDocument/2006/relationships/tags" Target="../tags/tag499.xml"/><Relationship Id="rId13" Type="http://schemas.openxmlformats.org/officeDocument/2006/relationships/tags" Target="../tags/tag498.xml"/><Relationship Id="rId12" Type="http://schemas.openxmlformats.org/officeDocument/2006/relationships/tags" Target="../tags/tag497.xml"/><Relationship Id="rId11" Type="http://schemas.openxmlformats.org/officeDocument/2006/relationships/tags" Target="../tags/tag496.xml"/><Relationship Id="rId10" Type="http://schemas.openxmlformats.org/officeDocument/2006/relationships/tags" Target="../tags/tag495.xml"/><Relationship Id="rId1" Type="http://schemas.openxmlformats.org/officeDocument/2006/relationships/tags" Target="../tags/tag486.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image" Target="../media/image39.png"/><Relationship Id="rId1" Type="http://schemas.openxmlformats.org/officeDocument/2006/relationships/tags" Target="../tags/tag501.xml"/></Relationships>
</file>

<file path=ppt/slides/_rels/slide43.xml.rels><?xml version="1.0" encoding="UTF-8" standalone="yes"?>
<Relationships xmlns="http://schemas.openxmlformats.org/package/2006/relationships"><Relationship Id="rId9" Type="http://schemas.openxmlformats.org/officeDocument/2006/relationships/tags" Target="../tags/tag510.xml"/><Relationship Id="rId8" Type="http://schemas.openxmlformats.org/officeDocument/2006/relationships/tags" Target="../tags/tag509.xml"/><Relationship Id="rId7" Type="http://schemas.openxmlformats.org/officeDocument/2006/relationships/tags" Target="../tags/tag508.xml"/><Relationship Id="rId6" Type="http://schemas.openxmlformats.org/officeDocument/2006/relationships/tags" Target="../tags/tag507.xml"/><Relationship Id="rId5" Type="http://schemas.openxmlformats.org/officeDocument/2006/relationships/tags" Target="../tags/tag506.xml"/><Relationship Id="rId4" Type="http://schemas.openxmlformats.org/officeDocument/2006/relationships/tags" Target="../tags/tag505.xml"/><Relationship Id="rId3" Type="http://schemas.openxmlformats.org/officeDocument/2006/relationships/tags" Target="../tags/tag504.xml"/><Relationship Id="rId26" Type="http://schemas.openxmlformats.org/officeDocument/2006/relationships/slideLayout" Target="../slideLayouts/slideLayout1.xml"/><Relationship Id="rId25" Type="http://schemas.openxmlformats.org/officeDocument/2006/relationships/tags" Target="../tags/tag526.xml"/><Relationship Id="rId24" Type="http://schemas.openxmlformats.org/officeDocument/2006/relationships/tags" Target="../tags/tag525.xml"/><Relationship Id="rId23" Type="http://schemas.openxmlformats.org/officeDocument/2006/relationships/tags" Target="../tags/tag524.xml"/><Relationship Id="rId22" Type="http://schemas.openxmlformats.org/officeDocument/2006/relationships/tags" Target="../tags/tag523.xml"/><Relationship Id="rId21" Type="http://schemas.openxmlformats.org/officeDocument/2006/relationships/tags" Target="../tags/tag522.xml"/><Relationship Id="rId20" Type="http://schemas.openxmlformats.org/officeDocument/2006/relationships/tags" Target="../tags/tag521.xml"/><Relationship Id="rId2" Type="http://schemas.openxmlformats.org/officeDocument/2006/relationships/tags" Target="../tags/tag503.xml"/><Relationship Id="rId19" Type="http://schemas.openxmlformats.org/officeDocument/2006/relationships/tags" Target="../tags/tag520.xml"/><Relationship Id="rId18" Type="http://schemas.openxmlformats.org/officeDocument/2006/relationships/tags" Target="../tags/tag519.xml"/><Relationship Id="rId17" Type="http://schemas.openxmlformats.org/officeDocument/2006/relationships/tags" Target="../tags/tag518.xml"/><Relationship Id="rId16" Type="http://schemas.openxmlformats.org/officeDocument/2006/relationships/tags" Target="../tags/tag517.xml"/><Relationship Id="rId15" Type="http://schemas.openxmlformats.org/officeDocument/2006/relationships/tags" Target="../tags/tag516.xml"/><Relationship Id="rId14" Type="http://schemas.openxmlformats.org/officeDocument/2006/relationships/tags" Target="../tags/tag515.xml"/><Relationship Id="rId13" Type="http://schemas.openxmlformats.org/officeDocument/2006/relationships/tags" Target="../tags/tag514.xml"/><Relationship Id="rId12" Type="http://schemas.openxmlformats.org/officeDocument/2006/relationships/tags" Target="../tags/tag513.xml"/><Relationship Id="rId11" Type="http://schemas.openxmlformats.org/officeDocument/2006/relationships/tags" Target="../tags/tag512.xml"/><Relationship Id="rId10" Type="http://schemas.openxmlformats.org/officeDocument/2006/relationships/tags" Target="../tags/tag511.xml"/><Relationship Id="rId1" Type="http://schemas.openxmlformats.org/officeDocument/2006/relationships/tags" Target="../tags/tag502.xml"/></Relationships>
</file>

<file path=ppt/slides/_rels/slide44.xml.rels><?xml version="1.0" encoding="UTF-8" standalone="yes"?>
<Relationships xmlns="http://schemas.openxmlformats.org/package/2006/relationships"><Relationship Id="rId9" Type="http://schemas.openxmlformats.org/officeDocument/2006/relationships/tags" Target="../tags/tag535.xml"/><Relationship Id="rId8" Type="http://schemas.openxmlformats.org/officeDocument/2006/relationships/tags" Target="../tags/tag534.xml"/><Relationship Id="rId7" Type="http://schemas.openxmlformats.org/officeDocument/2006/relationships/tags" Target="../tags/tag533.xml"/><Relationship Id="rId6" Type="http://schemas.openxmlformats.org/officeDocument/2006/relationships/tags" Target="../tags/tag532.xml"/><Relationship Id="rId5" Type="http://schemas.openxmlformats.org/officeDocument/2006/relationships/tags" Target="../tags/tag531.xml"/><Relationship Id="rId4" Type="http://schemas.openxmlformats.org/officeDocument/2006/relationships/tags" Target="../tags/tag530.xml"/><Relationship Id="rId3" Type="http://schemas.openxmlformats.org/officeDocument/2006/relationships/tags" Target="../tags/tag529.xml"/><Relationship Id="rId2" Type="http://schemas.openxmlformats.org/officeDocument/2006/relationships/tags" Target="../tags/tag528.xml"/><Relationship Id="rId15" Type="http://schemas.openxmlformats.org/officeDocument/2006/relationships/slideLayout" Target="../slideLayouts/slideLayout1.xml"/><Relationship Id="rId14" Type="http://schemas.openxmlformats.org/officeDocument/2006/relationships/tags" Target="../tags/tag540.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tags" Target="../tags/tag537.xml"/><Relationship Id="rId10" Type="http://schemas.openxmlformats.org/officeDocument/2006/relationships/tags" Target="../tags/tag536.xml"/><Relationship Id="rId1" Type="http://schemas.openxmlformats.org/officeDocument/2006/relationships/tags" Target="../tags/tag527.xml"/></Relationships>
</file>

<file path=ppt/slides/_rels/slide4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ags" Target="../tags/tag547.xml"/><Relationship Id="rId6" Type="http://schemas.openxmlformats.org/officeDocument/2006/relationships/tags" Target="../tags/tag546.xml"/><Relationship Id="rId5" Type="http://schemas.openxmlformats.org/officeDocument/2006/relationships/tags" Target="../tags/tag545.xml"/><Relationship Id="rId4" Type="http://schemas.openxmlformats.org/officeDocument/2006/relationships/tags" Target="../tags/tag544.xml"/><Relationship Id="rId3" Type="http://schemas.openxmlformats.org/officeDocument/2006/relationships/tags" Target="../tags/tag543.xml"/><Relationship Id="rId2" Type="http://schemas.openxmlformats.org/officeDocument/2006/relationships/tags" Target="../tags/tag542.xml"/><Relationship Id="rId1" Type="http://schemas.openxmlformats.org/officeDocument/2006/relationships/tags" Target="../tags/tag541.xml"/></Relationships>
</file>

<file path=ppt/slides/_rels/slide46.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png"/><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6" Type="http://schemas.openxmlformats.org/officeDocument/2006/relationships/slideLayout" Target="../slideLayouts/slideLayout1.xml"/><Relationship Id="rId15" Type="http://schemas.openxmlformats.org/officeDocument/2006/relationships/tags" Target="../tags/tag548.xml"/><Relationship Id="rId14" Type="http://schemas.openxmlformats.org/officeDocument/2006/relationships/image" Target="../media/image53.png"/><Relationship Id="rId13" Type="http://schemas.openxmlformats.org/officeDocument/2006/relationships/image" Target="../media/image52.png"/><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9" Type="http://schemas.openxmlformats.org/officeDocument/2006/relationships/tags" Target="../tags/tag557.xml"/><Relationship Id="rId8" Type="http://schemas.openxmlformats.org/officeDocument/2006/relationships/tags" Target="../tags/tag556.xml"/><Relationship Id="rId7" Type="http://schemas.openxmlformats.org/officeDocument/2006/relationships/tags" Target="../tags/tag555.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 Id="rId3" Type="http://schemas.openxmlformats.org/officeDocument/2006/relationships/tags" Target="../tags/tag551.xml"/><Relationship Id="rId2" Type="http://schemas.openxmlformats.org/officeDocument/2006/relationships/tags" Target="../tags/tag550.xml"/><Relationship Id="rId16" Type="http://schemas.openxmlformats.org/officeDocument/2006/relationships/slideLayout" Target="../slideLayouts/slideLayout1.xml"/><Relationship Id="rId15" Type="http://schemas.openxmlformats.org/officeDocument/2006/relationships/tags" Target="../tags/tag563.xml"/><Relationship Id="rId14" Type="http://schemas.openxmlformats.org/officeDocument/2006/relationships/tags" Target="../tags/tag562.xml"/><Relationship Id="rId13" Type="http://schemas.openxmlformats.org/officeDocument/2006/relationships/tags" Target="../tags/tag561.xml"/><Relationship Id="rId12" Type="http://schemas.openxmlformats.org/officeDocument/2006/relationships/tags" Target="../tags/tag560.xml"/><Relationship Id="rId11" Type="http://schemas.openxmlformats.org/officeDocument/2006/relationships/tags" Target="../tags/tag559.xml"/><Relationship Id="rId10" Type="http://schemas.openxmlformats.org/officeDocument/2006/relationships/tags" Target="../tags/tag558.xml"/><Relationship Id="rId1" Type="http://schemas.openxmlformats.org/officeDocument/2006/relationships/tags" Target="../tags/tag549.xml"/></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5.xml"/><Relationship Id="rId7" Type="http://schemas.openxmlformats.org/officeDocument/2006/relationships/tags" Target="../tags/tag567.xml"/><Relationship Id="rId6" Type="http://schemas.openxmlformats.org/officeDocument/2006/relationships/image" Target="../media/image55.jpeg"/><Relationship Id="rId5" Type="http://schemas.openxmlformats.org/officeDocument/2006/relationships/tags" Target="../tags/tag566.xml"/><Relationship Id="rId4" Type="http://schemas.openxmlformats.org/officeDocument/2006/relationships/image" Target="../media/image3.png"/><Relationship Id="rId3" Type="http://schemas.openxmlformats.org/officeDocument/2006/relationships/tags" Target="../tags/tag565.xml"/><Relationship Id="rId2" Type="http://schemas.openxmlformats.org/officeDocument/2006/relationships/tags" Target="../tags/tag564.xml"/><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tags" Target="../tags/tag90.xml"/><Relationship Id="rId6" Type="http://schemas.openxmlformats.org/officeDocument/2006/relationships/tags" Target="../tags/tag89.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9" Type="http://schemas.openxmlformats.org/officeDocument/2006/relationships/tags" Target="../tags/tag99.xml"/><Relationship Id="rId8" Type="http://schemas.openxmlformats.org/officeDocument/2006/relationships/tags" Target="../tags/tag98.xml"/><Relationship Id="rId7" Type="http://schemas.openxmlformats.org/officeDocument/2006/relationships/tags" Target="../tags/tag97.xml"/><Relationship Id="rId6" Type="http://schemas.openxmlformats.org/officeDocument/2006/relationships/tags" Target="../tags/tag96.xml"/><Relationship Id="rId5" Type="http://schemas.openxmlformats.org/officeDocument/2006/relationships/tags" Target="../tags/tag95.xml"/><Relationship Id="rId4" Type="http://schemas.openxmlformats.org/officeDocument/2006/relationships/tags" Target="../tags/tag94.xml"/><Relationship Id="rId3" Type="http://schemas.openxmlformats.org/officeDocument/2006/relationships/tags" Target="../tags/tag93.xml"/><Relationship Id="rId2" Type="http://schemas.openxmlformats.org/officeDocument/2006/relationships/tags" Target="../tags/tag92.xml"/><Relationship Id="rId10" Type="http://schemas.openxmlformats.org/officeDocument/2006/relationships/slideLayout" Target="../slideLayouts/slideLayout4.xml"/><Relationship Id="rId1" Type="http://schemas.openxmlformats.org/officeDocument/2006/relationships/tags" Target="../tags/tag91.xml"/></Relationships>
</file>

<file path=ppt/slides/_rels/slide7.xml.rels><?xml version="1.0" encoding="UTF-8" standalone="yes"?>
<Relationships xmlns="http://schemas.openxmlformats.org/package/2006/relationships"><Relationship Id="rId9" Type="http://schemas.openxmlformats.org/officeDocument/2006/relationships/tags" Target="../tags/tag108.xml"/><Relationship Id="rId8" Type="http://schemas.openxmlformats.org/officeDocument/2006/relationships/tags" Target="../tags/tag107.xml"/><Relationship Id="rId7" Type="http://schemas.openxmlformats.org/officeDocument/2006/relationships/tags" Target="../tags/tag106.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 Id="rId30" Type="http://schemas.openxmlformats.org/officeDocument/2006/relationships/slideLayout" Target="../slideLayouts/slideLayout4.xml"/><Relationship Id="rId3" Type="http://schemas.openxmlformats.org/officeDocument/2006/relationships/tags" Target="../tags/tag102.xml"/><Relationship Id="rId29" Type="http://schemas.openxmlformats.org/officeDocument/2006/relationships/tags" Target="../tags/tag128.xml"/><Relationship Id="rId28" Type="http://schemas.openxmlformats.org/officeDocument/2006/relationships/tags" Target="../tags/tag127.xml"/><Relationship Id="rId27" Type="http://schemas.openxmlformats.org/officeDocument/2006/relationships/tags" Target="../tags/tag126.xml"/><Relationship Id="rId26" Type="http://schemas.openxmlformats.org/officeDocument/2006/relationships/tags" Target="../tags/tag125.xml"/><Relationship Id="rId25" Type="http://schemas.openxmlformats.org/officeDocument/2006/relationships/tags" Target="../tags/tag124.xml"/><Relationship Id="rId24" Type="http://schemas.openxmlformats.org/officeDocument/2006/relationships/tags" Target="../tags/tag123.xml"/><Relationship Id="rId23" Type="http://schemas.openxmlformats.org/officeDocument/2006/relationships/tags" Target="../tags/tag122.xml"/><Relationship Id="rId22" Type="http://schemas.openxmlformats.org/officeDocument/2006/relationships/tags" Target="../tags/tag121.xml"/><Relationship Id="rId21" Type="http://schemas.openxmlformats.org/officeDocument/2006/relationships/tags" Target="../tags/tag120.xml"/><Relationship Id="rId20" Type="http://schemas.openxmlformats.org/officeDocument/2006/relationships/tags" Target="../tags/tag119.xml"/><Relationship Id="rId2" Type="http://schemas.openxmlformats.org/officeDocument/2006/relationships/tags" Target="../tags/tag101.xml"/><Relationship Id="rId19" Type="http://schemas.openxmlformats.org/officeDocument/2006/relationships/tags" Target="../tags/tag118.xml"/><Relationship Id="rId18" Type="http://schemas.openxmlformats.org/officeDocument/2006/relationships/tags" Target="../tags/tag117.xml"/><Relationship Id="rId17" Type="http://schemas.openxmlformats.org/officeDocument/2006/relationships/tags" Target="../tags/tag116.xml"/><Relationship Id="rId16" Type="http://schemas.openxmlformats.org/officeDocument/2006/relationships/tags" Target="../tags/tag115.xml"/><Relationship Id="rId15" Type="http://schemas.openxmlformats.org/officeDocument/2006/relationships/tags" Target="../tags/tag114.xml"/><Relationship Id="rId14" Type="http://schemas.openxmlformats.org/officeDocument/2006/relationships/tags" Target="../tags/tag113.xml"/><Relationship Id="rId13" Type="http://schemas.openxmlformats.org/officeDocument/2006/relationships/tags" Target="../tags/tag112.xml"/><Relationship Id="rId12" Type="http://schemas.openxmlformats.org/officeDocument/2006/relationships/tags" Target="../tags/tag111.xml"/><Relationship Id="rId11" Type="http://schemas.openxmlformats.org/officeDocument/2006/relationships/tags" Target="../tags/tag110.xml"/><Relationship Id="rId10" Type="http://schemas.openxmlformats.org/officeDocument/2006/relationships/tags" Target="../tags/tag109.xml"/><Relationship Id="rId1" Type="http://schemas.openxmlformats.org/officeDocument/2006/relationships/tags" Target="../tags/tag100.xml"/></Relationships>
</file>

<file path=ppt/slides/_rels/slide8.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tags" Target="../tags/tag132.xml"/><Relationship Id="rId3" Type="http://schemas.openxmlformats.org/officeDocument/2006/relationships/tags" Target="../tags/tag131.xml"/><Relationship Id="rId23" Type="http://schemas.openxmlformats.org/officeDocument/2006/relationships/slideLayout" Target="../slideLayouts/slideLayout4.xml"/><Relationship Id="rId22" Type="http://schemas.openxmlformats.org/officeDocument/2006/relationships/tags" Target="../tags/tag150.xml"/><Relationship Id="rId21" Type="http://schemas.openxmlformats.org/officeDocument/2006/relationships/tags" Target="../tags/tag149.xml"/><Relationship Id="rId20" Type="http://schemas.openxmlformats.org/officeDocument/2006/relationships/tags" Target="../tags/tag148.xml"/><Relationship Id="rId2" Type="http://schemas.openxmlformats.org/officeDocument/2006/relationships/tags" Target="../tags/tag130.xml"/><Relationship Id="rId19" Type="http://schemas.openxmlformats.org/officeDocument/2006/relationships/tags" Target="../tags/tag147.xml"/><Relationship Id="rId18" Type="http://schemas.openxmlformats.org/officeDocument/2006/relationships/tags" Target="../tags/tag146.xml"/><Relationship Id="rId17" Type="http://schemas.openxmlformats.org/officeDocument/2006/relationships/tags" Target="../tags/tag145.xml"/><Relationship Id="rId16" Type="http://schemas.openxmlformats.org/officeDocument/2006/relationships/tags" Target="../tags/tag144.xml"/><Relationship Id="rId15" Type="http://schemas.openxmlformats.org/officeDocument/2006/relationships/tags" Target="../tags/tag143.xml"/><Relationship Id="rId14" Type="http://schemas.openxmlformats.org/officeDocument/2006/relationships/tags" Target="../tags/tag142.xml"/><Relationship Id="rId13" Type="http://schemas.openxmlformats.org/officeDocument/2006/relationships/tags" Target="../tags/tag141.xml"/><Relationship Id="rId12" Type="http://schemas.openxmlformats.org/officeDocument/2006/relationships/tags" Target="../tags/tag140.xml"/><Relationship Id="rId11" Type="http://schemas.openxmlformats.org/officeDocument/2006/relationships/tags" Target="../tags/tag139.xml"/><Relationship Id="rId10" Type="http://schemas.openxmlformats.org/officeDocument/2006/relationships/tags" Target="../tags/tag138.xml"/><Relationship Id="rId1" Type="http://schemas.openxmlformats.org/officeDocument/2006/relationships/tags" Target="../tags/tag129.xml"/></Relationships>
</file>

<file path=ppt/slides/_rels/slide9.xml.rels><?xml version="1.0" encoding="UTF-8" standalone="yes"?>
<Relationships xmlns="http://schemas.openxmlformats.org/package/2006/relationships"><Relationship Id="rId9" Type="http://schemas.openxmlformats.org/officeDocument/2006/relationships/tags" Target="../tags/tag157.xml"/><Relationship Id="rId8" Type="http://schemas.openxmlformats.org/officeDocument/2006/relationships/image" Target="../media/image7.png"/><Relationship Id="rId7" Type="http://schemas.openxmlformats.org/officeDocument/2006/relationships/image" Target="../media/image6.png"/><Relationship Id="rId6" Type="http://schemas.openxmlformats.org/officeDocument/2006/relationships/tags" Target="../tags/tag156.xml"/><Relationship Id="rId5" Type="http://schemas.openxmlformats.org/officeDocument/2006/relationships/tags" Target="../tags/tag155.xml"/><Relationship Id="rId4" Type="http://schemas.openxmlformats.org/officeDocument/2006/relationships/tags" Target="../tags/tag154.xml"/><Relationship Id="rId3" Type="http://schemas.openxmlformats.org/officeDocument/2006/relationships/tags" Target="../tags/tag153.xml"/><Relationship Id="rId2" Type="http://schemas.openxmlformats.org/officeDocument/2006/relationships/tags" Target="../tags/tag152.xml"/><Relationship Id="rId10" Type="http://schemas.openxmlformats.org/officeDocument/2006/relationships/slideLayout" Target="../slideLayouts/slideLayout4.xml"/><Relationship Id="rId1" Type="http://schemas.openxmlformats.org/officeDocument/2006/relationships/tags" Target="../tags/tag1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custDataLst>
              <p:tags r:id="rId1"/>
            </p:custDataLst>
          </p:nvPr>
        </p:nvSpPr>
        <p:spPr>
          <a:xfrm>
            <a:off x="-3175" y="2265680"/>
            <a:ext cx="12195175" cy="2326640"/>
          </a:xfrm>
          <a:prstGeom prst="rect">
            <a:avLst/>
          </a:prstGeom>
          <a:gradFill>
            <a:gsLst>
              <a:gs pos="28000">
                <a:srgbClr val="007ADD"/>
              </a:gs>
              <a:gs pos="98000">
                <a:schemeClr val="accent1">
                  <a:lumMod val="60000"/>
                  <a:lumOff val="40000"/>
                  <a:alpha val="5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pic>
        <p:nvPicPr>
          <p:cNvPr id="19" name="图片 18" descr="12"/>
          <p:cNvPicPr>
            <a:picLocks noChangeAspect="1"/>
          </p:cNvPicPr>
          <p:nvPr>
            <p:custDataLst>
              <p:tags r:id="rId2"/>
            </p:custDataLst>
          </p:nvPr>
        </p:nvPicPr>
        <p:blipFill>
          <a:blip r:embed="rId3"/>
          <a:stretch>
            <a:fillRect/>
          </a:stretch>
        </p:blipFill>
        <p:spPr>
          <a:xfrm>
            <a:off x="2291715" y="2265680"/>
            <a:ext cx="10058400" cy="2381885"/>
          </a:xfrm>
          <a:prstGeom prst="rect">
            <a:avLst/>
          </a:prstGeom>
        </p:spPr>
      </p:pic>
      <p:sp>
        <p:nvSpPr>
          <p:cNvPr id="21" name="文本框 20"/>
          <p:cNvSpPr txBox="1"/>
          <p:nvPr/>
        </p:nvSpPr>
        <p:spPr>
          <a:xfrm>
            <a:off x="2416810" y="5736860"/>
            <a:ext cx="8087995" cy="396583"/>
          </a:xfrm>
          <a:prstGeom prst="rect">
            <a:avLst/>
          </a:prstGeom>
          <a:noFill/>
        </p:spPr>
        <p:txBody>
          <a:bodyPr wrap="square" rtlCol="0">
            <a:spAutoFit/>
          </a:bodyPr>
          <a:lstStyle/>
          <a:p>
            <a:pPr algn="ctr">
              <a:lnSpc>
                <a:spcPct val="120000"/>
              </a:lnSpc>
              <a:spcBef>
                <a:spcPts val="0"/>
              </a:spcBef>
              <a:spcAft>
                <a:spcPts val="0"/>
              </a:spcAft>
            </a:pPr>
            <a:r>
              <a:rPr lang="zh-CN" altLang="en-US" spc="300" dirty="0">
                <a:solidFill>
                  <a:schemeClr val="tx1">
                    <a:lumMod val="85000"/>
                    <a:lumOff val="15000"/>
                  </a:schemeClr>
                </a:solidFill>
                <a:latin typeface="+mn-ea"/>
                <a:sym typeface="Century Gothic" panose="020B0502020202020204" pitchFamily="34" charset="0"/>
              </a:rPr>
              <a:t>深圳万物安全科技有限公司</a:t>
            </a:r>
            <a:endParaRPr lang="zh-CN" altLang="en-US" spc="300" dirty="0">
              <a:solidFill>
                <a:schemeClr val="tx1">
                  <a:lumMod val="85000"/>
                  <a:lumOff val="15000"/>
                </a:schemeClr>
              </a:solidFill>
              <a:latin typeface="+mn-ea"/>
              <a:sym typeface="Century Gothic" panose="020B0502020202020204" pitchFamily="34" charset="0"/>
            </a:endParaRPr>
          </a:p>
        </p:txBody>
      </p:sp>
      <p:sp>
        <p:nvSpPr>
          <p:cNvPr id="22" name="文本框 21"/>
          <p:cNvSpPr txBox="1"/>
          <p:nvPr/>
        </p:nvSpPr>
        <p:spPr>
          <a:xfrm>
            <a:off x="3920920" y="3143439"/>
            <a:ext cx="8087995" cy="706755"/>
          </a:xfrm>
          <a:prstGeom prst="rect">
            <a:avLst/>
          </a:prstGeom>
          <a:noFill/>
        </p:spPr>
        <p:txBody>
          <a:bodyPr wrap="square" rtlCol="0">
            <a:spAutoFit/>
          </a:bodyPr>
          <a:lstStyle/>
          <a:p>
            <a:pPr algn="ctr" eaLnBrk="1" hangingPunct="1"/>
            <a:r>
              <a:rPr lang="zh-CN" altLang="en-US" sz="4000" b="1" dirty="0">
                <a:solidFill>
                  <a:schemeClr val="bg1"/>
                </a:solidFill>
                <a:latin typeface="微软雅黑" panose="020B0503020204020204" pitchFamily="34" charset="-122"/>
                <a:ea typeface="微软雅黑" panose="020B0503020204020204" pitchFamily="34" charset="-122"/>
              </a:rPr>
              <a:t>统一安全监测与管理系统</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cxnSp>
        <p:nvCxnSpPr>
          <p:cNvPr id="24" name="直接连接符 5"/>
          <p:cNvCxnSpPr/>
          <p:nvPr/>
        </p:nvCxnSpPr>
        <p:spPr>
          <a:xfrm>
            <a:off x="3920920" y="4629150"/>
            <a:ext cx="8285050" cy="0"/>
          </a:xfrm>
          <a:prstGeom prst="line">
            <a:avLst/>
          </a:prstGeom>
          <a:ln w="47625">
            <a:solidFill>
              <a:srgbClr val="FD2121"/>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1079744" y="1750837"/>
            <a:ext cx="3381242" cy="3381122"/>
          </a:xfrm>
          <a:prstGeom prst="ellipse">
            <a:avLst/>
          </a:prstGeom>
          <a:solidFill>
            <a:schemeClr val="bg1"/>
          </a:solidFill>
          <a:ln w="412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椭圆 2"/>
          <p:cNvSpPr/>
          <p:nvPr/>
        </p:nvSpPr>
        <p:spPr>
          <a:xfrm>
            <a:off x="1071622" y="1750837"/>
            <a:ext cx="3381123" cy="3381123"/>
          </a:xfrm>
          <a:prstGeom prst="ellipse">
            <a:avLst/>
          </a:prstGeom>
          <a:solidFill>
            <a:schemeClr val="bg1"/>
          </a:solidFill>
          <a:ln w="152400">
            <a:gradFill>
              <a:gsLst>
                <a:gs pos="0">
                  <a:schemeClr val="accent1">
                    <a:lumMod val="5000"/>
                    <a:lumOff val="95000"/>
                  </a:schemeClr>
                </a:gs>
                <a:gs pos="38000">
                  <a:srgbClr val="FD2121">
                    <a:lumMod val="44825"/>
                    <a:lumOff val="55175"/>
                  </a:srgbClr>
                </a:gs>
                <a:gs pos="83000">
                  <a:srgbClr val="FD2121"/>
                </a:gs>
                <a:gs pos="100000">
                  <a:srgbClr val="FD212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3" name="图片 22"/>
          <p:cNvPicPr>
            <a:picLocks noChangeAspect="1"/>
          </p:cNvPicPr>
          <p:nvPr/>
        </p:nvPicPr>
        <p:blipFill>
          <a:blip r:embed="rId4"/>
          <a:stretch>
            <a:fillRect/>
          </a:stretch>
        </p:blipFill>
        <p:spPr>
          <a:xfrm>
            <a:off x="1485381" y="2109765"/>
            <a:ext cx="2569968" cy="2663267"/>
          </a:xfrm>
          <a:prstGeom prst="rect">
            <a:avLst/>
          </a:prstGeom>
        </p:spPr>
      </p:pic>
      <p:sp>
        <p:nvSpPr>
          <p:cNvPr id="2" name="文本框 1"/>
          <p:cNvSpPr txBox="1"/>
          <p:nvPr/>
        </p:nvSpPr>
        <p:spPr>
          <a:xfrm>
            <a:off x="2416810" y="6174605"/>
            <a:ext cx="8087995" cy="423545"/>
          </a:xfrm>
          <a:prstGeom prst="rect">
            <a:avLst/>
          </a:prstGeom>
          <a:noFill/>
        </p:spPr>
        <p:txBody>
          <a:bodyPr wrap="square" rtlCol="0">
            <a:spAutoFit/>
          </a:bodyPr>
          <a:lstStyle/>
          <a:p>
            <a:pPr algn="ctr">
              <a:lnSpc>
                <a:spcPct val="120000"/>
              </a:lnSpc>
              <a:spcBef>
                <a:spcPts val="0"/>
              </a:spcBef>
              <a:spcAft>
                <a:spcPts val="0"/>
              </a:spcAft>
            </a:pPr>
            <a:r>
              <a:rPr lang="en-US" altLang="zh-CN" spc="300" dirty="0">
                <a:solidFill>
                  <a:schemeClr val="tx1">
                    <a:lumMod val="85000"/>
                    <a:lumOff val="15000"/>
                  </a:schemeClr>
                </a:solidFill>
                <a:latin typeface="+mn-ea"/>
                <a:sym typeface="Century Gothic" panose="020B0502020202020204" pitchFamily="34" charset="0"/>
              </a:rPr>
              <a:t>2022/09</a:t>
            </a:r>
            <a:endParaRPr lang="zh-CN" altLang="en-US" spc="300" dirty="0">
              <a:solidFill>
                <a:schemeClr val="tx1">
                  <a:lumMod val="85000"/>
                  <a:lumOff val="15000"/>
                </a:schemeClr>
              </a:solidFill>
              <a:latin typeface="+mn-ea"/>
              <a:sym typeface="Century Gothic" panose="020B0502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en-US" altLang="zh-CN" dirty="0">
              <a:solidFill>
                <a:srgbClr val="007ADD"/>
              </a:solidFill>
              <a:sym typeface="+mn-ea"/>
            </a:endParaRPr>
          </a:p>
        </p:txBody>
      </p:sp>
      <p:sp>
        <p:nvSpPr>
          <p:cNvPr id="2" name="文本框 1"/>
          <p:cNvSpPr txBox="1"/>
          <p:nvPr/>
        </p:nvSpPr>
        <p:spPr>
          <a:xfrm>
            <a:off x="3730625" y="835025"/>
            <a:ext cx="53644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为“配置访问控制策略”提供数据基础</a:t>
            </a:r>
            <a:endParaRPr lang="zh-CN" altLang="en-US" sz="2400">
              <a:solidFill>
                <a:srgbClr val="007ADD"/>
              </a:solidFill>
              <a:effectLst>
                <a:outerShdw blurRad="38100" dist="25400" dir="5400000" algn="ctr" rotWithShape="0">
                  <a:srgbClr val="6E747A">
                    <a:alpha val="43000"/>
                  </a:srgbClr>
                </a:outerShdw>
              </a:effectLst>
            </a:endParaRPr>
          </a:p>
        </p:txBody>
      </p:sp>
      <p:grpSp>
        <p:nvGrpSpPr>
          <p:cNvPr id="5" name="组合 4"/>
          <p:cNvGrpSpPr/>
          <p:nvPr>
            <p:custDataLst>
              <p:tags r:id="rId1"/>
            </p:custDataLst>
          </p:nvPr>
        </p:nvGrpSpPr>
        <p:grpSpPr>
          <a:xfrm>
            <a:off x="1444129" y="1767133"/>
            <a:ext cx="4196922" cy="2022788"/>
            <a:chOff x="-761883" y="2995714"/>
            <a:chExt cx="3479916" cy="1677214"/>
          </a:xfrm>
        </p:grpSpPr>
        <p:sp>
          <p:nvSpPr>
            <p:cNvPr id="59" name="任意多边形 58"/>
            <p:cNvSpPr/>
            <p:nvPr>
              <p:custDataLst>
                <p:tags r:id="rId2"/>
              </p:custDataLst>
            </p:nvPr>
          </p:nvSpPr>
          <p:spPr>
            <a:xfrm rot="20507589">
              <a:off x="1317689" y="4105575"/>
              <a:ext cx="1400344" cy="567353"/>
            </a:xfrm>
            <a:custGeom>
              <a:avLst/>
              <a:gdLst>
                <a:gd name="connsiteX0" fmla="*/ 317683 w 1400344"/>
                <a:gd name="connsiteY0" fmla="*/ 81752 h 567353"/>
                <a:gd name="connsiteX1" fmla="*/ 322816 w 1400344"/>
                <a:gd name="connsiteY1" fmla="*/ 495875 h 567353"/>
                <a:gd name="connsiteX2" fmla="*/ 74279 w 1400344"/>
                <a:gd name="connsiteY2" fmla="*/ 430276 h 567353"/>
                <a:gd name="connsiteX3" fmla="*/ 69314 w 1400344"/>
                <a:gd name="connsiteY3" fmla="*/ 151974 h 567353"/>
                <a:gd name="connsiteX4" fmla="*/ 317683 w 1400344"/>
                <a:gd name="connsiteY4" fmla="*/ 81752 h 567353"/>
                <a:gd name="connsiteX5" fmla="*/ 1174072 w 1400344"/>
                <a:gd name="connsiteY5" fmla="*/ 62263 h 567353"/>
                <a:gd name="connsiteX6" fmla="*/ 1248834 w 1400344"/>
                <a:gd name="connsiteY6" fmla="*/ 95765 h 567353"/>
                <a:gd name="connsiteX7" fmla="*/ 1400121 w 1400344"/>
                <a:gd name="connsiteY7" fmla="*/ 276187 h 567353"/>
                <a:gd name="connsiteX8" fmla="*/ 894166 w 1400344"/>
                <a:gd name="connsiteY8" fmla="*/ 563703 h 567353"/>
                <a:gd name="connsiteX9" fmla="*/ 481632 w 1400344"/>
                <a:gd name="connsiteY9" fmla="*/ 525251 h 567353"/>
                <a:gd name="connsiteX10" fmla="*/ 469517 w 1400344"/>
                <a:gd name="connsiteY10" fmla="*/ 45513 h 567353"/>
                <a:gd name="connsiteX11" fmla="*/ 886600 w 1400344"/>
                <a:gd name="connsiteY11" fmla="*/ 3149 h 567353"/>
                <a:gd name="connsiteX12" fmla="*/ 1174072 w 1400344"/>
                <a:gd name="connsiteY12" fmla="*/ 62263 h 5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344" h="567353">
                  <a:moveTo>
                    <a:pt x="317683" y="81752"/>
                  </a:moveTo>
                  <a:lnTo>
                    <a:pt x="322816" y="495875"/>
                  </a:lnTo>
                  <a:cubicBezTo>
                    <a:pt x="230404" y="505728"/>
                    <a:pt x="137378" y="481175"/>
                    <a:pt x="74279" y="430276"/>
                  </a:cubicBezTo>
                  <a:cubicBezTo>
                    <a:pt x="-22831" y="351943"/>
                    <a:pt x="-24968" y="232175"/>
                    <a:pt x="69314" y="151974"/>
                  </a:cubicBezTo>
                  <a:cubicBezTo>
                    <a:pt x="131104" y="99411"/>
                    <a:pt x="224244" y="73077"/>
                    <a:pt x="317683" y="81752"/>
                  </a:cubicBezTo>
                  <a:close/>
                  <a:moveTo>
                    <a:pt x="1174072" y="62263"/>
                  </a:moveTo>
                  <a:cubicBezTo>
                    <a:pt x="1201013" y="72422"/>
                    <a:pt x="1226022" y="83636"/>
                    <a:pt x="1248834" y="95765"/>
                  </a:cubicBezTo>
                  <a:cubicBezTo>
                    <a:pt x="1340081" y="144281"/>
                    <a:pt x="1396170" y="207431"/>
                    <a:pt x="1400121" y="276187"/>
                  </a:cubicBezTo>
                  <a:cubicBezTo>
                    <a:pt x="1408277" y="418141"/>
                    <a:pt x="1192082" y="540997"/>
                    <a:pt x="894166" y="563703"/>
                  </a:cubicBezTo>
                  <a:cubicBezTo>
                    <a:pt x="751334" y="574589"/>
                    <a:pt x="604912" y="560941"/>
                    <a:pt x="481632" y="525251"/>
                  </a:cubicBezTo>
                  <a:lnTo>
                    <a:pt x="469517" y="45513"/>
                  </a:lnTo>
                  <a:cubicBezTo>
                    <a:pt x="592889" y="7940"/>
                    <a:pt x="741213" y="-7126"/>
                    <a:pt x="886600" y="3149"/>
                  </a:cubicBezTo>
                  <a:cubicBezTo>
                    <a:pt x="995037" y="10814"/>
                    <a:pt x="1093249" y="31788"/>
                    <a:pt x="1174072" y="62263"/>
                  </a:cubicBezTo>
                  <a:close/>
                </a:path>
              </a:pathLst>
            </a:custGeom>
            <a:solidFill>
              <a:srgbClr val="5F88CD"/>
            </a:solidFill>
            <a:ln>
              <a:noFill/>
            </a:ln>
            <a:effectLst/>
          </p:spPr>
          <p:style>
            <a:lnRef idx="2">
              <a:srgbClr val="5E80A5">
                <a:shade val="50000"/>
              </a:srgbClr>
            </a:lnRef>
            <a:fillRef idx="1">
              <a:srgbClr val="5E80A5"/>
            </a:fillRef>
            <a:effectRef idx="0">
              <a:srgbClr val="5E80A5"/>
            </a:effectRef>
            <a:fontRef idx="minor">
              <a:sysClr val="window" lastClr="FFFFFF"/>
            </a:fontRef>
          </p:style>
          <p:txBody>
            <a:bodyPr wrap="square" lIns="396000" tIns="0" rIns="0" bIns="0" rtlCol="0" anchor="ctr">
              <a:norm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mn-ea"/>
                  <a:cs typeface="+mn-ea"/>
                </a:defRPr>
              </a:lvl1pPr>
              <a:lvl2pPr marL="457200" algn="l" defTabSz="914400" rtl="0" eaLnBrk="1" latinLnBrk="0" hangingPunct="1">
                <a:defRPr sz="1800" kern="1200">
                  <a:solidFill>
                    <a:sysClr val="window" lastClr="FFFFFF"/>
                  </a:solidFill>
                  <a:latin typeface="Arial" panose="020B0604020202020204" pitchFamily="34" charset="0"/>
                  <a:ea typeface="+mn-ea"/>
                  <a:cs typeface="+mn-ea"/>
                </a:defRPr>
              </a:lvl2pPr>
              <a:lvl3pPr marL="914400" algn="l" defTabSz="914400" rtl="0" eaLnBrk="1" latinLnBrk="0" hangingPunct="1">
                <a:defRPr sz="1800" kern="1200">
                  <a:solidFill>
                    <a:sysClr val="window" lastClr="FFFFFF"/>
                  </a:solidFill>
                  <a:latin typeface="Arial" panose="020B0604020202020204" pitchFamily="34" charset="0"/>
                  <a:ea typeface="+mn-ea"/>
                  <a:cs typeface="+mn-ea"/>
                </a:defRPr>
              </a:lvl3pPr>
              <a:lvl4pPr marL="1371600" algn="l" defTabSz="914400" rtl="0" eaLnBrk="1" latinLnBrk="0" hangingPunct="1">
                <a:defRPr sz="1800" kern="1200">
                  <a:solidFill>
                    <a:sysClr val="window" lastClr="FFFFFF"/>
                  </a:solidFill>
                  <a:latin typeface="Arial" panose="020B0604020202020204" pitchFamily="34" charset="0"/>
                  <a:ea typeface="+mn-ea"/>
                  <a:cs typeface="+mn-ea"/>
                </a:defRPr>
              </a:lvl4pPr>
              <a:lvl5pPr marL="1828800" algn="l" defTabSz="914400" rtl="0" eaLnBrk="1" latinLnBrk="0" hangingPunct="1">
                <a:defRPr sz="1800" kern="1200">
                  <a:solidFill>
                    <a:sysClr val="window" lastClr="FFFFFF"/>
                  </a:solidFill>
                  <a:latin typeface="Arial" panose="020B0604020202020204" pitchFamily="34" charset="0"/>
                  <a:ea typeface="+mn-ea"/>
                  <a:cs typeface="+mn-ea"/>
                </a:defRPr>
              </a:lvl5pPr>
              <a:lvl6pPr marL="2286000" algn="l" defTabSz="914400" rtl="0" eaLnBrk="1" latinLnBrk="0" hangingPunct="1">
                <a:defRPr sz="1800" kern="1200">
                  <a:solidFill>
                    <a:sysClr val="window" lastClr="FFFFFF"/>
                  </a:solidFill>
                  <a:latin typeface="Arial" panose="020B0604020202020204" pitchFamily="34" charset="0"/>
                  <a:ea typeface="+mn-ea"/>
                  <a:cs typeface="+mn-ea"/>
                </a:defRPr>
              </a:lvl6pPr>
              <a:lvl7pPr marL="2743200" algn="l" defTabSz="914400" rtl="0" eaLnBrk="1" latinLnBrk="0" hangingPunct="1">
                <a:defRPr sz="1800" kern="1200">
                  <a:solidFill>
                    <a:sysClr val="window" lastClr="FFFFFF"/>
                  </a:solidFill>
                  <a:latin typeface="Arial" panose="020B0604020202020204" pitchFamily="34" charset="0"/>
                  <a:ea typeface="+mn-ea"/>
                  <a:cs typeface="+mn-ea"/>
                </a:defRPr>
              </a:lvl7pPr>
              <a:lvl8pPr marL="3200400" algn="l" defTabSz="914400" rtl="0" eaLnBrk="1" latinLnBrk="0" hangingPunct="1">
                <a:defRPr sz="1800" kern="1200">
                  <a:solidFill>
                    <a:sysClr val="window" lastClr="FFFFFF"/>
                  </a:solidFill>
                  <a:latin typeface="Arial" panose="020B0604020202020204" pitchFamily="34" charset="0"/>
                  <a:ea typeface="+mn-ea"/>
                  <a:cs typeface="+mn-ea"/>
                </a:defRPr>
              </a:lvl8pPr>
              <a:lvl9pPr marL="3657600" algn="l" defTabSz="914400" rtl="0" eaLnBrk="1" latinLnBrk="0" hangingPunct="1">
                <a:defRPr sz="1800" kern="1200">
                  <a:solidFill>
                    <a:sysClr val="window" lastClr="FFFFFF"/>
                  </a:solidFill>
                  <a:latin typeface="Arial" panose="020B0604020202020204" pitchFamily="34" charset="0"/>
                  <a:ea typeface="+mn-ea"/>
                  <a:cs typeface="+mn-ea"/>
                </a:defRPr>
              </a:lvl9pPr>
            </a:lstStyle>
            <a:p>
              <a:pPr algn="ctr"/>
              <a:r>
                <a:rPr lang="en-US" altLang="zh-CN"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场景描述</a:t>
              </a:r>
              <a:endParaRPr lang="en-US" altLang="zh-CN"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7" name="直接箭头连接符 6"/>
            <p:cNvCxnSpPr/>
            <p:nvPr>
              <p:custDataLst>
                <p:tags r:id="rId3"/>
              </p:custDataLst>
            </p:nvPr>
          </p:nvCxnSpPr>
          <p:spPr>
            <a:xfrm flipV="1">
              <a:off x="1436687" y="3858866"/>
              <a:ext cx="87085" cy="412700"/>
            </a:xfrm>
            <a:prstGeom prst="straightConnector1">
              <a:avLst/>
            </a:prstGeom>
            <a:ln>
              <a:solidFill>
                <a:srgbClr val="5E80A5"/>
              </a:solidFill>
              <a:prstDash val="sysDash"/>
              <a:headEnd type="oval"/>
              <a:tailEnd type="triangle"/>
            </a:ln>
          </p:spPr>
          <p:style>
            <a:lnRef idx="1">
              <a:srgbClr val="5E80A5"/>
            </a:lnRef>
            <a:fillRef idx="0">
              <a:srgbClr val="5E80A5"/>
            </a:fillRef>
            <a:effectRef idx="0">
              <a:srgbClr val="5E80A5"/>
            </a:effectRef>
            <a:fontRef idx="minor">
              <a:sysClr val="windowText" lastClr="000000"/>
            </a:fontRef>
          </p:style>
        </p:cxnSp>
        <p:sp>
          <p:nvSpPr>
            <p:cNvPr id="74" name="矩形 73"/>
            <p:cNvSpPr/>
            <p:nvPr>
              <p:custDataLst>
                <p:tags r:id="rId4"/>
              </p:custDataLst>
            </p:nvPr>
          </p:nvSpPr>
          <p:spPr>
            <a:xfrm>
              <a:off x="-761883" y="2995714"/>
              <a:ext cx="2988740" cy="727570"/>
            </a:xfrm>
            <a:prstGeom prst="rect">
              <a:avLst/>
            </a:prstGeom>
          </p:spPr>
          <p:txBody>
            <a:bodyPr wrap="square" lIns="0" tIns="0" rIns="0" bIns="0" anchor="ctr" anchorCtr="0">
              <a:noAutofit/>
            </a:bodyPr>
            <a:lstStyle/>
            <a:p>
              <a:pPr algn="l"/>
              <a:r>
                <a:rPr lang="en-US" altLang="zh-CN" sz="1500" dirty="0">
                  <a:solidFill>
                    <a:srgbClr val="5F88CD"/>
                  </a:solidFill>
                  <a:latin typeface="微软雅黑" panose="020B0503020204020204" pitchFamily="34" charset="-122"/>
                  <a:ea typeface="微软雅黑" panose="020B0503020204020204" pitchFamily="34" charset="-122"/>
                  <a:sym typeface="Arial" panose="020B0604020202020204" pitchFamily="34" charset="0"/>
                </a:rPr>
                <a:t>科技部门需要为物联网设备配置网络访问控制策略，但无法通过自动识别的方式获取准确的设备类型，常常由于人工采集的设备类型不准确，以及设备部署常常发生变化，导致网络访问控制策略无法配置。</a:t>
              </a:r>
              <a:endParaRPr lang="en-US" altLang="zh-CN" sz="1500" dirty="0">
                <a:solidFill>
                  <a:srgbClr val="5F88CD"/>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 name="组合 9"/>
          <p:cNvGrpSpPr/>
          <p:nvPr>
            <p:custDataLst>
              <p:tags r:id="rId5"/>
            </p:custDataLst>
          </p:nvPr>
        </p:nvGrpSpPr>
        <p:grpSpPr>
          <a:xfrm>
            <a:off x="5705564" y="3552599"/>
            <a:ext cx="4305380" cy="2310692"/>
            <a:chOff x="1993818" y="4583362"/>
            <a:chExt cx="3569845" cy="1915932"/>
          </a:xfrm>
          <a:solidFill>
            <a:srgbClr val="007ADD"/>
          </a:solidFill>
        </p:grpSpPr>
        <p:sp>
          <p:nvSpPr>
            <p:cNvPr id="64" name="任意多边形 63"/>
            <p:cNvSpPr/>
            <p:nvPr>
              <p:custDataLst>
                <p:tags r:id="rId6"/>
              </p:custDataLst>
            </p:nvPr>
          </p:nvSpPr>
          <p:spPr>
            <a:xfrm rot="20507589">
              <a:off x="2306850" y="4583362"/>
              <a:ext cx="1400343" cy="567353"/>
            </a:xfrm>
            <a:custGeom>
              <a:avLst/>
              <a:gdLst>
                <a:gd name="connsiteX0" fmla="*/ 317682 w 1400343"/>
                <a:gd name="connsiteY0" fmla="*/ 81752 h 567353"/>
                <a:gd name="connsiteX1" fmla="*/ 322815 w 1400343"/>
                <a:gd name="connsiteY1" fmla="*/ 495875 h 567353"/>
                <a:gd name="connsiteX2" fmla="*/ 74278 w 1400343"/>
                <a:gd name="connsiteY2" fmla="*/ 430277 h 567353"/>
                <a:gd name="connsiteX3" fmla="*/ 69313 w 1400343"/>
                <a:gd name="connsiteY3" fmla="*/ 151974 h 567353"/>
                <a:gd name="connsiteX4" fmla="*/ 317682 w 1400343"/>
                <a:gd name="connsiteY4" fmla="*/ 81752 h 567353"/>
                <a:gd name="connsiteX5" fmla="*/ 1174072 w 1400343"/>
                <a:gd name="connsiteY5" fmla="*/ 62264 h 567353"/>
                <a:gd name="connsiteX6" fmla="*/ 1248834 w 1400343"/>
                <a:gd name="connsiteY6" fmla="*/ 95765 h 567353"/>
                <a:gd name="connsiteX7" fmla="*/ 1400120 w 1400343"/>
                <a:gd name="connsiteY7" fmla="*/ 276186 h 567353"/>
                <a:gd name="connsiteX8" fmla="*/ 894167 w 1400343"/>
                <a:gd name="connsiteY8" fmla="*/ 563703 h 567353"/>
                <a:gd name="connsiteX9" fmla="*/ 481634 w 1400343"/>
                <a:gd name="connsiteY9" fmla="*/ 525252 h 567353"/>
                <a:gd name="connsiteX10" fmla="*/ 469518 w 1400343"/>
                <a:gd name="connsiteY10" fmla="*/ 45513 h 567353"/>
                <a:gd name="connsiteX11" fmla="*/ 886600 w 1400343"/>
                <a:gd name="connsiteY11" fmla="*/ 3149 h 567353"/>
                <a:gd name="connsiteX12" fmla="*/ 1174072 w 1400343"/>
                <a:gd name="connsiteY12" fmla="*/ 62264 h 567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0343" h="567353">
                  <a:moveTo>
                    <a:pt x="317682" y="81752"/>
                  </a:moveTo>
                  <a:lnTo>
                    <a:pt x="322815" y="495875"/>
                  </a:lnTo>
                  <a:cubicBezTo>
                    <a:pt x="230403" y="505729"/>
                    <a:pt x="137377" y="481176"/>
                    <a:pt x="74278" y="430277"/>
                  </a:cubicBezTo>
                  <a:cubicBezTo>
                    <a:pt x="-22831" y="351943"/>
                    <a:pt x="-24968" y="232175"/>
                    <a:pt x="69313" y="151974"/>
                  </a:cubicBezTo>
                  <a:cubicBezTo>
                    <a:pt x="131103" y="99412"/>
                    <a:pt x="224242" y="73078"/>
                    <a:pt x="317682" y="81752"/>
                  </a:cubicBezTo>
                  <a:close/>
                  <a:moveTo>
                    <a:pt x="1174072" y="62264"/>
                  </a:moveTo>
                  <a:cubicBezTo>
                    <a:pt x="1201013" y="72422"/>
                    <a:pt x="1226022" y="83636"/>
                    <a:pt x="1248834" y="95765"/>
                  </a:cubicBezTo>
                  <a:cubicBezTo>
                    <a:pt x="1340080" y="144282"/>
                    <a:pt x="1396169" y="207431"/>
                    <a:pt x="1400120" y="276186"/>
                  </a:cubicBezTo>
                  <a:cubicBezTo>
                    <a:pt x="1408277" y="418140"/>
                    <a:pt x="1192081" y="540997"/>
                    <a:pt x="894167" y="563703"/>
                  </a:cubicBezTo>
                  <a:cubicBezTo>
                    <a:pt x="751334" y="574589"/>
                    <a:pt x="604912" y="560941"/>
                    <a:pt x="481634" y="525252"/>
                  </a:cubicBezTo>
                  <a:lnTo>
                    <a:pt x="469518" y="45513"/>
                  </a:lnTo>
                  <a:cubicBezTo>
                    <a:pt x="592889" y="7940"/>
                    <a:pt x="741213" y="-7126"/>
                    <a:pt x="886600" y="3149"/>
                  </a:cubicBezTo>
                  <a:cubicBezTo>
                    <a:pt x="995036" y="10814"/>
                    <a:pt x="1093248" y="31788"/>
                    <a:pt x="1174072" y="62264"/>
                  </a:cubicBezTo>
                  <a:close/>
                </a:path>
              </a:pathLst>
            </a:custGeom>
            <a:grpFill/>
            <a:ln>
              <a:noFill/>
            </a:ln>
            <a:effectLst/>
          </p:spPr>
          <p:style>
            <a:lnRef idx="2">
              <a:srgbClr val="5E80A5">
                <a:shade val="50000"/>
              </a:srgbClr>
            </a:lnRef>
            <a:fillRef idx="1">
              <a:srgbClr val="5E80A5"/>
            </a:fillRef>
            <a:effectRef idx="0">
              <a:srgbClr val="5E80A5"/>
            </a:effectRef>
            <a:fontRef idx="minor">
              <a:sysClr val="window" lastClr="FFFFFF"/>
            </a:fontRef>
          </p:style>
          <p:txBody>
            <a:bodyPr wrap="square" lIns="396000" tIns="0" rIns="0" bIns="0" rtlCol="0" anchor="ctr">
              <a:norm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mn-ea"/>
                  <a:cs typeface="+mn-ea"/>
                </a:defRPr>
              </a:lvl1pPr>
              <a:lvl2pPr marL="457200" algn="l" defTabSz="914400" rtl="0" eaLnBrk="1" latinLnBrk="0" hangingPunct="1">
                <a:defRPr sz="1800" kern="1200">
                  <a:solidFill>
                    <a:sysClr val="window" lastClr="FFFFFF"/>
                  </a:solidFill>
                  <a:latin typeface="Arial" panose="020B0604020202020204" pitchFamily="34" charset="0"/>
                  <a:ea typeface="+mn-ea"/>
                  <a:cs typeface="+mn-ea"/>
                </a:defRPr>
              </a:lvl2pPr>
              <a:lvl3pPr marL="914400" algn="l" defTabSz="914400" rtl="0" eaLnBrk="1" latinLnBrk="0" hangingPunct="1">
                <a:defRPr sz="1800" kern="1200">
                  <a:solidFill>
                    <a:sysClr val="window" lastClr="FFFFFF"/>
                  </a:solidFill>
                  <a:latin typeface="Arial" panose="020B0604020202020204" pitchFamily="34" charset="0"/>
                  <a:ea typeface="+mn-ea"/>
                  <a:cs typeface="+mn-ea"/>
                </a:defRPr>
              </a:lvl3pPr>
              <a:lvl4pPr marL="1371600" algn="l" defTabSz="914400" rtl="0" eaLnBrk="1" latinLnBrk="0" hangingPunct="1">
                <a:defRPr sz="1800" kern="1200">
                  <a:solidFill>
                    <a:sysClr val="window" lastClr="FFFFFF"/>
                  </a:solidFill>
                  <a:latin typeface="Arial" panose="020B0604020202020204" pitchFamily="34" charset="0"/>
                  <a:ea typeface="+mn-ea"/>
                  <a:cs typeface="+mn-ea"/>
                </a:defRPr>
              </a:lvl4pPr>
              <a:lvl5pPr marL="1828800" algn="l" defTabSz="914400" rtl="0" eaLnBrk="1" latinLnBrk="0" hangingPunct="1">
                <a:defRPr sz="1800" kern="1200">
                  <a:solidFill>
                    <a:sysClr val="window" lastClr="FFFFFF"/>
                  </a:solidFill>
                  <a:latin typeface="Arial" panose="020B0604020202020204" pitchFamily="34" charset="0"/>
                  <a:ea typeface="+mn-ea"/>
                  <a:cs typeface="+mn-ea"/>
                </a:defRPr>
              </a:lvl5pPr>
              <a:lvl6pPr marL="2286000" algn="l" defTabSz="914400" rtl="0" eaLnBrk="1" latinLnBrk="0" hangingPunct="1">
                <a:defRPr sz="1800" kern="1200">
                  <a:solidFill>
                    <a:sysClr val="window" lastClr="FFFFFF"/>
                  </a:solidFill>
                  <a:latin typeface="Arial" panose="020B0604020202020204" pitchFamily="34" charset="0"/>
                  <a:ea typeface="+mn-ea"/>
                  <a:cs typeface="+mn-ea"/>
                </a:defRPr>
              </a:lvl6pPr>
              <a:lvl7pPr marL="2743200" algn="l" defTabSz="914400" rtl="0" eaLnBrk="1" latinLnBrk="0" hangingPunct="1">
                <a:defRPr sz="1800" kern="1200">
                  <a:solidFill>
                    <a:sysClr val="window" lastClr="FFFFFF"/>
                  </a:solidFill>
                  <a:latin typeface="Arial" panose="020B0604020202020204" pitchFamily="34" charset="0"/>
                  <a:ea typeface="+mn-ea"/>
                  <a:cs typeface="+mn-ea"/>
                </a:defRPr>
              </a:lvl7pPr>
              <a:lvl8pPr marL="3200400" algn="l" defTabSz="914400" rtl="0" eaLnBrk="1" latinLnBrk="0" hangingPunct="1">
                <a:defRPr sz="1800" kern="1200">
                  <a:solidFill>
                    <a:sysClr val="window" lastClr="FFFFFF"/>
                  </a:solidFill>
                  <a:latin typeface="Arial" panose="020B0604020202020204" pitchFamily="34" charset="0"/>
                  <a:ea typeface="+mn-ea"/>
                  <a:cs typeface="+mn-ea"/>
                </a:defRPr>
              </a:lvl8pPr>
              <a:lvl9pPr marL="3657600" algn="l" defTabSz="914400" rtl="0" eaLnBrk="1" latinLnBrk="0" hangingPunct="1">
                <a:defRPr sz="1800" kern="1200">
                  <a:solidFill>
                    <a:sysClr val="window" lastClr="FFFFFF"/>
                  </a:solidFill>
                  <a:latin typeface="Arial" panose="020B0604020202020204" pitchFamily="34" charset="0"/>
                  <a:ea typeface="+mn-ea"/>
                  <a:cs typeface="+mn-ea"/>
                </a:defRPr>
              </a:lvl9pPr>
            </a:lstStyle>
            <a:p>
              <a:pPr algn="ctr"/>
              <a:r>
                <a:rPr lang="en-US" altLang="zh-CN"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en-US" altLang="zh-CN" b="1" dirty="0">
                <a:solidFill>
                  <a:sysClr val="window" lastClr="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cxnSp>
          <p:nvCxnSpPr>
            <p:cNvPr id="67" name="直接箭头连接符 66"/>
            <p:cNvCxnSpPr/>
            <p:nvPr>
              <p:custDataLst>
                <p:tags r:id="rId7"/>
              </p:custDataLst>
            </p:nvPr>
          </p:nvCxnSpPr>
          <p:spPr>
            <a:xfrm rot="7620000" flipV="1">
              <a:off x="2738476" y="5262605"/>
              <a:ext cx="87085" cy="412700"/>
            </a:xfrm>
            <a:prstGeom prst="straightConnector1">
              <a:avLst/>
            </a:prstGeom>
            <a:grpFill/>
            <a:ln>
              <a:solidFill>
                <a:srgbClr val="5E80A5"/>
              </a:solidFill>
              <a:prstDash val="sysDash"/>
              <a:headEnd type="oval"/>
              <a:tailEnd type="triangle"/>
            </a:ln>
          </p:spPr>
          <p:style>
            <a:lnRef idx="1">
              <a:srgbClr val="5E80A5"/>
            </a:lnRef>
            <a:fillRef idx="0">
              <a:srgbClr val="5E80A5"/>
            </a:fillRef>
            <a:effectRef idx="0">
              <a:srgbClr val="5E80A5"/>
            </a:effectRef>
            <a:fontRef idx="minor">
              <a:sysClr val="windowText" lastClr="000000"/>
            </a:fontRef>
          </p:style>
        </p:cxnSp>
        <p:sp>
          <p:nvSpPr>
            <p:cNvPr id="75" name="矩形 74"/>
            <p:cNvSpPr/>
            <p:nvPr>
              <p:custDataLst>
                <p:tags r:id="rId8"/>
              </p:custDataLst>
            </p:nvPr>
          </p:nvSpPr>
          <p:spPr>
            <a:xfrm>
              <a:off x="1993818" y="5771725"/>
              <a:ext cx="3569845" cy="727569"/>
            </a:xfrm>
            <a:prstGeom prst="rect">
              <a:avLst/>
            </a:prstGeom>
            <a:noFill/>
            <a:extLst>
              <a:ext uri="{909E8E84-426E-40DD-AFC4-6F175D3DCCD1}">
                <a14:hiddenFill xmlns:a14="http://schemas.microsoft.com/office/drawing/2010/main">
                  <a:grpFill/>
                </a14:hiddenFill>
              </a:ext>
            </a:extLst>
          </p:spPr>
          <p:txBody>
            <a:bodyPr wrap="square" lIns="0" tIns="0" rIns="0" bIns="0" anchor="ctr" anchorCtr="0"/>
            <a:lstStyle/>
            <a:p>
              <a:pPr algn="l"/>
              <a:r>
                <a:rPr lang="en-US" altLang="zh-CN" sz="16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基于物联网设备指纹库，对物联网设备实现精准识别。可以通过配置查询条件查询出所有的物联网设备，也可以针对具体某个设备通过IP进行查询，即可获取正确的设备类型，用于配置访问控制策略，帮助运维人员提高工作效率。</a:t>
              </a:r>
              <a:endParaRPr lang="en-US" altLang="zh-CN" sz="16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5001260" y="998220"/>
            <a:ext cx="2011680"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资产调拨记录</a:t>
            </a:r>
            <a:endParaRPr sz="2400">
              <a:solidFill>
                <a:srgbClr val="007ADD"/>
              </a:solidFill>
              <a:effectLst>
                <a:outerShdw blurRad="38100" dist="25400" dir="5400000" algn="ctr" rotWithShape="0">
                  <a:srgbClr val="6E747A">
                    <a:alpha val="43000"/>
                  </a:srgbClr>
                </a:outerShdw>
              </a:effectLst>
            </a:endParaRPr>
          </a:p>
        </p:txBody>
      </p:sp>
      <p:sp>
        <p:nvSpPr>
          <p:cNvPr id="11" name="矩形 10"/>
          <p:cNvSpPr/>
          <p:nvPr>
            <p:custDataLst>
              <p:tags r:id="rId1"/>
            </p:custDataLst>
          </p:nvPr>
        </p:nvSpPr>
        <p:spPr>
          <a:xfrm>
            <a:off x="1916430" y="2272030"/>
            <a:ext cx="8359140" cy="1042035"/>
          </a:xfrm>
          <a:prstGeom prst="rect">
            <a:avLst/>
          </a:prstGeom>
          <a:noFill/>
          <a:ln>
            <a:solidFill>
              <a:srgbClr val="7498D4"/>
            </a:solidFill>
          </a:ln>
        </p:spPr>
        <p:style>
          <a:lnRef idx="2">
            <a:srgbClr val="83B40D">
              <a:shade val="50000"/>
            </a:srgbClr>
          </a:lnRef>
          <a:fillRef idx="1">
            <a:srgbClr val="83B40D"/>
          </a:fillRef>
          <a:effectRef idx="0">
            <a:srgbClr val="83B40D"/>
          </a:effectRef>
          <a:fontRef idx="minor">
            <a:srgbClr val="FFFFFF"/>
          </a:fontRef>
        </p:style>
        <p:txBody>
          <a:bodyPr rtlCol="0" anchor="ctr">
            <a:normAutofit fontScale="80000"/>
          </a:bodyPr>
          <a:p>
            <a:pPr algn="l"/>
            <a:r>
              <a:rPr lang="zh-CN" altLang="en-US" dirty="0">
                <a:solidFill>
                  <a:srgbClr val="5F5F5F"/>
                </a:solidFill>
              </a:rPr>
              <a:t>在日常工作中，资产有时会发生调拨，从一个位置调拨到另一个位置使用，但很少有系统能自动记录此信息。当需要对内部安全事件进行溯源时，通常会追溯某个AD账号登录过哪个IP的设备，但当资产发生过调拨时，如果没有调拨记录，会误认为当前IP的设备是该账号的登录设备。</a:t>
            </a:r>
            <a:endParaRPr lang="zh-CN" altLang="en-US" dirty="0">
              <a:solidFill>
                <a:srgbClr val="5F5F5F"/>
              </a:solidFill>
            </a:endParaRPr>
          </a:p>
        </p:txBody>
      </p:sp>
      <p:sp>
        <p:nvSpPr>
          <p:cNvPr id="12" name="矩形 11"/>
          <p:cNvSpPr/>
          <p:nvPr>
            <p:custDataLst>
              <p:tags r:id="rId2"/>
            </p:custDataLst>
          </p:nvPr>
        </p:nvSpPr>
        <p:spPr>
          <a:xfrm>
            <a:off x="10466208" y="1990981"/>
            <a:ext cx="212973" cy="212973"/>
          </a:xfrm>
          <a:prstGeom prst="rect">
            <a:avLst/>
          </a:prstGeom>
          <a:solidFill>
            <a:srgbClr val="7498D4"/>
          </a:solidFill>
          <a:ln>
            <a:solidFill>
              <a:srgbClr val="83B40D"/>
            </a:solidFill>
          </a:ln>
        </p:spPr>
        <p:style>
          <a:lnRef idx="2">
            <a:srgbClr val="83B40D">
              <a:shade val="50000"/>
            </a:srgbClr>
          </a:lnRef>
          <a:fillRef idx="1">
            <a:srgbClr val="83B40D"/>
          </a:fillRef>
          <a:effectRef idx="0">
            <a:srgbClr val="83B40D"/>
          </a:effectRef>
          <a:fontRef idx="minor">
            <a:srgbClr val="FFFFFF"/>
          </a:fontRef>
        </p:style>
        <p:txBody>
          <a:bodyPr rtlCol="0" anchor="ctr">
            <a:normAutofit fontScale="47500" lnSpcReduction="20000"/>
          </a:bodyPr>
          <a:p>
            <a:pPr algn="ctr"/>
            <a:endParaRPr lang="zh-CN" altLang="en-US"/>
          </a:p>
        </p:txBody>
      </p:sp>
      <p:sp>
        <p:nvSpPr>
          <p:cNvPr id="13" name="矩形 12"/>
          <p:cNvSpPr/>
          <p:nvPr>
            <p:custDataLst>
              <p:tags r:id="rId3"/>
            </p:custDataLst>
          </p:nvPr>
        </p:nvSpPr>
        <p:spPr>
          <a:xfrm>
            <a:off x="1916430" y="3958590"/>
            <a:ext cx="8359140" cy="1231900"/>
          </a:xfrm>
          <a:prstGeom prst="rect">
            <a:avLst/>
          </a:prstGeom>
          <a:noFill/>
          <a:ln>
            <a:solidFill>
              <a:srgbClr val="007ADD"/>
            </a:solidFill>
          </a:ln>
        </p:spPr>
        <p:style>
          <a:lnRef idx="2">
            <a:srgbClr val="83B40D">
              <a:shade val="50000"/>
            </a:srgbClr>
          </a:lnRef>
          <a:fillRef idx="1">
            <a:srgbClr val="83B40D"/>
          </a:fillRef>
          <a:effectRef idx="0">
            <a:srgbClr val="83B40D"/>
          </a:effectRef>
          <a:fontRef idx="minor">
            <a:srgbClr val="FFFFFF"/>
          </a:fontRef>
        </p:style>
        <p:txBody>
          <a:bodyPr rtlCol="0" anchor="ctr">
            <a:normAutofit fontScale="80000"/>
          </a:bodyPr>
          <a:p>
            <a:pPr algn="l"/>
            <a:r>
              <a:rPr lang="zh-CN" altLang="en-US" dirty="0">
                <a:solidFill>
                  <a:srgbClr val="5F5F5F"/>
                </a:solidFill>
              </a:rPr>
              <a:t>系统通过持续监测资产IP发生的变化来判定资产调拨，包括网段内的IP变化，已经跨网段的IP变化。配置查询条件“变更判定结果”“等于（支持多选）”“跨网段调拨资产”“换IP/加IP”，可查询出所有发生过调拨的资产。点击某个资产查看详情，可查看详细的资产调拨记录。自动记录在网资产的网段调拨情况，避免了资产调拨无记录，或记录不全的情况，保障溯源工作的正确进行。</a:t>
            </a:r>
            <a:endParaRPr lang="zh-CN" altLang="en-US" dirty="0">
              <a:solidFill>
                <a:srgbClr val="5F5F5F"/>
              </a:solidFill>
            </a:endParaRPr>
          </a:p>
        </p:txBody>
      </p:sp>
      <p:sp>
        <p:nvSpPr>
          <p:cNvPr id="31" name="矩形 30"/>
          <p:cNvSpPr/>
          <p:nvPr>
            <p:custDataLst>
              <p:tags r:id="rId4"/>
            </p:custDataLst>
          </p:nvPr>
        </p:nvSpPr>
        <p:spPr>
          <a:xfrm>
            <a:off x="10466208" y="3713958"/>
            <a:ext cx="212973" cy="212973"/>
          </a:xfrm>
          <a:prstGeom prst="rect">
            <a:avLst/>
          </a:prstGeom>
          <a:solidFill>
            <a:srgbClr val="007ADD"/>
          </a:solidFill>
          <a:ln>
            <a:solidFill>
              <a:srgbClr val="007ADD"/>
            </a:solidFill>
          </a:ln>
        </p:spPr>
        <p:style>
          <a:lnRef idx="2">
            <a:srgbClr val="83B40D">
              <a:shade val="50000"/>
            </a:srgbClr>
          </a:lnRef>
          <a:fillRef idx="1">
            <a:srgbClr val="83B40D"/>
          </a:fillRef>
          <a:effectRef idx="0">
            <a:srgbClr val="83B40D"/>
          </a:effectRef>
          <a:fontRef idx="minor">
            <a:srgbClr val="FFFFFF"/>
          </a:fontRef>
        </p:style>
        <p:txBody>
          <a:bodyPr rtlCol="0" anchor="ctr">
            <a:normAutofit fontScale="47500" lnSpcReduction="20000"/>
          </a:bodyPr>
          <a:p>
            <a:pPr algn="ctr"/>
            <a:endParaRPr lang="zh-CN" altLang="en-US"/>
          </a:p>
        </p:txBody>
      </p:sp>
      <p:sp>
        <p:nvSpPr>
          <p:cNvPr id="17" name="文本框 16"/>
          <p:cNvSpPr txBox="1"/>
          <p:nvPr/>
        </p:nvSpPr>
        <p:spPr>
          <a:xfrm>
            <a:off x="1997710" y="1913255"/>
            <a:ext cx="1097280" cy="368300"/>
          </a:xfrm>
          <a:prstGeom prst="rect">
            <a:avLst/>
          </a:prstGeom>
          <a:noFill/>
        </p:spPr>
        <p:txBody>
          <a:bodyPr wrap="none" rtlCol="0">
            <a:spAutoFit/>
          </a:bodyPr>
          <a:p>
            <a:r>
              <a:rPr lang="zh-CN" altLang="en-US" b="1">
                <a:solidFill>
                  <a:srgbClr val="5F88CD"/>
                </a:solidFill>
              </a:rPr>
              <a:t>场景描述</a:t>
            </a:r>
            <a:endParaRPr lang="zh-CN" altLang="en-US" b="1">
              <a:solidFill>
                <a:srgbClr val="5F88CD"/>
              </a:solidFill>
            </a:endParaRPr>
          </a:p>
        </p:txBody>
      </p:sp>
      <p:sp>
        <p:nvSpPr>
          <p:cNvPr id="18" name="文本框 17"/>
          <p:cNvSpPr txBox="1"/>
          <p:nvPr/>
        </p:nvSpPr>
        <p:spPr>
          <a:xfrm>
            <a:off x="1997710" y="3480435"/>
            <a:ext cx="1097280" cy="368300"/>
          </a:xfrm>
          <a:prstGeom prst="rect">
            <a:avLst/>
          </a:prstGeom>
          <a:noFill/>
        </p:spPr>
        <p:txBody>
          <a:bodyPr wrap="none" rtlCol="0">
            <a:spAutoFit/>
          </a:bodyPr>
          <a:p>
            <a:r>
              <a:rPr lang="zh-CN" altLang="en-US" b="1">
                <a:solidFill>
                  <a:srgbClr val="007ADD"/>
                </a:solidFill>
              </a:rPr>
              <a:t>解决方案</a:t>
            </a:r>
            <a:endParaRPr lang="zh-CN" altLang="en-US" b="1">
              <a:solidFill>
                <a:srgbClr val="007ADD"/>
              </a:solidFill>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查询资产调拨记录</a:t>
            </a:r>
            <a:endParaRPr lang="zh-CN" altLang="en-US" dirty="0">
              <a:solidFill>
                <a:srgbClr val="007ADD"/>
              </a:solidFill>
              <a:sym typeface="+mn-ea"/>
            </a:endParaRPr>
          </a:p>
        </p:txBody>
      </p:sp>
      <p:pic>
        <p:nvPicPr>
          <p:cNvPr id="4" name="图片 3"/>
          <p:cNvPicPr>
            <a:picLocks noChangeAspect="1"/>
          </p:cNvPicPr>
          <p:nvPr/>
        </p:nvPicPr>
        <p:blipFill>
          <a:blip r:embed="rId1"/>
          <a:stretch>
            <a:fillRect/>
          </a:stretch>
        </p:blipFill>
        <p:spPr>
          <a:xfrm>
            <a:off x="250825" y="914400"/>
            <a:ext cx="11496675" cy="1457325"/>
          </a:xfrm>
          <a:prstGeom prst="rect">
            <a:avLst/>
          </a:prstGeom>
        </p:spPr>
      </p:pic>
      <p:pic>
        <p:nvPicPr>
          <p:cNvPr id="5" name="图片 4"/>
          <p:cNvPicPr>
            <a:picLocks noChangeAspect="1"/>
          </p:cNvPicPr>
          <p:nvPr/>
        </p:nvPicPr>
        <p:blipFill>
          <a:blip r:embed="rId2"/>
          <a:stretch>
            <a:fillRect/>
          </a:stretch>
        </p:blipFill>
        <p:spPr>
          <a:xfrm>
            <a:off x="423545" y="2371725"/>
            <a:ext cx="11020425" cy="1181100"/>
          </a:xfrm>
          <a:prstGeom prst="rect">
            <a:avLst/>
          </a:prstGeom>
        </p:spPr>
      </p:pic>
      <p:pic>
        <p:nvPicPr>
          <p:cNvPr id="7" name="图片 6"/>
          <p:cNvPicPr>
            <a:picLocks noChangeAspect="1"/>
          </p:cNvPicPr>
          <p:nvPr/>
        </p:nvPicPr>
        <p:blipFill>
          <a:blip r:embed="rId3"/>
          <a:srcRect t="4626" r="180"/>
          <a:stretch>
            <a:fillRect/>
          </a:stretch>
        </p:blipFill>
        <p:spPr>
          <a:xfrm>
            <a:off x="547370" y="3886200"/>
            <a:ext cx="10572750" cy="25527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5001260" y="998220"/>
            <a:ext cx="2011680"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资产位置定位</a:t>
            </a:r>
            <a:endParaRPr sz="2400">
              <a:solidFill>
                <a:srgbClr val="007ADD"/>
              </a:solidFill>
              <a:effectLst>
                <a:outerShdw blurRad="38100" dist="25400" dir="5400000" algn="ctr" rotWithShape="0">
                  <a:srgbClr val="6E747A">
                    <a:alpha val="43000"/>
                  </a:srgbClr>
                </a:outerShdw>
              </a:effectLst>
            </a:endParaRPr>
          </a:p>
        </p:txBody>
      </p:sp>
      <p:grpSp>
        <p:nvGrpSpPr>
          <p:cNvPr id="28" name="组合 27"/>
          <p:cNvGrpSpPr/>
          <p:nvPr>
            <p:custDataLst>
              <p:tags r:id="rId1"/>
            </p:custDataLst>
          </p:nvPr>
        </p:nvGrpSpPr>
        <p:grpSpPr>
          <a:xfrm>
            <a:off x="1291700" y="1922419"/>
            <a:ext cx="3436861" cy="690332"/>
            <a:chOff x="1305719" y="2743540"/>
            <a:chExt cx="2383896" cy="478832"/>
          </a:xfrm>
        </p:grpSpPr>
        <p:grpSp>
          <p:nvGrpSpPr>
            <p:cNvPr id="42" name="组合 41"/>
            <p:cNvGrpSpPr/>
            <p:nvPr/>
          </p:nvGrpSpPr>
          <p:grpSpPr>
            <a:xfrm>
              <a:off x="1305719" y="2831688"/>
              <a:ext cx="303624" cy="390684"/>
              <a:chOff x="1305719" y="2833529"/>
              <a:chExt cx="303624" cy="390684"/>
            </a:xfrm>
          </p:grpSpPr>
          <p:sp>
            <p:nvSpPr>
              <p:cNvPr id="47" name="Freeform 9"/>
              <p:cNvSpPr/>
              <p:nvPr>
                <p:custDataLst>
                  <p:tags r:id="rId2"/>
                </p:custDataLst>
              </p:nvPr>
            </p:nvSpPr>
            <p:spPr bwMode="auto">
              <a:xfrm>
                <a:off x="1305719" y="2833529"/>
                <a:ext cx="303624" cy="387419"/>
              </a:xfrm>
              <a:custGeom>
                <a:avLst/>
                <a:gdLst>
                  <a:gd name="T0" fmla="*/ 279 w 279"/>
                  <a:gd name="T1" fmla="*/ 356 h 356"/>
                  <a:gd name="T2" fmla="*/ 0 w 279"/>
                  <a:gd name="T3" fmla="*/ 356 h 356"/>
                  <a:gd name="T4" fmla="*/ 95 w 279"/>
                  <a:gd name="T5" fmla="*/ 189 h 356"/>
                  <a:gd name="T6" fmla="*/ 0 w 279"/>
                  <a:gd name="T7" fmla="*/ 0 h 356"/>
                  <a:gd name="T8" fmla="*/ 279 w 279"/>
                  <a:gd name="T9" fmla="*/ 0 h 356"/>
                  <a:gd name="T10" fmla="*/ 279 w 279"/>
                  <a:gd name="T11" fmla="*/ 356 h 356"/>
                </a:gdLst>
                <a:ahLst/>
                <a:cxnLst>
                  <a:cxn ang="0">
                    <a:pos x="T0" y="T1"/>
                  </a:cxn>
                  <a:cxn ang="0">
                    <a:pos x="T2" y="T3"/>
                  </a:cxn>
                  <a:cxn ang="0">
                    <a:pos x="T4" y="T5"/>
                  </a:cxn>
                  <a:cxn ang="0">
                    <a:pos x="T6" y="T7"/>
                  </a:cxn>
                  <a:cxn ang="0">
                    <a:pos x="T8" y="T9"/>
                  </a:cxn>
                  <a:cxn ang="0">
                    <a:pos x="T10" y="T11"/>
                  </a:cxn>
                </a:cxnLst>
                <a:rect l="0" t="0" r="r" b="b"/>
                <a:pathLst>
                  <a:path w="279" h="356">
                    <a:moveTo>
                      <a:pt x="279" y="356"/>
                    </a:moveTo>
                    <a:lnTo>
                      <a:pt x="0" y="356"/>
                    </a:lnTo>
                    <a:lnTo>
                      <a:pt x="95" y="189"/>
                    </a:lnTo>
                    <a:lnTo>
                      <a:pt x="0" y="0"/>
                    </a:lnTo>
                    <a:lnTo>
                      <a:pt x="279" y="0"/>
                    </a:lnTo>
                    <a:lnTo>
                      <a:pt x="279" y="356"/>
                    </a:lnTo>
                    <a:close/>
                  </a:path>
                </a:pathLst>
              </a:custGeom>
              <a:solidFill>
                <a:srgbClr val="9BB5E0"/>
              </a:solidFill>
              <a:ln>
                <a:noFill/>
              </a:ln>
            </p:spPr>
            <p:txBody>
              <a:bodyPr vert="horz" wrap="square" lIns="90000" tIns="46800" rIns="90000" bIns="46800" numCol="1" anchor="t" anchorCtr="0" compatLnSpc="1">
                <a:normAutofit/>
              </a:bodyPr>
              <a:p>
                <a:endParaRPr lang="zh-CN" altLang="en-US" sz="2400"/>
              </a:p>
            </p:txBody>
          </p:sp>
          <p:sp>
            <p:nvSpPr>
              <p:cNvPr id="48" name="Freeform 11"/>
              <p:cNvSpPr/>
              <p:nvPr>
                <p:custDataLst>
                  <p:tags r:id="rId3"/>
                </p:custDataLst>
              </p:nvPr>
            </p:nvSpPr>
            <p:spPr bwMode="auto">
              <a:xfrm>
                <a:off x="1424339" y="3132800"/>
                <a:ext cx="185003" cy="91413"/>
              </a:xfrm>
              <a:custGeom>
                <a:avLst/>
                <a:gdLst>
                  <a:gd name="T0" fmla="*/ 0 w 170"/>
                  <a:gd name="T1" fmla="*/ 0 h 84"/>
                  <a:gd name="T2" fmla="*/ 170 w 170"/>
                  <a:gd name="T3" fmla="*/ 84 h 84"/>
                  <a:gd name="T4" fmla="*/ 170 w 170"/>
                  <a:gd name="T5" fmla="*/ 0 h 84"/>
                  <a:gd name="T6" fmla="*/ 0 w 170"/>
                  <a:gd name="T7" fmla="*/ 0 h 84"/>
                </a:gdLst>
                <a:ahLst/>
                <a:cxnLst>
                  <a:cxn ang="0">
                    <a:pos x="T0" y="T1"/>
                  </a:cxn>
                  <a:cxn ang="0">
                    <a:pos x="T2" y="T3"/>
                  </a:cxn>
                  <a:cxn ang="0">
                    <a:pos x="T4" y="T5"/>
                  </a:cxn>
                  <a:cxn ang="0">
                    <a:pos x="T6" y="T7"/>
                  </a:cxn>
                </a:cxnLst>
                <a:rect l="0" t="0" r="r" b="b"/>
                <a:pathLst>
                  <a:path w="170" h="84">
                    <a:moveTo>
                      <a:pt x="0" y="0"/>
                    </a:moveTo>
                    <a:lnTo>
                      <a:pt x="170" y="84"/>
                    </a:lnTo>
                    <a:lnTo>
                      <a:pt x="170" y="0"/>
                    </a:lnTo>
                    <a:lnTo>
                      <a:pt x="0" y="0"/>
                    </a:lnTo>
                    <a:close/>
                  </a:path>
                </a:pathLst>
              </a:custGeom>
              <a:solidFill>
                <a:srgbClr val="5F88CD"/>
              </a:solidFill>
              <a:ln>
                <a:noFill/>
              </a:ln>
            </p:spPr>
            <p:txBody>
              <a:bodyPr vert="horz" wrap="square" lIns="90000" tIns="46800" rIns="90000" bIns="46800" numCol="1" anchor="t" anchorCtr="0" compatLnSpc="1">
                <a:normAutofit/>
              </a:bodyPr>
              <a:p>
                <a:endParaRPr lang="zh-CN" altLang="en-US" sz="200"/>
              </a:p>
            </p:txBody>
          </p:sp>
        </p:grpSp>
        <p:grpSp>
          <p:nvGrpSpPr>
            <p:cNvPr id="43" name="组合 42"/>
            <p:cNvGrpSpPr/>
            <p:nvPr/>
          </p:nvGrpSpPr>
          <p:grpSpPr>
            <a:xfrm>
              <a:off x="3385991" y="2831688"/>
              <a:ext cx="303624" cy="390684"/>
              <a:chOff x="3562350" y="2830264"/>
              <a:chExt cx="303624" cy="390684"/>
            </a:xfrm>
          </p:grpSpPr>
          <p:sp>
            <p:nvSpPr>
              <p:cNvPr id="45" name="Freeform 12"/>
              <p:cNvSpPr/>
              <p:nvPr>
                <p:custDataLst>
                  <p:tags r:id="rId4"/>
                </p:custDataLst>
              </p:nvPr>
            </p:nvSpPr>
            <p:spPr bwMode="auto">
              <a:xfrm>
                <a:off x="3562350" y="2830264"/>
                <a:ext cx="303624" cy="387419"/>
              </a:xfrm>
              <a:custGeom>
                <a:avLst/>
                <a:gdLst>
                  <a:gd name="T0" fmla="*/ 0 w 279"/>
                  <a:gd name="T1" fmla="*/ 356 h 356"/>
                  <a:gd name="T2" fmla="*/ 279 w 279"/>
                  <a:gd name="T3" fmla="*/ 356 h 356"/>
                  <a:gd name="T4" fmla="*/ 182 w 279"/>
                  <a:gd name="T5" fmla="*/ 189 h 356"/>
                  <a:gd name="T6" fmla="*/ 279 w 279"/>
                  <a:gd name="T7" fmla="*/ 0 h 356"/>
                  <a:gd name="T8" fmla="*/ 0 w 279"/>
                  <a:gd name="T9" fmla="*/ 0 h 356"/>
                  <a:gd name="T10" fmla="*/ 0 w 279"/>
                  <a:gd name="T11" fmla="*/ 356 h 356"/>
                </a:gdLst>
                <a:ahLst/>
                <a:cxnLst>
                  <a:cxn ang="0">
                    <a:pos x="T0" y="T1"/>
                  </a:cxn>
                  <a:cxn ang="0">
                    <a:pos x="T2" y="T3"/>
                  </a:cxn>
                  <a:cxn ang="0">
                    <a:pos x="T4" y="T5"/>
                  </a:cxn>
                  <a:cxn ang="0">
                    <a:pos x="T6" y="T7"/>
                  </a:cxn>
                  <a:cxn ang="0">
                    <a:pos x="T8" y="T9"/>
                  </a:cxn>
                  <a:cxn ang="0">
                    <a:pos x="T10" y="T11"/>
                  </a:cxn>
                </a:cxnLst>
                <a:rect l="0" t="0" r="r" b="b"/>
                <a:pathLst>
                  <a:path w="279" h="356">
                    <a:moveTo>
                      <a:pt x="0" y="356"/>
                    </a:moveTo>
                    <a:lnTo>
                      <a:pt x="279" y="356"/>
                    </a:lnTo>
                    <a:lnTo>
                      <a:pt x="182" y="189"/>
                    </a:lnTo>
                    <a:lnTo>
                      <a:pt x="279" y="0"/>
                    </a:lnTo>
                    <a:lnTo>
                      <a:pt x="0" y="0"/>
                    </a:lnTo>
                    <a:lnTo>
                      <a:pt x="0" y="356"/>
                    </a:lnTo>
                    <a:close/>
                  </a:path>
                </a:pathLst>
              </a:custGeom>
              <a:solidFill>
                <a:srgbClr val="9BB5E0"/>
              </a:solidFill>
              <a:ln>
                <a:noFill/>
              </a:ln>
            </p:spPr>
            <p:txBody>
              <a:bodyPr vert="horz" wrap="square" lIns="90000" tIns="46800" rIns="90000" bIns="46800" numCol="1" anchor="t" anchorCtr="0" compatLnSpc="1">
                <a:normAutofit/>
              </a:bodyPr>
              <a:p>
                <a:endParaRPr lang="zh-CN" altLang="en-US" sz="2400"/>
              </a:p>
            </p:txBody>
          </p:sp>
          <p:sp>
            <p:nvSpPr>
              <p:cNvPr id="46" name="Freeform 13"/>
              <p:cNvSpPr/>
              <p:nvPr>
                <p:custDataLst>
                  <p:tags r:id="rId5"/>
                </p:custDataLst>
              </p:nvPr>
            </p:nvSpPr>
            <p:spPr bwMode="auto">
              <a:xfrm>
                <a:off x="3562350" y="3129535"/>
                <a:ext cx="185003" cy="91413"/>
              </a:xfrm>
              <a:custGeom>
                <a:avLst/>
                <a:gdLst>
                  <a:gd name="T0" fmla="*/ 170 w 170"/>
                  <a:gd name="T1" fmla="*/ 0 h 84"/>
                  <a:gd name="T2" fmla="*/ 0 w 170"/>
                  <a:gd name="T3" fmla="*/ 84 h 84"/>
                  <a:gd name="T4" fmla="*/ 0 w 170"/>
                  <a:gd name="T5" fmla="*/ 0 h 84"/>
                  <a:gd name="T6" fmla="*/ 170 w 170"/>
                  <a:gd name="T7" fmla="*/ 0 h 84"/>
                </a:gdLst>
                <a:ahLst/>
                <a:cxnLst>
                  <a:cxn ang="0">
                    <a:pos x="T0" y="T1"/>
                  </a:cxn>
                  <a:cxn ang="0">
                    <a:pos x="T2" y="T3"/>
                  </a:cxn>
                  <a:cxn ang="0">
                    <a:pos x="T4" y="T5"/>
                  </a:cxn>
                  <a:cxn ang="0">
                    <a:pos x="T6" y="T7"/>
                  </a:cxn>
                </a:cxnLst>
                <a:rect l="0" t="0" r="r" b="b"/>
                <a:pathLst>
                  <a:path w="170" h="84">
                    <a:moveTo>
                      <a:pt x="170" y="0"/>
                    </a:moveTo>
                    <a:lnTo>
                      <a:pt x="0" y="84"/>
                    </a:lnTo>
                    <a:lnTo>
                      <a:pt x="0" y="0"/>
                    </a:lnTo>
                    <a:lnTo>
                      <a:pt x="170" y="0"/>
                    </a:lnTo>
                    <a:close/>
                  </a:path>
                </a:pathLst>
              </a:custGeom>
              <a:solidFill>
                <a:srgbClr val="5F88CD"/>
              </a:solidFill>
              <a:ln>
                <a:noFill/>
              </a:ln>
            </p:spPr>
            <p:txBody>
              <a:bodyPr vert="horz" wrap="square" lIns="90000" tIns="46800" rIns="90000" bIns="46800" numCol="1" anchor="t" anchorCtr="0" compatLnSpc="1">
                <a:normAutofit/>
              </a:bodyPr>
              <a:p>
                <a:endParaRPr lang="zh-CN" altLang="en-US" sz="200"/>
              </a:p>
            </p:txBody>
          </p:sp>
        </p:grpSp>
        <p:sp>
          <p:nvSpPr>
            <p:cNvPr id="44" name="TextBox 135"/>
            <p:cNvSpPr txBox="1"/>
            <p:nvPr>
              <p:custDataLst>
                <p:tags r:id="rId6"/>
              </p:custDataLst>
            </p:nvPr>
          </p:nvSpPr>
          <p:spPr>
            <a:xfrm>
              <a:off x="1433146" y="2743540"/>
              <a:ext cx="2138012" cy="387419"/>
            </a:xfrm>
            <a:prstGeom prst="rect">
              <a:avLst/>
            </a:prstGeom>
            <a:solidFill>
              <a:srgbClr val="9BB5E0"/>
            </a:solidFill>
          </p:spPr>
          <p:txBody>
            <a:bodyPr vert="horz" wrap="square" lIns="90000" tIns="46800" rIns="90000" bIns="46800" rtlCol="0" anchor="ctr" anchorCtr="0">
              <a:normAutofit fontScale="92500" lnSpcReduction="10000"/>
            </a:bodyPr>
            <a:p>
              <a:pPr algn="ctr">
                <a:lnSpc>
                  <a:spcPct val="120000"/>
                </a:lnSpc>
              </a:pPr>
              <a:r>
                <a:rPr lang="en-US" altLang="zh-CN" sz="2800" b="1" dirty="0">
                  <a:latin typeface="Arial" panose="020B0604020202020204" pitchFamily="34" charset="0"/>
                  <a:ea typeface="+mn-ea"/>
                  <a:cs typeface="+mn-ea"/>
                </a:rPr>
                <a:t>场景描述</a:t>
              </a:r>
              <a:endParaRPr lang="en-US" altLang="zh-CN" sz="2800" b="1" dirty="0">
                <a:latin typeface="Arial" panose="020B0604020202020204" pitchFamily="34" charset="0"/>
                <a:ea typeface="+mn-ea"/>
                <a:cs typeface="+mn-ea"/>
              </a:endParaRPr>
            </a:p>
          </p:txBody>
        </p:sp>
      </p:grpSp>
      <p:sp>
        <p:nvSpPr>
          <p:cNvPr id="29" name="TextBox 85"/>
          <p:cNvSpPr txBox="1"/>
          <p:nvPr>
            <p:custDataLst>
              <p:tags r:id="rId7"/>
            </p:custDataLst>
          </p:nvPr>
        </p:nvSpPr>
        <p:spPr>
          <a:xfrm>
            <a:off x="1462565" y="2895018"/>
            <a:ext cx="3300873" cy="1684417"/>
          </a:xfrm>
          <a:prstGeom prst="rect">
            <a:avLst/>
          </a:prstGeom>
          <a:noFill/>
        </p:spPr>
        <p:txBody>
          <a:bodyPr vert="horz" wrap="square" lIns="90000" tIns="46800" rIns="90000" bIns="46800" rtlCol="0"/>
          <a:p>
            <a:pPr algn="l">
              <a:lnSpc>
                <a:spcPct val="110000"/>
              </a:lnSpc>
            </a:pPr>
            <a:r>
              <a:rPr lang="en-US" sz="1600" dirty="0">
                <a:sym typeface="Arial" panose="020B0604020202020204" pitchFamily="34" charset="0"/>
              </a:rPr>
              <a:t>运维人员在日常工作中需要关注服务器、领导的PC等重要资产所在位置，也需要在个别设备发生网络故障时了解其所在的位置。</a:t>
            </a:r>
            <a:endParaRPr lang="en-US" sz="1600" dirty="0">
              <a:sym typeface="Arial" panose="020B0604020202020204" pitchFamily="34" charset="0"/>
            </a:endParaRPr>
          </a:p>
        </p:txBody>
      </p:sp>
      <p:grpSp>
        <p:nvGrpSpPr>
          <p:cNvPr id="30" name="组合 29"/>
          <p:cNvGrpSpPr/>
          <p:nvPr>
            <p:custDataLst>
              <p:tags r:id="rId8"/>
            </p:custDataLst>
          </p:nvPr>
        </p:nvGrpSpPr>
        <p:grpSpPr>
          <a:xfrm>
            <a:off x="6911624" y="1916704"/>
            <a:ext cx="3436861" cy="691602"/>
            <a:chOff x="1305719" y="2742659"/>
            <a:chExt cx="2383896" cy="479713"/>
          </a:xfrm>
        </p:grpSpPr>
        <p:grpSp>
          <p:nvGrpSpPr>
            <p:cNvPr id="34" name="组合 33"/>
            <p:cNvGrpSpPr/>
            <p:nvPr/>
          </p:nvGrpSpPr>
          <p:grpSpPr>
            <a:xfrm>
              <a:off x="1305719" y="2831688"/>
              <a:ext cx="303624" cy="390684"/>
              <a:chOff x="1305719" y="2833529"/>
              <a:chExt cx="303624" cy="390684"/>
            </a:xfrm>
          </p:grpSpPr>
          <p:sp>
            <p:nvSpPr>
              <p:cNvPr id="39" name="Freeform 9"/>
              <p:cNvSpPr/>
              <p:nvPr>
                <p:custDataLst>
                  <p:tags r:id="rId9"/>
                </p:custDataLst>
              </p:nvPr>
            </p:nvSpPr>
            <p:spPr bwMode="auto">
              <a:xfrm>
                <a:off x="1305719" y="2833529"/>
                <a:ext cx="303624" cy="387419"/>
              </a:xfrm>
              <a:custGeom>
                <a:avLst/>
                <a:gdLst>
                  <a:gd name="T0" fmla="*/ 279 w 279"/>
                  <a:gd name="T1" fmla="*/ 356 h 356"/>
                  <a:gd name="T2" fmla="*/ 0 w 279"/>
                  <a:gd name="T3" fmla="*/ 356 h 356"/>
                  <a:gd name="T4" fmla="*/ 95 w 279"/>
                  <a:gd name="T5" fmla="*/ 189 h 356"/>
                  <a:gd name="T6" fmla="*/ 0 w 279"/>
                  <a:gd name="T7" fmla="*/ 0 h 356"/>
                  <a:gd name="T8" fmla="*/ 279 w 279"/>
                  <a:gd name="T9" fmla="*/ 0 h 356"/>
                  <a:gd name="T10" fmla="*/ 279 w 279"/>
                  <a:gd name="T11" fmla="*/ 356 h 356"/>
                </a:gdLst>
                <a:ahLst/>
                <a:cxnLst>
                  <a:cxn ang="0">
                    <a:pos x="T0" y="T1"/>
                  </a:cxn>
                  <a:cxn ang="0">
                    <a:pos x="T2" y="T3"/>
                  </a:cxn>
                  <a:cxn ang="0">
                    <a:pos x="T4" y="T5"/>
                  </a:cxn>
                  <a:cxn ang="0">
                    <a:pos x="T6" y="T7"/>
                  </a:cxn>
                  <a:cxn ang="0">
                    <a:pos x="T8" y="T9"/>
                  </a:cxn>
                  <a:cxn ang="0">
                    <a:pos x="T10" y="T11"/>
                  </a:cxn>
                </a:cxnLst>
                <a:rect l="0" t="0" r="r" b="b"/>
                <a:pathLst>
                  <a:path w="279" h="356">
                    <a:moveTo>
                      <a:pt x="279" y="356"/>
                    </a:moveTo>
                    <a:lnTo>
                      <a:pt x="0" y="356"/>
                    </a:lnTo>
                    <a:lnTo>
                      <a:pt x="95" y="189"/>
                    </a:lnTo>
                    <a:lnTo>
                      <a:pt x="0" y="0"/>
                    </a:lnTo>
                    <a:lnTo>
                      <a:pt x="279" y="0"/>
                    </a:lnTo>
                    <a:lnTo>
                      <a:pt x="279" y="356"/>
                    </a:lnTo>
                    <a:close/>
                  </a:path>
                </a:pathLst>
              </a:custGeom>
              <a:solidFill>
                <a:srgbClr val="9FD8FF"/>
              </a:solidFill>
              <a:ln>
                <a:noFill/>
              </a:ln>
            </p:spPr>
            <p:txBody>
              <a:bodyPr vert="horz" wrap="square" lIns="90000" tIns="46800" rIns="90000" bIns="46800" numCol="1" anchor="t" anchorCtr="0" compatLnSpc="1">
                <a:normAutofit/>
              </a:bodyPr>
              <a:p>
                <a:endParaRPr lang="zh-CN" altLang="en-US" sz="2400"/>
              </a:p>
            </p:txBody>
          </p:sp>
          <p:sp>
            <p:nvSpPr>
              <p:cNvPr id="40" name="Freeform 11"/>
              <p:cNvSpPr/>
              <p:nvPr>
                <p:custDataLst>
                  <p:tags r:id="rId10"/>
                </p:custDataLst>
              </p:nvPr>
            </p:nvSpPr>
            <p:spPr bwMode="auto">
              <a:xfrm>
                <a:off x="1424339" y="3132800"/>
                <a:ext cx="185003" cy="91413"/>
              </a:xfrm>
              <a:custGeom>
                <a:avLst/>
                <a:gdLst>
                  <a:gd name="T0" fmla="*/ 0 w 170"/>
                  <a:gd name="T1" fmla="*/ 0 h 84"/>
                  <a:gd name="T2" fmla="*/ 170 w 170"/>
                  <a:gd name="T3" fmla="*/ 84 h 84"/>
                  <a:gd name="T4" fmla="*/ 170 w 170"/>
                  <a:gd name="T5" fmla="*/ 0 h 84"/>
                  <a:gd name="T6" fmla="*/ 0 w 170"/>
                  <a:gd name="T7" fmla="*/ 0 h 84"/>
                </a:gdLst>
                <a:ahLst/>
                <a:cxnLst>
                  <a:cxn ang="0">
                    <a:pos x="T0" y="T1"/>
                  </a:cxn>
                  <a:cxn ang="0">
                    <a:pos x="T2" y="T3"/>
                  </a:cxn>
                  <a:cxn ang="0">
                    <a:pos x="T4" y="T5"/>
                  </a:cxn>
                  <a:cxn ang="0">
                    <a:pos x="T6" y="T7"/>
                  </a:cxn>
                </a:cxnLst>
                <a:rect l="0" t="0" r="r" b="b"/>
                <a:pathLst>
                  <a:path w="170" h="84">
                    <a:moveTo>
                      <a:pt x="0" y="0"/>
                    </a:moveTo>
                    <a:lnTo>
                      <a:pt x="170" y="84"/>
                    </a:lnTo>
                    <a:lnTo>
                      <a:pt x="170" y="0"/>
                    </a:lnTo>
                    <a:lnTo>
                      <a:pt x="0" y="0"/>
                    </a:lnTo>
                    <a:close/>
                  </a:path>
                </a:pathLst>
              </a:custGeom>
              <a:solidFill>
                <a:srgbClr val="007ADD"/>
              </a:solidFill>
              <a:ln>
                <a:noFill/>
              </a:ln>
            </p:spPr>
            <p:txBody>
              <a:bodyPr vert="horz" wrap="square" lIns="90000" tIns="46800" rIns="90000" bIns="46800" numCol="1" anchor="t" anchorCtr="0" compatLnSpc="1">
                <a:normAutofit/>
              </a:bodyPr>
              <a:p>
                <a:endParaRPr lang="zh-CN" altLang="en-US" sz="200"/>
              </a:p>
            </p:txBody>
          </p:sp>
        </p:grpSp>
        <p:grpSp>
          <p:nvGrpSpPr>
            <p:cNvPr id="35" name="组合 34"/>
            <p:cNvGrpSpPr/>
            <p:nvPr/>
          </p:nvGrpSpPr>
          <p:grpSpPr>
            <a:xfrm>
              <a:off x="3385991" y="2831688"/>
              <a:ext cx="303624" cy="390684"/>
              <a:chOff x="3562350" y="2830264"/>
              <a:chExt cx="303624" cy="390684"/>
            </a:xfrm>
          </p:grpSpPr>
          <p:sp>
            <p:nvSpPr>
              <p:cNvPr id="37" name="Freeform 12"/>
              <p:cNvSpPr/>
              <p:nvPr>
                <p:custDataLst>
                  <p:tags r:id="rId11"/>
                </p:custDataLst>
              </p:nvPr>
            </p:nvSpPr>
            <p:spPr bwMode="auto">
              <a:xfrm>
                <a:off x="3562350" y="2830264"/>
                <a:ext cx="303624" cy="387419"/>
              </a:xfrm>
              <a:custGeom>
                <a:avLst/>
                <a:gdLst>
                  <a:gd name="T0" fmla="*/ 0 w 279"/>
                  <a:gd name="T1" fmla="*/ 356 h 356"/>
                  <a:gd name="T2" fmla="*/ 279 w 279"/>
                  <a:gd name="T3" fmla="*/ 356 h 356"/>
                  <a:gd name="T4" fmla="*/ 182 w 279"/>
                  <a:gd name="T5" fmla="*/ 189 h 356"/>
                  <a:gd name="T6" fmla="*/ 279 w 279"/>
                  <a:gd name="T7" fmla="*/ 0 h 356"/>
                  <a:gd name="T8" fmla="*/ 0 w 279"/>
                  <a:gd name="T9" fmla="*/ 0 h 356"/>
                  <a:gd name="T10" fmla="*/ 0 w 279"/>
                  <a:gd name="T11" fmla="*/ 356 h 356"/>
                </a:gdLst>
                <a:ahLst/>
                <a:cxnLst>
                  <a:cxn ang="0">
                    <a:pos x="T0" y="T1"/>
                  </a:cxn>
                  <a:cxn ang="0">
                    <a:pos x="T2" y="T3"/>
                  </a:cxn>
                  <a:cxn ang="0">
                    <a:pos x="T4" y="T5"/>
                  </a:cxn>
                  <a:cxn ang="0">
                    <a:pos x="T6" y="T7"/>
                  </a:cxn>
                  <a:cxn ang="0">
                    <a:pos x="T8" y="T9"/>
                  </a:cxn>
                  <a:cxn ang="0">
                    <a:pos x="T10" y="T11"/>
                  </a:cxn>
                </a:cxnLst>
                <a:rect l="0" t="0" r="r" b="b"/>
                <a:pathLst>
                  <a:path w="279" h="356">
                    <a:moveTo>
                      <a:pt x="0" y="356"/>
                    </a:moveTo>
                    <a:lnTo>
                      <a:pt x="279" y="356"/>
                    </a:lnTo>
                    <a:lnTo>
                      <a:pt x="182" y="189"/>
                    </a:lnTo>
                    <a:lnTo>
                      <a:pt x="279" y="0"/>
                    </a:lnTo>
                    <a:lnTo>
                      <a:pt x="0" y="0"/>
                    </a:lnTo>
                    <a:lnTo>
                      <a:pt x="0" y="356"/>
                    </a:lnTo>
                    <a:close/>
                  </a:path>
                </a:pathLst>
              </a:custGeom>
              <a:solidFill>
                <a:srgbClr val="9FD8FF"/>
              </a:solidFill>
              <a:ln>
                <a:noFill/>
              </a:ln>
            </p:spPr>
            <p:txBody>
              <a:bodyPr vert="horz" wrap="square" lIns="90000" tIns="46800" rIns="90000" bIns="46800" numCol="1" anchor="t" anchorCtr="0" compatLnSpc="1">
                <a:normAutofit/>
              </a:bodyPr>
              <a:p>
                <a:endParaRPr lang="zh-CN" altLang="en-US" sz="2400"/>
              </a:p>
            </p:txBody>
          </p:sp>
          <p:sp>
            <p:nvSpPr>
              <p:cNvPr id="38" name="Freeform 13"/>
              <p:cNvSpPr/>
              <p:nvPr>
                <p:custDataLst>
                  <p:tags r:id="rId12"/>
                </p:custDataLst>
              </p:nvPr>
            </p:nvSpPr>
            <p:spPr bwMode="auto">
              <a:xfrm>
                <a:off x="3562350" y="3129535"/>
                <a:ext cx="185003" cy="91413"/>
              </a:xfrm>
              <a:custGeom>
                <a:avLst/>
                <a:gdLst>
                  <a:gd name="T0" fmla="*/ 170 w 170"/>
                  <a:gd name="T1" fmla="*/ 0 h 84"/>
                  <a:gd name="T2" fmla="*/ 0 w 170"/>
                  <a:gd name="T3" fmla="*/ 84 h 84"/>
                  <a:gd name="T4" fmla="*/ 0 w 170"/>
                  <a:gd name="T5" fmla="*/ 0 h 84"/>
                  <a:gd name="T6" fmla="*/ 170 w 170"/>
                  <a:gd name="T7" fmla="*/ 0 h 84"/>
                </a:gdLst>
                <a:ahLst/>
                <a:cxnLst>
                  <a:cxn ang="0">
                    <a:pos x="T0" y="T1"/>
                  </a:cxn>
                  <a:cxn ang="0">
                    <a:pos x="T2" y="T3"/>
                  </a:cxn>
                  <a:cxn ang="0">
                    <a:pos x="T4" y="T5"/>
                  </a:cxn>
                  <a:cxn ang="0">
                    <a:pos x="T6" y="T7"/>
                  </a:cxn>
                </a:cxnLst>
                <a:rect l="0" t="0" r="r" b="b"/>
                <a:pathLst>
                  <a:path w="170" h="84">
                    <a:moveTo>
                      <a:pt x="170" y="0"/>
                    </a:moveTo>
                    <a:lnTo>
                      <a:pt x="0" y="84"/>
                    </a:lnTo>
                    <a:lnTo>
                      <a:pt x="0" y="0"/>
                    </a:lnTo>
                    <a:lnTo>
                      <a:pt x="170" y="0"/>
                    </a:lnTo>
                    <a:close/>
                  </a:path>
                </a:pathLst>
              </a:custGeom>
              <a:solidFill>
                <a:srgbClr val="007ADD"/>
              </a:solidFill>
              <a:ln>
                <a:noFill/>
              </a:ln>
            </p:spPr>
            <p:txBody>
              <a:bodyPr vert="horz" wrap="square" lIns="90000" tIns="46800" rIns="90000" bIns="46800" numCol="1" anchor="t" anchorCtr="0" compatLnSpc="1">
                <a:normAutofit/>
              </a:bodyPr>
              <a:p>
                <a:endParaRPr lang="zh-CN" altLang="en-US" sz="200"/>
              </a:p>
            </p:txBody>
          </p:sp>
        </p:grpSp>
        <p:sp>
          <p:nvSpPr>
            <p:cNvPr id="36" name="TextBox 135"/>
            <p:cNvSpPr txBox="1"/>
            <p:nvPr>
              <p:custDataLst>
                <p:tags r:id="rId13"/>
              </p:custDataLst>
            </p:nvPr>
          </p:nvSpPr>
          <p:spPr>
            <a:xfrm>
              <a:off x="1437552" y="2742659"/>
              <a:ext cx="2138012" cy="387419"/>
            </a:xfrm>
            <a:prstGeom prst="rect">
              <a:avLst/>
            </a:prstGeom>
            <a:solidFill>
              <a:srgbClr val="9FD8FF"/>
            </a:solidFill>
          </p:spPr>
          <p:txBody>
            <a:bodyPr vert="horz" wrap="square" lIns="90000" tIns="46800" rIns="90000" bIns="46800" rtlCol="0" anchor="ctr" anchorCtr="0">
              <a:normAutofit fontScale="92500" lnSpcReduction="10000"/>
            </a:bodyPr>
            <a:p>
              <a:pPr algn="ctr">
                <a:lnSpc>
                  <a:spcPct val="120000"/>
                </a:lnSpc>
              </a:pPr>
              <a:r>
                <a:rPr lang="en-US" altLang="zh-CN" sz="2800" b="1" dirty="0">
                  <a:latin typeface="Arial" panose="020B0604020202020204" pitchFamily="34" charset="0"/>
                  <a:ea typeface="+mn-ea"/>
                  <a:cs typeface="+mn-ea"/>
                </a:rPr>
                <a:t>解决方案</a:t>
              </a:r>
              <a:endParaRPr lang="en-US" altLang="zh-CN" sz="2800" b="1" dirty="0">
                <a:latin typeface="Arial" panose="020B0604020202020204" pitchFamily="34" charset="0"/>
                <a:ea typeface="+mn-ea"/>
                <a:cs typeface="+mn-ea"/>
              </a:endParaRPr>
            </a:p>
          </p:txBody>
        </p:sp>
      </p:grpSp>
      <p:sp>
        <p:nvSpPr>
          <p:cNvPr id="4" name="TextBox 85"/>
          <p:cNvSpPr txBox="1"/>
          <p:nvPr>
            <p:custDataLst>
              <p:tags r:id="rId14"/>
            </p:custDataLst>
          </p:nvPr>
        </p:nvSpPr>
        <p:spPr>
          <a:xfrm>
            <a:off x="5859145" y="2894965"/>
            <a:ext cx="5541645" cy="1684655"/>
          </a:xfrm>
          <a:prstGeom prst="rect">
            <a:avLst/>
          </a:prstGeom>
          <a:noFill/>
        </p:spPr>
        <p:txBody>
          <a:bodyPr vert="horz" wrap="square" lIns="90000" tIns="46800" rIns="90000" bIns="46800" rtlCol="0">
            <a:noAutofit/>
          </a:bodyPr>
          <a:p>
            <a:pPr algn="l">
              <a:lnSpc>
                <a:spcPct val="110000"/>
              </a:lnSpc>
            </a:pP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系统通过与交换机联动，可以获得联动交换机上所有端口上的资产MAC，通过多源数据自动聚合，建立资产数据关联关系，可以在资产详情中查看到资产所接的交换机IP、所接的交换机名字、所接的交换机端口等信息，也可以直接查看到数据整合后的网络位置信息，还可以在交换机视图中查看联动的交换机上的所有端口资产情况。对于资产的地理位置，可以通过资产的组织架构和网段确定资产的大致地理位置，也可以通过主机名、设备名称、录像机的通道名等以地理位置作为命名，来确定资产的具体位置。这能帮助运维人员在日常工作中快速定位资产的位置，提高工作效率。</a:t>
            </a:r>
            <a:endParaRPr lang="en-US" sz="14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32" name="直接连接符 31"/>
          <p:cNvCxnSpPr/>
          <p:nvPr>
            <p:custDataLst>
              <p:tags r:id="rId15"/>
            </p:custDataLst>
          </p:nvPr>
        </p:nvCxnSpPr>
        <p:spPr>
          <a:xfrm>
            <a:off x="5354955" y="2219295"/>
            <a:ext cx="0" cy="2636580"/>
          </a:xfrm>
          <a:prstGeom prst="line">
            <a:avLst/>
          </a:prstGeom>
          <a:ln w="22225">
            <a:solidFill>
              <a:srgbClr val="757575"/>
            </a:solidFill>
            <a:prstDash val="lgDash"/>
          </a:ln>
        </p:spPr>
        <p:style>
          <a:lnRef idx="1">
            <a:srgbClr val="F6A382"/>
          </a:lnRef>
          <a:fillRef idx="0">
            <a:srgbClr val="F6A382"/>
          </a:fillRef>
          <a:effectRef idx="0">
            <a:srgbClr val="F6A382"/>
          </a:effectRef>
          <a:fontRef idx="minor">
            <a:srgbClr val="000000"/>
          </a:fontRef>
        </p:style>
      </p:cxnSp>
    </p:spTree>
    <p:custDataLst>
      <p:tags r:id="rId16"/>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4944110" y="779780"/>
            <a:ext cx="2011680"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跨网段的设备</a:t>
            </a:r>
            <a:endParaRPr sz="2400">
              <a:solidFill>
                <a:srgbClr val="007ADD"/>
              </a:solidFill>
              <a:effectLst>
                <a:outerShdw blurRad="38100" dist="25400" dir="5400000" algn="ctr" rotWithShape="0">
                  <a:srgbClr val="6E747A">
                    <a:alpha val="43000"/>
                  </a:srgbClr>
                </a:outerShdw>
              </a:effectLst>
            </a:endParaRPr>
          </a:p>
        </p:txBody>
      </p:sp>
      <p:grpSp>
        <p:nvGrpSpPr>
          <p:cNvPr id="2" name="组合 1"/>
          <p:cNvGrpSpPr/>
          <p:nvPr>
            <p:custDataLst>
              <p:tags r:id="rId1"/>
            </p:custDataLst>
          </p:nvPr>
        </p:nvGrpSpPr>
        <p:grpSpPr>
          <a:xfrm>
            <a:off x="385372" y="1089949"/>
            <a:ext cx="2574569" cy="2559034"/>
            <a:chOff x="1237589" y="1916768"/>
            <a:chExt cx="911039" cy="905542"/>
          </a:xfrm>
          <a:solidFill>
            <a:srgbClr val="7498D4"/>
          </a:solidFill>
        </p:grpSpPr>
        <p:sp>
          <p:nvSpPr>
            <p:cNvPr id="3" name="任意多边形 2"/>
            <p:cNvSpPr/>
            <p:nvPr>
              <p:custDataLst>
                <p:tags r:id="rId2"/>
              </p:custDataLst>
            </p:nvPr>
          </p:nvSpPr>
          <p:spPr>
            <a:xfrm>
              <a:off x="1367988" y="1916768"/>
              <a:ext cx="780640" cy="905542"/>
            </a:xfrm>
            <a:custGeom>
              <a:avLst/>
              <a:gdLst>
                <a:gd name="connsiteX0" fmla="*/ 390320 w 780640"/>
                <a:gd name="connsiteY0" fmla="*/ 0 h 905542"/>
                <a:gd name="connsiteX1" fmla="*/ 780640 w 780640"/>
                <a:gd name="connsiteY1" fmla="*/ 195160 h 905542"/>
                <a:gd name="connsiteX2" fmla="*/ 780640 w 780640"/>
                <a:gd name="connsiteY2" fmla="*/ 710382 h 905542"/>
                <a:gd name="connsiteX3" fmla="*/ 390320 w 780640"/>
                <a:gd name="connsiteY3" fmla="*/ 905542 h 905542"/>
                <a:gd name="connsiteX4" fmla="*/ 185954 w 780640"/>
                <a:gd name="connsiteY4" fmla="*/ 803359 h 905542"/>
                <a:gd name="connsiteX5" fmla="*/ 204584 w 780640"/>
                <a:gd name="connsiteY5" fmla="*/ 794044 h 905542"/>
                <a:gd name="connsiteX6" fmla="*/ 204584 w 780640"/>
                <a:gd name="connsiteY6" fmla="*/ 549983 h 905542"/>
                <a:gd name="connsiteX7" fmla="*/ 19689 w 780640"/>
                <a:gd name="connsiteY7" fmla="*/ 457535 h 905542"/>
                <a:gd name="connsiteX8" fmla="*/ 0 w 780640"/>
                <a:gd name="connsiteY8" fmla="*/ 467380 h 905542"/>
                <a:gd name="connsiteX9" fmla="*/ 0 w 780640"/>
                <a:gd name="connsiteY9" fmla="*/ 195160 h 90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0640" h="905542">
                  <a:moveTo>
                    <a:pt x="390320" y="0"/>
                  </a:moveTo>
                  <a:lnTo>
                    <a:pt x="780640" y="195160"/>
                  </a:lnTo>
                  <a:lnTo>
                    <a:pt x="780640" y="710382"/>
                  </a:lnTo>
                  <a:lnTo>
                    <a:pt x="390320" y="905542"/>
                  </a:lnTo>
                  <a:lnTo>
                    <a:pt x="185954" y="803359"/>
                  </a:lnTo>
                  <a:lnTo>
                    <a:pt x="204584" y="794044"/>
                  </a:lnTo>
                  <a:lnTo>
                    <a:pt x="204584" y="549983"/>
                  </a:lnTo>
                  <a:lnTo>
                    <a:pt x="19689" y="457535"/>
                  </a:lnTo>
                  <a:lnTo>
                    <a:pt x="0" y="467380"/>
                  </a:lnTo>
                  <a:lnTo>
                    <a:pt x="0" y="195160"/>
                  </a:lnTo>
                  <a:close/>
                </a:path>
              </a:pathLst>
            </a:custGeom>
            <a:grpFill/>
          </p:spPr>
          <p:txBody>
            <a:bodyPr rot="0" spcFirstLastPara="0" vertOverflow="overflow" horzOverflow="overflow" vert="horz" wrap="square" lIns="0" tIns="0" rIns="0" bIns="360000" numCol="1" spcCol="0" rtlCol="0" fromWordArt="0" anchor="ctr" anchorCtr="0" forceAA="0" compatLnSpc="1">
              <a:normAutofit/>
            </a:bodyPr>
            <a:p>
              <a:pPr algn="ctr"/>
              <a:r>
                <a:rPr lang="zh-CN" altLang="en-US" sz="2400" b="1" smtClean="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场景描述</a:t>
              </a:r>
              <a:endParaRPr lang="zh-CN" altLang="en-US" sz="2400" b="1" smtClean="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 name="任意多边形 3"/>
            <p:cNvSpPr/>
            <p:nvPr>
              <p:custDataLst>
                <p:tags r:id="rId3"/>
              </p:custDataLst>
            </p:nvPr>
          </p:nvSpPr>
          <p:spPr>
            <a:xfrm>
              <a:off x="1237589" y="2414681"/>
              <a:ext cx="300175" cy="348203"/>
            </a:xfrm>
            <a:custGeom>
              <a:avLst/>
              <a:gdLst>
                <a:gd name="connsiteX0" fmla="*/ 150087 w 300175"/>
                <a:gd name="connsiteY0" fmla="*/ 0 h 348203"/>
                <a:gd name="connsiteX1" fmla="*/ 300175 w 300175"/>
                <a:gd name="connsiteY1" fmla="*/ 75044 h 348203"/>
                <a:gd name="connsiteX2" fmla="*/ 300175 w 300175"/>
                <a:gd name="connsiteY2" fmla="*/ 273159 h 348203"/>
                <a:gd name="connsiteX3" fmla="*/ 150087 w 300175"/>
                <a:gd name="connsiteY3" fmla="*/ 348203 h 348203"/>
                <a:gd name="connsiteX4" fmla="*/ 0 w 300175"/>
                <a:gd name="connsiteY4" fmla="*/ 273159 h 348203"/>
                <a:gd name="connsiteX5" fmla="*/ 0 w 300175"/>
                <a:gd name="connsiteY5" fmla="*/ 75044 h 34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175" h="348203">
                  <a:moveTo>
                    <a:pt x="150087" y="0"/>
                  </a:moveTo>
                  <a:lnTo>
                    <a:pt x="300175" y="75044"/>
                  </a:lnTo>
                  <a:lnTo>
                    <a:pt x="300175" y="273159"/>
                  </a:lnTo>
                  <a:lnTo>
                    <a:pt x="150087" y="348203"/>
                  </a:lnTo>
                  <a:lnTo>
                    <a:pt x="0" y="273159"/>
                  </a:lnTo>
                  <a:lnTo>
                    <a:pt x="0" y="75044"/>
                  </a:lnTo>
                  <a:close/>
                </a:path>
              </a:pathLst>
            </a:custGeom>
            <a:solidFill>
              <a:srgbClr val="E3F3FB"/>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800" dirty="0">
                  <a:solidFill>
                    <a:srgbClr val="7498D4"/>
                  </a:solidFill>
                </a:rPr>
                <a:t>1</a:t>
              </a:r>
              <a:endParaRPr lang="en-US" altLang="zh-CN" sz="2800" dirty="0">
                <a:solidFill>
                  <a:srgbClr val="7498D4"/>
                </a:solidFill>
              </a:endParaRPr>
            </a:p>
          </p:txBody>
        </p:sp>
      </p:grpSp>
      <p:sp>
        <p:nvSpPr>
          <p:cNvPr id="30" name="矩形 29"/>
          <p:cNvSpPr/>
          <p:nvPr>
            <p:custDataLst>
              <p:tags r:id="rId4"/>
            </p:custDataLst>
          </p:nvPr>
        </p:nvSpPr>
        <p:spPr>
          <a:xfrm>
            <a:off x="2959941" y="1721816"/>
            <a:ext cx="4715086" cy="1295298"/>
          </a:xfrm>
          <a:prstGeom prst="rect">
            <a:avLst/>
          </a:prstGeom>
        </p:spPr>
        <p:txBody>
          <a:bodyPr wrap="square" anchor="ctr" anchorCtr="0">
            <a:normAutofit fontScale="90000" lnSpcReduction="20000"/>
          </a:bodyPr>
          <a:p>
            <a:pPr>
              <a:lnSpc>
                <a:spcPct val="130000"/>
              </a:lnSpc>
            </a:pPr>
            <a:r>
              <a:rPr>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mn-ea"/>
              </a:rPr>
              <a:t>在不清楚全网所有跨网段设备的情况下，科技部门配置的网络访问控制策略可能会存在安全盲点，而且网络隔离措施也可能会失效。即使使用传统的IP扫描方式，会造成一个设备被扫成多个资产的情况。</a:t>
            </a:r>
            <a:endParaRPr>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43" name="组合 42"/>
          <p:cNvGrpSpPr/>
          <p:nvPr>
            <p:custDataLst>
              <p:tags r:id="rId5"/>
            </p:custDataLst>
          </p:nvPr>
        </p:nvGrpSpPr>
        <p:grpSpPr>
          <a:xfrm>
            <a:off x="3607580" y="3217235"/>
            <a:ext cx="2574569" cy="2559034"/>
            <a:chOff x="1237589" y="1916768"/>
            <a:chExt cx="911039" cy="905542"/>
          </a:xfrm>
          <a:solidFill>
            <a:srgbClr val="007ADD"/>
          </a:solidFill>
        </p:grpSpPr>
        <p:sp>
          <p:nvSpPr>
            <p:cNvPr id="45" name="任意多边形 44"/>
            <p:cNvSpPr/>
            <p:nvPr>
              <p:custDataLst>
                <p:tags r:id="rId6"/>
              </p:custDataLst>
            </p:nvPr>
          </p:nvSpPr>
          <p:spPr>
            <a:xfrm>
              <a:off x="1367988" y="1916768"/>
              <a:ext cx="780640" cy="905542"/>
            </a:xfrm>
            <a:custGeom>
              <a:avLst/>
              <a:gdLst>
                <a:gd name="connsiteX0" fmla="*/ 390320 w 780640"/>
                <a:gd name="connsiteY0" fmla="*/ 0 h 905542"/>
                <a:gd name="connsiteX1" fmla="*/ 780640 w 780640"/>
                <a:gd name="connsiteY1" fmla="*/ 195160 h 905542"/>
                <a:gd name="connsiteX2" fmla="*/ 780640 w 780640"/>
                <a:gd name="connsiteY2" fmla="*/ 710382 h 905542"/>
                <a:gd name="connsiteX3" fmla="*/ 390320 w 780640"/>
                <a:gd name="connsiteY3" fmla="*/ 905542 h 905542"/>
                <a:gd name="connsiteX4" fmla="*/ 185954 w 780640"/>
                <a:gd name="connsiteY4" fmla="*/ 803359 h 905542"/>
                <a:gd name="connsiteX5" fmla="*/ 204584 w 780640"/>
                <a:gd name="connsiteY5" fmla="*/ 794044 h 905542"/>
                <a:gd name="connsiteX6" fmla="*/ 204584 w 780640"/>
                <a:gd name="connsiteY6" fmla="*/ 549983 h 905542"/>
                <a:gd name="connsiteX7" fmla="*/ 19689 w 780640"/>
                <a:gd name="connsiteY7" fmla="*/ 457535 h 905542"/>
                <a:gd name="connsiteX8" fmla="*/ 0 w 780640"/>
                <a:gd name="connsiteY8" fmla="*/ 467380 h 905542"/>
                <a:gd name="connsiteX9" fmla="*/ 0 w 780640"/>
                <a:gd name="connsiteY9" fmla="*/ 195160 h 905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0640" h="905542">
                  <a:moveTo>
                    <a:pt x="390320" y="0"/>
                  </a:moveTo>
                  <a:lnTo>
                    <a:pt x="780640" y="195160"/>
                  </a:lnTo>
                  <a:lnTo>
                    <a:pt x="780640" y="710382"/>
                  </a:lnTo>
                  <a:lnTo>
                    <a:pt x="390320" y="905542"/>
                  </a:lnTo>
                  <a:lnTo>
                    <a:pt x="185954" y="803359"/>
                  </a:lnTo>
                  <a:lnTo>
                    <a:pt x="204584" y="794044"/>
                  </a:lnTo>
                  <a:lnTo>
                    <a:pt x="204584" y="549983"/>
                  </a:lnTo>
                  <a:lnTo>
                    <a:pt x="19689" y="457535"/>
                  </a:lnTo>
                  <a:lnTo>
                    <a:pt x="0" y="467380"/>
                  </a:lnTo>
                  <a:lnTo>
                    <a:pt x="0" y="195160"/>
                  </a:lnTo>
                  <a:close/>
                </a:path>
              </a:pathLst>
            </a:custGeom>
            <a:grpFill/>
          </p:spPr>
          <p:txBody>
            <a:bodyPr rot="0" spcFirstLastPara="0" vertOverflow="overflow" horzOverflow="overflow" vert="horz" wrap="square" lIns="0" tIns="0" rIns="0" bIns="360000" numCol="1" spcCol="0" rtlCol="0" fromWordArt="0" anchor="ctr" anchorCtr="0" forceAA="0" compatLnSpc="1">
              <a:normAutofit/>
            </a:bodyPr>
            <a:p>
              <a:pPr algn="ctr"/>
              <a:r>
                <a:rPr lang="zh-CN" altLang="en-US" sz="2400" b="1" smtClean="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zh-CN" altLang="en-US" sz="2400" b="1" smtClean="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46" name="任意多边形 45"/>
            <p:cNvSpPr/>
            <p:nvPr>
              <p:custDataLst>
                <p:tags r:id="rId7"/>
              </p:custDataLst>
            </p:nvPr>
          </p:nvSpPr>
          <p:spPr>
            <a:xfrm>
              <a:off x="1237589" y="2414681"/>
              <a:ext cx="300175" cy="348203"/>
            </a:xfrm>
            <a:custGeom>
              <a:avLst/>
              <a:gdLst>
                <a:gd name="connsiteX0" fmla="*/ 150087 w 300175"/>
                <a:gd name="connsiteY0" fmla="*/ 0 h 348203"/>
                <a:gd name="connsiteX1" fmla="*/ 300175 w 300175"/>
                <a:gd name="connsiteY1" fmla="*/ 75044 h 348203"/>
                <a:gd name="connsiteX2" fmla="*/ 300175 w 300175"/>
                <a:gd name="connsiteY2" fmla="*/ 273159 h 348203"/>
                <a:gd name="connsiteX3" fmla="*/ 150087 w 300175"/>
                <a:gd name="connsiteY3" fmla="*/ 348203 h 348203"/>
                <a:gd name="connsiteX4" fmla="*/ 0 w 300175"/>
                <a:gd name="connsiteY4" fmla="*/ 273159 h 348203"/>
                <a:gd name="connsiteX5" fmla="*/ 0 w 300175"/>
                <a:gd name="connsiteY5" fmla="*/ 75044 h 34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0175" h="348203">
                  <a:moveTo>
                    <a:pt x="150087" y="0"/>
                  </a:moveTo>
                  <a:lnTo>
                    <a:pt x="300175" y="75044"/>
                  </a:lnTo>
                  <a:lnTo>
                    <a:pt x="300175" y="273159"/>
                  </a:lnTo>
                  <a:lnTo>
                    <a:pt x="150087" y="348203"/>
                  </a:lnTo>
                  <a:lnTo>
                    <a:pt x="0" y="273159"/>
                  </a:lnTo>
                  <a:lnTo>
                    <a:pt x="0" y="75044"/>
                  </a:lnTo>
                  <a:close/>
                </a:path>
              </a:pathLst>
            </a:custGeom>
            <a:solidFill>
              <a:srgbClr val="E3F3FB"/>
            </a:solidFill>
          </p:spPr>
          <p:txBody>
            <a:bodyPr rot="0" spcFirstLastPara="0" vertOverflow="overflow" horzOverflow="overflow" vert="horz" wrap="square" lIns="0" tIns="0" rIns="0" bIns="0" numCol="1" spcCol="0" rtlCol="0" fromWordArt="0" anchor="ctr" anchorCtr="0" forceAA="0" compatLnSpc="1">
              <a:normAutofit/>
            </a:bodyPr>
            <a:p>
              <a:pPr algn="ctr"/>
              <a:r>
                <a:rPr lang="en-US" altLang="zh-CN" sz="2800" dirty="0">
                  <a:solidFill>
                    <a:srgbClr val="007ADD"/>
                  </a:solidFill>
                </a:rPr>
                <a:t>2</a:t>
              </a:r>
              <a:endParaRPr lang="en-US" altLang="zh-CN" sz="2800" dirty="0">
                <a:solidFill>
                  <a:srgbClr val="007ADD"/>
                </a:solidFill>
              </a:endParaRPr>
            </a:p>
          </p:txBody>
        </p:sp>
      </p:grpSp>
      <p:sp>
        <p:nvSpPr>
          <p:cNvPr id="44" name="矩形 43"/>
          <p:cNvSpPr/>
          <p:nvPr>
            <p:custDataLst>
              <p:tags r:id="rId8"/>
            </p:custDataLst>
          </p:nvPr>
        </p:nvSpPr>
        <p:spPr>
          <a:xfrm>
            <a:off x="6182360" y="3202940"/>
            <a:ext cx="5347970" cy="2680335"/>
          </a:xfrm>
          <a:prstGeom prst="rect">
            <a:avLst/>
          </a:prstGeom>
        </p:spPr>
        <p:txBody>
          <a:bodyPr wrap="square" anchor="ctr" anchorCtr="0">
            <a:noAutofit/>
          </a:bodyPr>
          <a:p>
            <a:pPr>
              <a:lnSpc>
                <a:spcPct val="130000"/>
              </a:lnSpc>
            </a:pP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系统将序列号或者MAC地址一致、且指纹特征一致资产数据，自动整合为一个资产设备。在资产列表中，资产多IP的情况将会被直观的展示出来，使用预置查询条件“合并资产”，可以直接查出多IP的设备。做到高效、准确、完整地梳理出多IP的设备，避免由于跨网段的设备造成安全措施存在盲点。</a:t>
            </a:r>
            <a:endPar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5" name="图片 4"/>
          <p:cNvPicPr>
            <a:picLocks noChangeAspect="1"/>
          </p:cNvPicPr>
          <p:nvPr/>
        </p:nvPicPr>
        <p:blipFill>
          <a:blip r:embed="rId9"/>
          <a:stretch>
            <a:fillRect/>
          </a:stretch>
        </p:blipFill>
        <p:spPr>
          <a:xfrm>
            <a:off x="6182360" y="5684520"/>
            <a:ext cx="5387340" cy="605790"/>
          </a:xfrm>
          <a:prstGeom prst="rect">
            <a:avLst/>
          </a:prstGeom>
          <a:noFill/>
          <a:ln>
            <a:noFill/>
          </a:ln>
        </p:spPr>
      </p:pic>
    </p:spTree>
    <p:custDataLst>
      <p:tags r:id="rId10"/>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4819015" y="1076325"/>
            <a:ext cx="2316480"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频繁离线的资产</a:t>
            </a:r>
            <a:endParaRPr sz="2400">
              <a:solidFill>
                <a:srgbClr val="007ADD"/>
              </a:solidFill>
              <a:effectLst>
                <a:outerShdw blurRad="38100" dist="25400" dir="5400000" algn="ctr" rotWithShape="0">
                  <a:srgbClr val="6E747A">
                    <a:alpha val="43000"/>
                  </a:srgbClr>
                </a:outerShdw>
              </a:effectLst>
            </a:endParaRPr>
          </a:p>
        </p:txBody>
      </p:sp>
      <p:grpSp>
        <p:nvGrpSpPr>
          <p:cNvPr id="18" name="组合 17"/>
          <p:cNvGrpSpPr/>
          <p:nvPr>
            <p:custDataLst>
              <p:tags r:id="rId1"/>
            </p:custDataLst>
          </p:nvPr>
        </p:nvGrpSpPr>
        <p:grpSpPr>
          <a:xfrm>
            <a:off x="352425" y="2038985"/>
            <a:ext cx="4586376" cy="3023869"/>
            <a:chOff x="1304924" y="3171825"/>
            <a:chExt cx="2647951" cy="1745835"/>
          </a:xfrm>
        </p:grpSpPr>
        <p:cxnSp>
          <p:nvCxnSpPr>
            <p:cNvPr id="9" name="直接连接符 8"/>
            <p:cNvCxnSpPr/>
            <p:nvPr>
              <p:custDataLst>
                <p:tags r:id="rId2"/>
              </p:custDataLst>
            </p:nvPr>
          </p:nvCxnSpPr>
          <p:spPr>
            <a:xfrm>
              <a:off x="1390650" y="4791075"/>
              <a:ext cx="1866900" cy="0"/>
            </a:xfrm>
            <a:prstGeom prst="line">
              <a:avLst/>
            </a:prstGeom>
            <a:ln>
              <a:solidFill>
                <a:srgbClr val="9BB5E0"/>
              </a:solidFill>
            </a:ln>
          </p:spPr>
          <p:style>
            <a:lnRef idx="1">
              <a:srgbClr val="70CFE2"/>
            </a:lnRef>
            <a:fillRef idx="0">
              <a:srgbClr val="70CFE2"/>
            </a:fillRef>
            <a:effectRef idx="0">
              <a:srgbClr val="70CFE2"/>
            </a:effectRef>
            <a:fontRef idx="minor">
              <a:srgbClr val="5F5F5F"/>
            </a:fontRef>
          </p:style>
        </p:cxnSp>
        <p:cxnSp>
          <p:nvCxnSpPr>
            <p:cNvPr id="10" name="直接连接符 9"/>
            <p:cNvCxnSpPr/>
            <p:nvPr>
              <p:custDataLst>
                <p:tags r:id="rId3"/>
              </p:custDataLst>
            </p:nvPr>
          </p:nvCxnSpPr>
          <p:spPr>
            <a:xfrm>
              <a:off x="1304924" y="4917504"/>
              <a:ext cx="2505076" cy="0"/>
            </a:xfrm>
            <a:prstGeom prst="line">
              <a:avLst/>
            </a:prstGeom>
            <a:ln>
              <a:solidFill>
                <a:srgbClr val="9BB5E0"/>
              </a:solidFill>
              <a:tailEnd type="oval"/>
            </a:ln>
          </p:spPr>
          <p:style>
            <a:lnRef idx="1">
              <a:srgbClr val="70CFE2"/>
            </a:lnRef>
            <a:fillRef idx="0">
              <a:srgbClr val="70CFE2"/>
            </a:fillRef>
            <a:effectRef idx="0">
              <a:srgbClr val="70CFE2"/>
            </a:effectRef>
            <a:fontRef idx="minor">
              <a:srgbClr val="5F5F5F"/>
            </a:fontRef>
          </p:style>
        </p:cxnSp>
        <p:sp>
          <p:nvSpPr>
            <p:cNvPr id="7" name="任意多边形 6"/>
            <p:cNvSpPr/>
            <p:nvPr>
              <p:custDataLst>
                <p:tags r:id="rId4"/>
              </p:custDataLst>
            </p:nvPr>
          </p:nvSpPr>
          <p:spPr>
            <a:xfrm>
              <a:off x="1304924" y="3171825"/>
              <a:ext cx="2647951" cy="1745305"/>
            </a:xfrm>
            <a:custGeom>
              <a:avLst/>
              <a:gdLst>
                <a:gd name="connsiteX0" fmla="*/ 1 w 2647951"/>
                <a:gd name="connsiteY0" fmla="*/ 0 h 1743075"/>
                <a:gd name="connsiteX1" fmla="*/ 2647951 w 2647951"/>
                <a:gd name="connsiteY1" fmla="*/ 0 h 1743075"/>
                <a:gd name="connsiteX2" fmla="*/ 2647951 w 2647951"/>
                <a:gd name="connsiteY2" fmla="*/ 1266825 h 1743075"/>
                <a:gd name="connsiteX3" fmla="*/ 297057 w 2647951"/>
                <a:gd name="connsiteY3" fmla="*/ 1266825 h 1743075"/>
                <a:gd name="connsiteX4" fmla="*/ 233437 w 2647951"/>
                <a:gd name="connsiteY4" fmla="*/ 1329240 h 1743075"/>
                <a:gd name="connsiteX5" fmla="*/ 0 w 2647951"/>
                <a:gd name="connsiteY5" fmla="*/ 1743075 h 1743075"/>
                <a:gd name="connsiteX6" fmla="*/ 0 w 2647951"/>
                <a:gd name="connsiteY6" fmla="*/ 1114425 h 1743075"/>
                <a:gd name="connsiteX7" fmla="*/ 1 w 2647951"/>
                <a:gd name="connsiteY7" fmla="*/ 1114425 h 1743075"/>
                <a:gd name="connsiteX0-1" fmla="*/ 1 w 2647951"/>
                <a:gd name="connsiteY0-2" fmla="*/ 0 h 1743075"/>
                <a:gd name="connsiteX1-3" fmla="*/ 2647951 w 2647951"/>
                <a:gd name="connsiteY1-4" fmla="*/ 0 h 1743075"/>
                <a:gd name="connsiteX2-5" fmla="*/ 2647951 w 2647951"/>
                <a:gd name="connsiteY2-6" fmla="*/ 1266825 h 1743075"/>
                <a:gd name="connsiteX3-7" fmla="*/ 297057 w 2647951"/>
                <a:gd name="connsiteY3-8" fmla="*/ 1266825 h 1743075"/>
                <a:gd name="connsiteX4-9" fmla="*/ 233437 w 2647951"/>
                <a:gd name="connsiteY4-10" fmla="*/ 1329240 h 1743075"/>
                <a:gd name="connsiteX5-11" fmla="*/ 0 w 2647951"/>
                <a:gd name="connsiteY5-12" fmla="*/ 1743075 h 1743075"/>
                <a:gd name="connsiteX6-13" fmla="*/ 0 w 2647951"/>
                <a:gd name="connsiteY6-14" fmla="*/ 1114425 h 1743075"/>
                <a:gd name="connsiteX7-15" fmla="*/ 1 w 2647951"/>
                <a:gd name="connsiteY7-16" fmla="*/ 1114425 h 1743075"/>
                <a:gd name="connsiteX8" fmla="*/ 1 w 2647951"/>
                <a:gd name="connsiteY8" fmla="*/ 0 h 1743075"/>
                <a:gd name="connsiteX0-17" fmla="*/ 1 w 2647951"/>
                <a:gd name="connsiteY0-18" fmla="*/ 0 h 1743075"/>
                <a:gd name="connsiteX1-19" fmla="*/ 2647951 w 2647951"/>
                <a:gd name="connsiteY1-20" fmla="*/ 0 h 1743075"/>
                <a:gd name="connsiteX2-21" fmla="*/ 2647951 w 2647951"/>
                <a:gd name="connsiteY2-22" fmla="*/ 1266825 h 1743075"/>
                <a:gd name="connsiteX3-23" fmla="*/ 516132 w 2647951"/>
                <a:gd name="connsiteY3-24" fmla="*/ 1323975 h 1743075"/>
                <a:gd name="connsiteX4-25" fmla="*/ 233437 w 2647951"/>
                <a:gd name="connsiteY4-26" fmla="*/ 1329240 h 1743075"/>
                <a:gd name="connsiteX5-27" fmla="*/ 0 w 2647951"/>
                <a:gd name="connsiteY5-28" fmla="*/ 1743075 h 1743075"/>
                <a:gd name="connsiteX6-29" fmla="*/ 0 w 2647951"/>
                <a:gd name="connsiteY6-30" fmla="*/ 1114425 h 1743075"/>
                <a:gd name="connsiteX7-31" fmla="*/ 1 w 2647951"/>
                <a:gd name="connsiteY7-32" fmla="*/ 1114425 h 1743075"/>
                <a:gd name="connsiteX8-33" fmla="*/ 1 w 2647951"/>
                <a:gd name="connsiteY8-34" fmla="*/ 0 h 1743075"/>
                <a:gd name="connsiteX0-35" fmla="*/ 1 w 2647951"/>
                <a:gd name="connsiteY0-36" fmla="*/ 0 h 1743075"/>
                <a:gd name="connsiteX1-37" fmla="*/ 2647951 w 2647951"/>
                <a:gd name="connsiteY1-38" fmla="*/ 0 h 1743075"/>
                <a:gd name="connsiteX2-39" fmla="*/ 2647951 w 2647951"/>
                <a:gd name="connsiteY2-40" fmla="*/ 1266825 h 1743075"/>
                <a:gd name="connsiteX3-41" fmla="*/ 516132 w 2647951"/>
                <a:gd name="connsiteY3-42" fmla="*/ 1323975 h 1743075"/>
                <a:gd name="connsiteX4-43" fmla="*/ 233437 w 2647951"/>
                <a:gd name="connsiteY4-44" fmla="*/ 1329240 h 1743075"/>
                <a:gd name="connsiteX5-45" fmla="*/ 0 w 2647951"/>
                <a:gd name="connsiteY5-46" fmla="*/ 1743075 h 1743075"/>
                <a:gd name="connsiteX6-47" fmla="*/ 0 w 2647951"/>
                <a:gd name="connsiteY6-48" fmla="*/ 1114425 h 1743075"/>
                <a:gd name="connsiteX7-49" fmla="*/ 1 w 2647951"/>
                <a:gd name="connsiteY7-50" fmla="*/ 1114425 h 1743075"/>
                <a:gd name="connsiteX8-51" fmla="*/ 1 w 2647951"/>
                <a:gd name="connsiteY8-52" fmla="*/ 0 h 1743075"/>
                <a:gd name="connsiteX0-53" fmla="*/ 1 w 2647951"/>
                <a:gd name="connsiteY0-54" fmla="*/ 0 h 1745366"/>
                <a:gd name="connsiteX1-55" fmla="*/ 2647951 w 2647951"/>
                <a:gd name="connsiteY1-56" fmla="*/ 0 h 1745366"/>
                <a:gd name="connsiteX2-57" fmla="*/ 2647951 w 2647951"/>
                <a:gd name="connsiteY2-58" fmla="*/ 1266825 h 1745366"/>
                <a:gd name="connsiteX3-59" fmla="*/ 516132 w 2647951"/>
                <a:gd name="connsiteY3-60" fmla="*/ 1323975 h 1745366"/>
                <a:gd name="connsiteX4-61" fmla="*/ 0 w 2647951"/>
                <a:gd name="connsiteY4-62" fmla="*/ 1743075 h 1745366"/>
                <a:gd name="connsiteX5-63" fmla="*/ 0 w 2647951"/>
                <a:gd name="connsiteY5-64" fmla="*/ 1114425 h 1745366"/>
                <a:gd name="connsiteX6-65" fmla="*/ 1 w 2647951"/>
                <a:gd name="connsiteY6-66" fmla="*/ 1114425 h 1745366"/>
                <a:gd name="connsiteX7-67" fmla="*/ 1 w 2647951"/>
                <a:gd name="connsiteY7-68" fmla="*/ 0 h 1745366"/>
                <a:gd name="connsiteX0-69" fmla="*/ 1 w 2647951"/>
                <a:gd name="connsiteY0-70" fmla="*/ 0 h 1745305"/>
                <a:gd name="connsiteX1-71" fmla="*/ 2647951 w 2647951"/>
                <a:gd name="connsiteY1-72" fmla="*/ 0 h 1745305"/>
                <a:gd name="connsiteX2-73" fmla="*/ 2638426 w 2647951"/>
                <a:gd name="connsiteY2-74" fmla="*/ 1333500 h 1745305"/>
                <a:gd name="connsiteX3-75" fmla="*/ 516132 w 2647951"/>
                <a:gd name="connsiteY3-76" fmla="*/ 1323975 h 1745305"/>
                <a:gd name="connsiteX4-77" fmla="*/ 0 w 2647951"/>
                <a:gd name="connsiteY4-78" fmla="*/ 1743075 h 1745305"/>
                <a:gd name="connsiteX5-79" fmla="*/ 0 w 2647951"/>
                <a:gd name="connsiteY5-80" fmla="*/ 1114425 h 1745305"/>
                <a:gd name="connsiteX6-81" fmla="*/ 1 w 2647951"/>
                <a:gd name="connsiteY6-82" fmla="*/ 1114425 h 1745305"/>
                <a:gd name="connsiteX7-83" fmla="*/ 1 w 2647951"/>
                <a:gd name="connsiteY7-84" fmla="*/ 0 h 1745305"/>
              </a:gdLst>
              <a:ahLst/>
              <a:cxnLst>
                <a:cxn ang="0">
                  <a:pos x="connsiteX0-69" y="connsiteY0-70"/>
                </a:cxn>
                <a:cxn ang="0">
                  <a:pos x="connsiteX1-71" y="connsiteY1-72"/>
                </a:cxn>
                <a:cxn ang="0">
                  <a:pos x="connsiteX2-73" y="connsiteY2-74"/>
                </a:cxn>
                <a:cxn ang="0">
                  <a:pos x="connsiteX3-75" y="connsiteY3-76"/>
                </a:cxn>
                <a:cxn ang="0">
                  <a:pos x="connsiteX4-77" y="connsiteY4-78"/>
                </a:cxn>
                <a:cxn ang="0">
                  <a:pos x="connsiteX5-79" y="connsiteY5-80"/>
                </a:cxn>
                <a:cxn ang="0">
                  <a:pos x="connsiteX6-81" y="connsiteY6-82"/>
                </a:cxn>
                <a:cxn ang="0">
                  <a:pos x="connsiteX7-83" y="connsiteY7-84"/>
                </a:cxn>
              </a:cxnLst>
              <a:rect l="l" t="t" r="r" b="b"/>
              <a:pathLst>
                <a:path w="2647951" h="1745305">
                  <a:moveTo>
                    <a:pt x="1" y="0"/>
                  </a:moveTo>
                  <a:lnTo>
                    <a:pt x="2647951" y="0"/>
                  </a:lnTo>
                  <a:lnTo>
                    <a:pt x="2638426" y="1333500"/>
                  </a:lnTo>
                  <a:cubicBezTo>
                    <a:pt x="2246610" y="1544638"/>
                    <a:pt x="955870" y="1255713"/>
                    <a:pt x="516132" y="1323975"/>
                  </a:cubicBezTo>
                  <a:cubicBezTo>
                    <a:pt x="76394" y="1392237"/>
                    <a:pt x="86022" y="1778000"/>
                    <a:pt x="0" y="1743075"/>
                  </a:cubicBezTo>
                  <a:lnTo>
                    <a:pt x="0" y="1114425"/>
                  </a:lnTo>
                  <a:lnTo>
                    <a:pt x="1" y="1114425"/>
                  </a:lnTo>
                  <a:lnTo>
                    <a:pt x="1" y="0"/>
                  </a:lnTo>
                  <a:close/>
                </a:path>
              </a:pathLst>
            </a:custGeom>
            <a:solidFill>
              <a:srgbClr val="5F88CD"/>
            </a:solidFill>
            <a:ln>
              <a:noFill/>
            </a:ln>
          </p:spPr>
          <p:style>
            <a:lnRef idx="2">
              <a:srgbClr val="70CFE2">
                <a:shade val="50000"/>
              </a:srgbClr>
            </a:lnRef>
            <a:fillRef idx="1">
              <a:srgbClr val="70CFE2"/>
            </a:fillRef>
            <a:effectRef idx="0">
              <a:srgbClr val="70CFE2"/>
            </a:effectRef>
            <a:fontRef idx="minor">
              <a:srgbClr val="FFFFFF"/>
            </a:fontRef>
          </p:style>
          <p:txBody>
            <a:bodyPr bIns="504000" rtlCol="0" anchor="ctr">
              <a:normAutofit/>
            </a:bodyPr>
            <a:p>
              <a:pPr algn="ctr" fontAlgn="auto">
                <a:lnSpc>
                  <a:spcPct val="120000"/>
                </a:lnSpc>
              </a:pPr>
              <a:endParaRPr lang="zh-CN" altLang="en-US" dirty="0">
                <a:solidFill>
                  <a:srgbClr val="FFFFFF"/>
                </a:solidFill>
              </a:endParaRPr>
            </a:p>
          </p:txBody>
        </p:sp>
        <p:sp>
          <p:nvSpPr>
            <p:cNvPr id="15" name="文本框 14"/>
            <p:cNvSpPr txBox="1"/>
            <p:nvPr>
              <p:custDataLst>
                <p:tags r:id="rId5"/>
              </p:custDataLst>
            </p:nvPr>
          </p:nvSpPr>
          <p:spPr>
            <a:xfrm>
              <a:off x="3295661" y="4539677"/>
              <a:ext cx="607853" cy="377983"/>
            </a:xfrm>
            <a:prstGeom prst="rect">
              <a:avLst/>
            </a:prstGeom>
            <a:noFill/>
          </p:spPr>
          <p:txBody>
            <a:bodyPr wrap="square" rtlCol="0" anchor="ctr">
              <a:normAutofit fontScale="90000"/>
            </a:bodyPr>
            <a:p>
              <a:pPr algn="ctr" fontAlgn="auto">
                <a:lnSpc>
                  <a:spcPct val="120000"/>
                </a:lnSpc>
              </a:pPr>
              <a:r>
                <a:rPr lang="en-US" altLang="zh-CN" b="1" dirty="0">
                  <a:solidFill>
                    <a:srgbClr val="5F88CD"/>
                  </a:solidFill>
                  <a:latin typeface="微软雅黑" panose="020B0503020204020204" pitchFamily="34" charset="-122"/>
                  <a:ea typeface="微软雅黑" panose="020B0503020204020204" pitchFamily="34" charset="-122"/>
                </a:rPr>
                <a:t>场景描述</a:t>
              </a:r>
              <a:endParaRPr lang="en-US" altLang="zh-CN" b="1" dirty="0">
                <a:solidFill>
                  <a:srgbClr val="5F88CD"/>
                </a:solidFill>
                <a:latin typeface="微软雅黑" panose="020B0503020204020204" pitchFamily="34" charset="-122"/>
                <a:ea typeface="微软雅黑" panose="020B0503020204020204" pitchFamily="34" charset="-122"/>
              </a:endParaRPr>
            </a:p>
          </p:txBody>
        </p:sp>
      </p:grpSp>
      <p:grpSp>
        <p:nvGrpSpPr>
          <p:cNvPr id="19" name="组合 18"/>
          <p:cNvGrpSpPr/>
          <p:nvPr>
            <p:custDataLst>
              <p:tags r:id="rId6"/>
            </p:custDataLst>
          </p:nvPr>
        </p:nvGrpSpPr>
        <p:grpSpPr>
          <a:xfrm>
            <a:off x="6986720" y="2022475"/>
            <a:ext cx="4586376" cy="3022963"/>
            <a:chOff x="1304924" y="3171825"/>
            <a:chExt cx="2647951" cy="1745312"/>
          </a:xfrm>
        </p:grpSpPr>
        <p:cxnSp>
          <p:nvCxnSpPr>
            <p:cNvPr id="20" name="直接连接符 19"/>
            <p:cNvCxnSpPr/>
            <p:nvPr>
              <p:custDataLst>
                <p:tags r:id="rId7"/>
              </p:custDataLst>
            </p:nvPr>
          </p:nvCxnSpPr>
          <p:spPr>
            <a:xfrm>
              <a:off x="1390650" y="4791075"/>
              <a:ext cx="1866900" cy="0"/>
            </a:xfrm>
            <a:prstGeom prst="line">
              <a:avLst/>
            </a:prstGeom>
            <a:ln>
              <a:solidFill>
                <a:srgbClr val="9FD8FF"/>
              </a:solidFill>
            </a:ln>
          </p:spPr>
          <p:style>
            <a:lnRef idx="1">
              <a:srgbClr val="70CFE2"/>
            </a:lnRef>
            <a:fillRef idx="0">
              <a:srgbClr val="70CFE2"/>
            </a:fillRef>
            <a:effectRef idx="0">
              <a:srgbClr val="70CFE2"/>
            </a:effectRef>
            <a:fontRef idx="minor">
              <a:srgbClr val="5F5F5F"/>
            </a:fontRef>
          </p:style>
        </p:cxnSp>
        <p:cxnSp>
          <p:nvCxnSpPr>
            <p:cNvPr id="21" name="直接连接符 20"/>
            <p:cNvCxnSpPr/>
            <p:nvPr>
              <p:custDataLst>
                <p:tags r:id="rId8"/>
              </p:custDataLst>
            </p:nvPr>
          </p:nvCxnSpPr>
          <p:spPr>
            <a:xfrm>
              <a:off x="1304924" y="4917137"/>
              <a:ext cx="2505076" cy="0"/>
            </a:xfrm>
            <a:prstGeom prst="line">
              <a:avLst/>
            </a:prstGeom>
            <a:ln>
              <a:solidFill>
                <a:srgbClr val="9FD8FF"/>
              </a:solidFill>
              <a:tailEnd type="oval"/>
            </a:ln>
          </p:spPr>
          <p:style>
            <a:lnRef idx="1">
              <a:srgbClr val="70CFE2"/>
            </a:lnRef>
            <a:fillRef idx="0">
              <a:srgbClr val="70CFE2"/>
            </a:fillRef>
            <a:effectRef idx="0">
              <a:srgbClr val="70CFE2"/>
            </a:effectRef>
            <a:fontRef idx="minor">
              <a:srgbClr val="5F5F5F"/>
            </a:fontRef>
          </p:style>
        </p:cxnSp>
        <p:sp>
          <p:nvSpPr>
            <p:cNvPr id="22" name="任意多边形 21"/>
            <p:cNvSpPr/>
            <p:nvPr>
              <p:custDataLst>
                <p:tags r:id="rId9"/>
              </p:custDataLst>
            </p:nvPr>
          </p:nvSpPr>
          <p:spPr>
            <a:xfrm>
              <a:off x="1304924" y="3171825"/>
              <a:ext cx="2647951" cy="1745305"/>
            </a:xfrm>
            <a:custGeom>
              <a:avLst/>
              <a:gdLst>
                <a:gd name="connsiteX0" fmla="*/ 1 w 2647951"/>
                <a:gd name="connsiteY0" fmla="*/ 0 h 1743075"/>
                <a:gd name="connsiteX1" fmla="*/ 2647951 w 2647951"/>
                <a:gd name="connsiteY1" fmla="*/ 0 h 1743075"/>
                <a:gd name="connsiteX2" fmla="*/ 2647951 w 2647951"/>
                <a:gd name="connsiteY2" fmla="*/ 1266825 h 1743075"/>
                <a:gd name="connsiteX3" fmla="*/ 297057 w 2647951"/>
                <a:gd name="connsiteY3" fmla="*/ 1266825 h 1743075"/>
                <a:gd name="connsiteX4" fmla="*/ 233437 w 2647951"/>
                <a:gd name="connsiteY4" fmla="*/ 1329240 h 1743075"/>
                <a:gd name="connsiteX5" fmla="*/ 0 w 2647951"/>
                <a:gd name="connsiteY5" fmla="*/ 1743075 h 1743075"/>
                <a:gd name="connsiteX6" fmla="*/ 0 w 2647951"/>
                <a:gd name="connsiteY6" fmla="*/ 1114425 h 1743075"/>
                <a:gd name="connsiteX7" fmla="*/ 1 w 2647951"/>
                <a:gd name="connsiteY7" fmla="*/ 1114425 h 1743075"/>
                <a:gd name="connsiteX0-1" fmla="*/ 1 w 2647951"/>
                <a:gd name="connsiteY0-2" fmla="*/ 0 h 1743075"/>
                <a:gd name="connsiteX1-3" fmla="*/ 2647951 w 2647951"/>
                <a:gd name="connsiteY1-4" fmla="*/ 0 h 1743075"/>
                <a:gd name="connsiteX2-5" fmla="*/ 2647951 w 2647951"/>
                <a:gd name="connsiteY2-6" fmla="*/ 1266825 h 1743075"/>
                <a:gd name="connsiteX3-7" fmla="*/ 297057 w 2647951"/>
                <a:gd name="connsiteY3-8" fmla="*/ 1266825 h 1743075"/>
                <a:gd name="connsiteX4-9" fmla="*/ 233437 w 2647951"/>
                <a:gd name="connsiteY4-10" fmla="*/ 1329240 h 1743075"/>
                <a:gd name="connsiteX5-11" fmla="*/ 0 w 2647951"/>
                <a:gd name="connsiteY5-12" fmla="*/ 1743075 h 1743075"/>
                <a:gd name="connsiteX6-13" fmla="*/ 0 w 2647951"/>
                <a:gd name="connsiteY6-14" fmla="*/ 1114425 h 1743075"/>
                <a:gd name="connsiteX7-15" fmla="*/ 1 w 2647951"/>
                <a:gd name="connsiteY7-16" fmla="*/ 1114425 h 1743075"/>
                <a:gd name="connsiteX8" fmla="*/ 1 w 2647951"/>
                <a:gd name="connsiteY8" fmla="*/ 0 h 1743075"/>
                <a:gd name="connsiteX0-17" fmla="*/ 1 w 2647951"/>
                <a:gd name="connsiteY0-18" fmla="*/ 0 h 1743075"/>
                <a:gd name="connsiteX1-19" fmla="*/ 2647951 w 2647951"/>
                <a:gd name="connsiteY1-20" fmla="*/ 0 h 1743075"/>
                <a:gd name="connsiteX2-21" fmla="*/ 2647951 w 2647951"/>
                <a:gd name="connsiteY2-22" fmla="*/ 1266825 h 1743075"/>
                <a:gd name="connsiteX3-23" fmla="*/ 516132 w 2647951"/>
                <a:gd name="connsiteY3-24" fmla="*/ 1323975 h 1743075"/>
                <a:gd name="connsiteX4-25" fmla="*/ 233437 w 2647951"/>
                <a:gd name="connsiteY4-26" fmla="*/ 1329240 h 1743075"/>
                <a:gd name="connsiteX5-27" fmla="*/ 0 w 2647951"/>
                <a:gd name="connsiteY5-28" fmla="*/ 1743075 h 1743075"/>
                <a:gd name="connsiteX6-29" fmla="*/ 0 w 2647951"/>
                <a:gd name="connsiteY6-30" fmla="*/ 1114425 h 1743075"/>
                <a:gd name="connsiteX7-31" fmla="*/ 1 w 2647951"/>
                <a:gd name="connsiteY7-32" fmla="*/ 1114425 h 1743075"/>
                <a:gd name="connsiteX8-33" fmla="*/ 1 w 2647951"/>
                <a:gd name="connsiteY8-34" fmla="*/ 0 h 1743075"/>
                <a:gd name="connsiteX0-35" fmla="*/ 1 w 2647951"/>
                <a:gd name="connsiteY0-36" fmla="*/ 0 h 1743075"/>
                <a:gd name="connsiteX1-37" fmla="*/ 2647951 w 2647951"/>
                <a:gd name="connsiteY1-38" fmla="*/ 0 h 1743075"/>
                <a:gd name="connsiteX2-39" fmla="*/ 2647951 w 2647951"/>
                <a:gd name="connsiteY2-40" fmla="*/ 1266825 h 1743075"/>
                <a:gd name="connsiteX3-41" fmla="*/ 516132 w 2647951"/>
                <a:gd name="connsiteY3-42" fmla="*/ 1323975 h 1743075"/>
                <a:gd name="connsiteX4-43" fmla="*/ 233437 w 2647951"/>
                <a:gd name="connsiteY4-44" fmla="*/ 1329240 h 1743075"/>
                <a:gd name="connsiteX5-45" fmla="*/ 0 w 2647951"/>
                <a:gd name="connsiteY5-46" fmla="*/ 1743075 h 1743075"/>
                <a:gd name="connsiteX6-47" fmla="*/ 0 w 2647951"/>
                <a:gd name="connsiteY6-48" fmla="*/ 1114425 h 1743075"/>
                <a:gd name="connsiteX7-49" fmla="*/ 1 w 2647951"/>
                <a:gd name="connsiteY7-50" fmla="*/ 1114425 h 1743075"/>
                <a:gd name="connsiteX8-51" fmla="*/ 1 w 2647951"/>
                <a:gd name="connsiteY8-52" fmla="*/ 0 h 1743075"/>
                <a:gd name="connsiteX0-53" fmla="*/ 1 w 2647951"/>
                <a:gd name="connsiteY0-54" fmla="*/ 0 h 1745366"/>
                <a:gd name="connsiteX1-55" fmla="*/ 2647951 w 2647951"/>
                <a:gd name="connsiteY1-56" fmla="*/ 0 h 1745366"/>
                <a:gd name="connsiteX2-57" fmla="*/ 2647951 w 2647951"/>
                <a:gd name="connsiteY2-58" fmla="*/ 1266825 h 1745366"/>
                <a:gd name="connsiteX3-59" fmla="*/ 516132 w 2647951"/>
                <a:gd name="connsiteY3-60" fmla="*/ 1323975 h 1745366"/>
                <a:gd name="connsiteX4-61" fmla="*/ 0 w 2647951"/>
                <a:gd name="connsiteY4-62" fmla="*/ 1743075 h 1745366"/>
                <a:gd name="connsiteX5-63" fmla="*/ 0 w 2647951"/>
                <a:gd name="connsiteY5-64" fmla="*/ 1114425 h 1745366"/>
                <a:gd name="connsiteX6-65" fmla="*/ 1 w 2647951"/>
                <a:gd name="connsiteY6-66" fmla="*/ 1114425 h 1745366"/>
                <a:gd name="connsiteX7-67" fmla="*/ 1 w 2647951"/>
                <a:gd name="connsiteY7-68" fmla="*/ 0 h 1745366"/>
                <a:gd name="connsiteX0-69" fmla="*/ 1 w 2647951"/>
                <a:gd name="connsiteY0-70" fmla="*/ 0 h 1745305"/>
                <a:gd name="connsiteX1-71" fmla="*/ 2647951 w 2647951"/>
                <a:gd name="connsiteY1-72" fmla="*/ 0 h 1745305"/>
                <a:gd name="connsiteX2-73" fmla="*/ 2638426 w 2647951"/>
                <a:gd name="connsiteY2-74" fmla="*/ 1333500 h 1745305"/>
                <a:gd name="connsiteX3-75" fmla="*/ 516132 w 2647951"/>
                <a:gd name="connsiteY3-76" fmla="*/ 1323975 h 1745305"/>
                <a:gd name="connsiteX4-77" fmla="*/ 0 w 2647951"/>
                <a:gd name="connsiteY4-78" fmla="*/ 1743075 h 1745305"/>
                <a:gd name="connsiteX5-79" fmla="*/ 0 w 2647951"/>
                <a:gd name="connsiteY5-80" fmla="*/ 1114425 h 1745305"/>
                <a:gd name="connsiteX6-81" fmla="*/ 1 w 2647951"/>
                <a:gd name="connsiteY6-82" fmla="*/ 1114425 h 1745305"/>
                <a:gd name="connsiteX7-83" fmla="*/ 1 w 2647951"/>
                <a:gd name="connsiteY7-84" fmla="*/ 0 h 1745305"/>
              </a:gdLst>
              <a:ahLst/>
              <a:cxnLst>
                <a:cxn ang="0">
                  <a:pos x="connsiteX0-69" y="connsiteY0-70"/>
                </a:cxn>
                <a:cxn ang="0">
                  <a:pos x="connsiteX1-71" y="connsiteY1-72"/>
                </a:cxn>
                <a:cxn ang="0">
                  <a:pos x="connsiteX2-73" y="connsiteY2-74"/>
                </a:cxn>
                <a:cxn ang="0">
                  <a:pos x="connsiteX3-75" y="connsiteY3-76"/>
                </a:cxn>
                <a:cxn ang="0">
                  <a:pos x="connsiteX4-77" y="connsiteY4-78"/>
                </a:cxn>
                <a:cxn ang="0">
                  <a:pos x="connsiteX5-79" y="connsiteY5-80"/>
                </a:cxn>
                <a:cxn ang="0">
                  <a:pos x="connsiteX6-81" y="connsiteY6-82"/>
                </a:cxn>
                <a:cxn ang="0">
                  <a:pos x="connsiteX7-83" y="connsiteY7-84"/>
                </a:cxn>
              </a:cxnLst>
              <a:rect l="l" t="t" r="r" b="b"/>
              <a:pathLst>
                <a:path w="2647951" h="1745305">
                  <a:moveTo>
                    <a:pt x="1" y="0"/>
                  </a:moveTo>
                  <a:lnTo>
                    <a:pt x="2647951" y="0"/>
                  </a:lnTo>
                  <a:lnTo>
                    <a:pt x="2638426" y="1333500"/>
                  </a:lnTo>
                  <a:cubicBezTo>
                    <a:pt x="2246610" y="1544638"/>
                    <a:pt x="955870" y="1255713"/>
                    <a:pt x="516132" y="1323975"/>
                  </a:cubicBezTo>
                  <a:cubicBezTo>
                    <a:pt x="76394" y="1392237"/>
                    <a:pt x="86022" y="1778000"/>
                    <a:pt x="0" y="1743075"/>
                  </a:cubicBezTo>
                  <a:lnTo>
                    <a:pt x="0" y="1114425"/>
                  </a:lnTo>
                  <a:lnTo>
                    <a:pt x="1" y="1114425"/>
                  </a:lnTo>
                  <a:lnTo>
                    <a:pt x="1" y="0"/>
                  </a:lnTo>
                  <a:close/>
                </a:path>
              </a:pathLst>
            </a:custGeom>
            <a:solidFill>
              <a:srgbClr val="007ADD"/>
            </a:solidFill>
            <a:ln>
              <a:noFill/>
            </a:ln>
          </p:spPr>
          <p:style>
            <a:lnRef idx="2">
              <a:srgbClr val="70CFE2">
                <a:shade val="50000"/>
              </a:srgbClr>
            </a:lnRef>
            <a:fillRef idx="1">
              <a:srgbClr val="70CFE2"/>
            </a:fillRef>
            <a:effectRef idx="0">
              <a:srgbClr val="70CFE2"/>
            </a:effectRef>
            <a:fontRef idx="minor">
              <a:srgbClr val="FFFFFF"/>
            </a:fontRef>
          </p:style>
          <p:txBody>
            <a:bodyPr bIns="504000" rtlCol="0" anchor="ctr">
              <a:normAutofit/>
            </a:bodyPr>
            <a:p>
              <a:pPr algn="ctr" fontAlgn="auto">
                <a:lnSpc>
                  <a:spcPct val="120000"/>
                </a:lnSpc>
              </a:pPr>
              <a:endParaRPr lang="zh-CN" altLang="en-US" dirty="0">
                <a:solidFill>
                  <a:srgbClr val="FFFFFF"/>
                </a:solidFill>
              </a:endParaRPr>
            </a:p>
          </p:txBody>
        </p:sp>
      </p:grpSp>
      <p:sp>
        <p:nvSpPr>
          <p:cNvPr id="13" name="文本框 12"/>
          <p:cNvSpPr txBox="1"/>
          <p:nvPr>
            <p:custDataLst>
              <p:tags r:id="rId10"/>
            </p:custDataLst>
          </p:nvPr>
        </p:nvSpPr>
        <p:spPr>
          <a:xfrm>
            <a:off x="352425" y="2084434"/>
            <a:ext cx="4586376" cy="2211580"/>
          </a:xfrm>
          <a:prstGeom prst="rect">
            <a:avLst/>
          </a:prstGeom>
          <a:solidFill>
            <a:srgbClr val="5F88CD"/>
          </a:solidFill>
        </p:spPr>
        <p:txBody>
          <a:bodyPr wrap="square" rtlCol="0" anchor="ctr" anchorCtr="0">
            <a:normAutofit/>
          </a:bodyPr>
          <a:p>
            <a:pPr algn="ctr" fontAlgn="auto">
              <a:lnSpc>
                <a:spcPct val="120000"/>
              </a:lnSpc>
            </a:pPr>
            <a:r>
              <a:rPr lang="zh-CN" altLang="en-US" sz="1400" spc="150">
                <a:solidFill>
                  <a:srgbClr val="FFFFFF"/>
                </a:solidFill>
                <a:latin typeface="微软雅黑" panose="020B0503020204020204" pitchFamily="34" charset="-122"/>
                <a:ea typeface="微软雅黑" panose="020B0503020204020204" pitchFamily="34" charset="-122"/>
              </a:rPr>
              <a:t>对于服务器、物联网设备，基本都是长时间在线运行的，如果发生频繁离线，则基本是出现了故障。而大多数系统只会显示当前资产的在线状态，当资产超过正常频率地发生上下线时，通常难以被运维人员或安保人员及时发现。</a:t>
            </a:r>
            <a:endParaRPr lang="zh-CN" altLang="en-US" sz="1400" spc="150">
              <a:solidFill>
                <a:srgbClr val="FFFFFF"/>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11"/>
            </p:custDataLst>
          </p:nvPr>
        </p:nvSpPr>
        <p:spPr>
          <a:xfrm>
            <a:off x="6986720" y="2084434"/>
            <a:ext cx="4557763" cy="2211580"/>
          </a:xfrm>
          <a:prstGeom prst="rect">
            <a:avLst/>
          </a:prstGeom>
          <a:noFill/>
        </p:spPr>
        <p:txBody>
          <a:bodyPr wrap="square" rtlCol="0" anchor="ctr" anchorCtr="0">
            <a:normAutofit/>
          </a:bodyPr>
          <a:p>
            <a:pPr algn="ctr" fontAlgn="auto">
              <a:lnSpc>
                <a:spcPct val="120000"/>
              </a:lnSpc>
            </a:pPr>
            <a:r>
              <a:rPr lang="zh-CN" altLang="en-US" sz="1400" spc="150">
                <a:solidFill>
                  <a:srgbClr val="FFFFFF"/>
                </a:solidFill>
                <a:latin typeface="微软雅黑" panose="020B0503020204020204" pitchFamily="34" charset="-122"/>
                <a:ea typeface="微软雅黑" panose="020B0503020204020204" pitchFamily="34" charset="-122"/>
              </a:rPr>
              <a:t>系统会通过发现资产的上下线情况，并保留所有资产的每一次上线和下线记录，可以通过配置出7天内的离线次数超过某个数值的资产查询条件，结合资产类型，筛选出需要关注的频繁离线的资产，可以获得这些资产具体的组织架构、地理位置、网络位置，离线时长、每一个IP的上下线记录、每个IP对应的MAC地址等信息，辅助日常运维工作获得更好的效果。</a:t>
            </a:r>
            <a:endParaRPr lang="zh-CN" altLang="en-US" sz="1400" spc="150">
              <a:solidFill>
                <a:srgbClr val="FFFFFF"/>
              </a:solidFill>
              <a:latin typeface="微软雅黑" panose="020B0503020204020204" pitchFamily="34" charset="-122"/>
              <a:ea typeface="微软雅黑" panose="020B0503020204020204" pitchFamily="34" charset="-122"/>
            </a:endParaRPr>
          </a:p>
        </p:txBody>
      </p:sp>
      <p:sp>
        <p:nvSpPr>
          <p:cNvPr id="6" name="文本框 5"/>
          <p:cNvSpPr txBox="1"/>
          <p:nvPr>
            <p:custDataLst>
              <p:tags r:id="rId12"/>
            </p:custDataLst>
          </p:nvPr>
        </p:nvSpPr>
        <p:spPr>
          <a:xfrm>
            <a:off x="10520046" y="4374514"/>
            <a:ext cx="1052830" cy="654684"/>
          </a:xfrm>
          <a:prstGeom prst="rect">
            <a:avLst/>
          </a:prstGeom>
          <a:noFill/>
        </p:spPr>
        <p:txBody>
          <a:bodyPr wrap="square" rtlCol="0" anchor="ctr">
            <a:normAutofit fontScale="90000"/>
          </a:bodyPr>
          <a:p>
            <a:pPr algn="ctr" fontAlgn="auto">
              <a:lnSpc>
                <a:spcPct val="120000"/>
              </a:lnSpc>
            </a:pPr>
            <a:r>
              <a:rPr lang="en-US" altLang="zh-CN" b="1" dirty="0">
                <a:solidFill>
                  <a:srgbClr val="007ADD"/>
                </a:solidFill>
                <a:latin typeface="微软雅黑" panose="020B0503020204020204" pitchFamily="34" charset="-122"/>
                <a:ea typeface="微软雅黑" panose="020B0503020204020204" pitchFamily="34" charset="-122"/>
              </a:rPr>
              <a:t>解决方案</a:t>
            </a:r>
            <a:endParaRPr lang="en-US" altLang="zh-CN" b="1" dirty="0">
              <a:solidFill>
                <a:srgbClr val="007ADD"/>
              </a:solidFill>
              <a:latin typeface="微软雅黑" panose="020B0503020204020204" pitchFamily="34" charset="-122"/>
              <a:ea typeface="微软雅黑" panose="020B0503020204020204" pitchFamily="34" charset="-122"/>
            </a:endParaRPr>
          </a:p>
        </p:txBody>
      </p:sp>
      <p:pic>
        <p:nvPicPr>
          <p:cNvPr id="16" name="图片 2"/>
          <p:cNvPicPr>
            <a:picLocks noChangeAspect="1"/>
          </p:cNvPicPr>
          <p:nvPr/>
        </p:nvPicPr>
        <p:blipFill>
          <a:blip r:embed="rId13"/>
          <a:stretch>
            <a:fillRect/>
          </a:stretch>
        </p:blipFill>
        <p:spPr>
          <a:xfrm>
            <a:off x="2240915" y="5391785"/>
            <a:ext cx="7847330" cy="1030605"/>
          </a:xfrm>
          <a:prstGeom prst="rect">
            <a:avLst/>
          </a:prstGeom>
          <a:noFill/>
          <a:ln>
            <a:noFill/>
          </a:ln>
        </p:spPr>
      </p:pic>
    </p:spTree>
    <p:custDataLst>
      <p:tags r:id="rId1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4819015" y="1076325"/>
            <a:ext cx="1994535"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长期未使用IP</a:t>
            </a:r>
            <a:endParaRPr sz="2400">
              <a:solidFill>
                <a:srgbClr val="007ADD"/>
              </a:solidFill>
              <a:effectLst>
                <a:outerShdw blurRad="38100" dist="25400" dir="5400000" algn="ctr" rotWithShape="0">
                  <a:srgbClr val="6E747A">
                    <a:alpha val="43000"/>
                  </a:srgbClr>
                </a:outerShdw>
              </a:effectLst>
            </a:endParaRPr>
          </a:p>
        </p:txBody>
      </p:sp>
      <p:pic>
        <p:nvPicPr>
          <p:cNvPr id="2" name="图片 13"/>
          <p:cNvPicPr>
            <a:picLocks noChangeAspect="1"/>
          </p:cNvPicPr>
          <p:nvPr>
            <p:custDataLst>
              <p:tags r:id="rId1"/>
            </p:custDataLst>
          </p:nvPr>
        </p:nvPicPr>
        <p:blipFill>
          <a:blip r:embed="rId2"/>
          <a:stretch>
            <a:fillRect/>
          </a:stretch>
        </p:blipFill>
        <p:spPr>
          <a:xfrm>
            <a:off x="7389495" y="2248853"/>
            <a:ext cx="4707890" cy="2953385"/>
          </a:xfrm>
          <a:prstGeom prst="rect">
            <a:avLst/>
          </a:prstGeom>
        </p:spPr>
      </p:pic>
      <p:sp>
        <p:nvSpPr>
          <p:cNvPr id="29" name="矩形 8"/>
          <p:cNvSpPr/>
          <p:nvPr>
            <p:custDataLst>
              <p:tags r:id="rId3"/>
            </p:custDataLst>
          </p:nvPr>
        </p:nvSpPr>
        <p:spPr>
          <a:xfrm>
            <a:off x="364565" y="2138594"/>
            <a:ext cx="975668" cy="793999"/>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5F88CD"/>
          </a:solidFill>
          <a:ln>
            <a:noFill/>
          </a:ln>
        </p:spPr>
        <p:style>
          <a:lnRef idx="2">
            <a:srgbClr val="549E39">
              <a:shade val="50000"/>
            </a:srgbClr>
          </a:lnRef>
          <a:fillRef idx="1">
            <a:srgbClr val="549E39"/>
          </a:fillRef>
          <a:effectRef idx="0">
            <a:srgbClr val="549E39"/>
          </a:effectRef>
          <a:fontRef idx="minor">
            <a:sysClr val="window" lastClr="FFFFFF"/>
          </a:fontRef>
        </p:style>
        <p:txBody>
          <a:bodyPr rtlCol="0" anchor="ctr">
            <a:normAutofit/>
          </a:bodyPr>
          <a:p>
            <a:pPr algn="ctr"/>
            <a:endParaRPr lang="zh-CN" altLang="en-US" sz="2400" b="1" dirty="0">
              <a:solidFill>
                <a:srgbClr val="549E39"/>
              </a:solidFill>
              <a:sym typeface="Arial" panose="020B0604020202020204" pitchFamily="34" charset="0"/>
            </a:endParaRPr>
          </a:p>
        </p:txBody>
      </p:sp>
      <p:sp>
        <p:nvSpPr>
          <p:cNvPr id="30" name="矩形 29"/>
          <p:cNvSpPr/>
          <p:nvPr>
            <p:custDataLst>
              <p:tags r:id="rId4"/>
            </p:custDataLst>
          </p:nvPr>
        </p:nvSpPr>
        <p:spPr>
          <a:xfrm>
            <a:off x="1598295" y="1893570"/>
            <a:ext cx="5592445" cy="1826260"/>
          </a:xfrm>
          <a:prstGeom prst="rect">
            <a:avLst/>
          </a:prstGeom>
        </p:spPr>
        <p:txBody>
          <a:bodyPr wrap="square" anchor="ctr">
            <a:normAutofit/>
          </a:bodyPr>
          <a:p>
            <a:pPr>
              <a:lnSpc>
                <a:spcPct val="120000"/>
              </a:lnSpc>
              <a:spcBef>
                <a:spcPts val="0"/>
              </a:spcBef>
              <a:spcAft>
                <a:spcPts val="0"/>
              </a:spcAft>
            </a:pPr>
            <a:r>
              <a:rPr lang="zh-CN" altLang="en-US" sz="1400" spc="150">
                <a:solidFill>
                  <a:srgbClr val="7F7F7F">
                    <a:lumMod val="75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科技部门使用DHCP服务器为每个新入网设备分配静态IP地址，然而在运维过程中，很多设备在进行转移或报废时，没有及时清理原本使用的IP。随着时间的增长，大量已分配的IP被闲置，不断增加新的IP甚至新的网段，造成IP资源的浪费。</a:t>
            </a:r>
            <a:endParaRPr lang="zh-CN" altLang="en-US" sz="1400" spc="150">
              <a:solidFill>
                <a:srgbClr val="7F7F7F">
                  <a:lumMod val="75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39" name="矩形 8"/>
          <p:cNvSpPr/>
          <p:nvPr>
            <p:custDataLst>
              <p:tags r:id="rId5"/>
            </p:custDataLst>
          </p:nvPr>
        </p:nvSpPr>
        <p:spPr>
          <a:xfrm>
            <a:off x="324828" y="3924496"/>
            <a:ext cx="975668" cy="793999"/>
          </a:xfrm>
          <a:custGeom>
            <a:avLst/>
            <a:gdLst/>
            <a:ahLst/>
            <a:cxnLst/>
            <a:rect l="l" t="t" r="r" b="b"/>
            <a:pathLst>
              <a:path w="855095" h="855095">
                <a:moveTo>
                  <a:pt x="805897" y="427546"/>
                </a:moveTo>
                <a:lnTo>
                  <a:pt x="855095" y="427546"/>
                </a:lnTo>
                <a:lnTo>
                  <a:pt x="855095" y="855095"/>
                </a:lnTo>
                <a:lnTo>
                  <a:pt x="427546" y="855095"/>
                </a:lnTo>
                <a:lnTo>
                  <a:pt x="427546" y="805897"/>
                </a:lnTo>
                <a:lnTo>
                  <a:pt x="805897" y="805897"/>
                </a:lnTo>
                <a:close/>
                <a:moveTo>
                  <a:pt x="0" y="0"/>
                </a:moveTo>
                <a:lnTo>
                  <a:pt x="427546" y="0"/>
                </a:lnTo>
                <a:lnTo>
                  <a:pt x="427546" y="49196"/>
                </a:lnTo>
                <a:lnTo>
                  <a:pt x="49196" y="49196"/>
                </a:lnTo>
                <a:lnTo>
                  <a:pt x="49196" y="427546"/>
                </a:lnTo>
                <a:lnTo>
                  <a:pt x="0" y="427546"/>
                </a:lnTo>
                <a:close/>
              </a:path>
            </a:pathLst>
          </a:custGeom>
          <a:solidFill>
            <a:srgbClr val="007ADD"/>
          </a:solidFill>
          <a:ln>
            <a:noFill/>
          </a:ln>
        </p:spPr>
        <p:style>
          <a:lnRef idx="2">
            <a:srgbClr val="549E39">
              <a:shade val="50000"/>
            </a:srgbClr>
          </a:lnRef>
          <a:fillRef idx="1">
            <a:srgbClr val="549E39"/>
          </a:fillRef>
          <a:effectRef idx="0">
            <a:srgbClr val="549E39"/>
          </a:effectRef>
          <a:fontRef idx="minor">
            <a:sysClr val="window" lastClr="FFFFFF"/>
          </a:fontRef>
        </p:style>
        <p:txBody>
          <a:bodyPr rtlCol="0" anchor="ctr">
            <a:normAutofit/>
          </a:bodyPr>
          <a:p>
            <a:pPr algn="ctr"/>
            <a:endParaRPr lang="zh-CN" altLang="en-US" sz="2400" b="1" dirty="0">
              <a:solidFill>
                <a:srgbClr val="DC9F0C"/>
              </a:solidFill>
              <a:sym typeface="Arial" panose="020B0604020202020204" pitchFamily="34" charset="0"/>
            </a:endParaRPr>
          </a:p>
        </p:txBody>
      </p:sp>
      <p:sp>
        <p:nvSpPr>
          <p:cNvPr id="40" name="矩形 39"/>
          <p:cNvSpPr/>
          <p:nvPr>
            <p:custDataLst>
              <p:tags r:id="rId6"/>
            </p:custDataLst>
          </p:nvPr>
        </p:nvSpPr>
        <p:spPr>
          <a:xfrm>
            <a:off x="1598295" y="3666490"/>
            <a:ext cx="5592445" cy="1957070"/>
          </a:xfrm>
          <a:prstGeom prst="rect">
            <a:avLst/>
          </a:prstGeom>
        </p:spPr>
        <p:txBody>
          <a:bodyPr wrap="square" anchor="ctr">
            <a:normAutofit/>
          </a:bodyPr>
          <a:p>
            <a:pPr>
              <a:lnSpc>
                <a:spcPct val="120000"/>
              </a:lnSpc>
              <a:spcBef>
                <a:spcPts val="0"/>
              </a:spcBef>
              <a:spcAft>
                <a:spcPts val="0"/>
              </a:spcAft>
            </a:pPr>
            <a:r>
              <a:rPr lang="zh-CN" altLang="en-US" sz="1400" spc="150">
                <a:solidFill>
                  <a:srgbClr val="7F7F7F">
                    <a:lumMod val="75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rPr>
              <a:t>系统支持定义离线多少天为IP长期未使用，可以在IP资源信息中查看任意网段内长期未使用的IP。也可以通过配置查询条件“离线时长”“大于等于”N天，并使用其配置安全策略，可以对长期离线的资产进行告警，及时发现长期未使用的IP，对避免IP资源造成不必要的浪费，辅助日常运维工作获得更好的效果。</a:t>
            </a:r>
            <a:endParaRPr lang="zh-CN" altLang="en-US" sz="1400" spc="150">
              <a:solidFill>
                <a:srgbClr val="7F7F7F">
                  <a:lumMod val="75000"/>
                </a:srgbClr>
              </a:solidFill>
              <a:latin typeface="Arial" panose="020B0604020202020204" pitchFamily="34" charset="0"/>
              <a:ea typeface="微软雅黑" panose="020B0503020204020204" pitchFamily="34" charset="-122"/>
              <a:cs typeface="微软雅黑" panose="020B0503020204020204" pitchFamily="34" charset="-122"/>
              <a:sym typeface="Arial" panose="020B0604020202020204" pitchFamily="34" charset="0"/>
            </a:endParaRPr>
          </a:p>
        </p:txBody>
      </p:sp>
      <p:sp>
        <p:nvSpPr>
          <p:cNvPr id="3" name="文本框 2"/>
          <p:cNvSpPr txBox="1"/>
          <p:nvPr>
            <p:custDataLst>
              <p:tags r:id="rId7"/>
            </p:custDataLst>
          </p:nvPr>
        </p:nvSpPr>
        <p:spPr>
          <a:xfrm>
            <a:off x="364481" y="2155498"/>
            <a:ext cx="901126" cy="776935"/>
          </a:xfrm>
          <a:prstGeom prst="rect">
            <a:avLst/>
          </a:prstGeom>
          <a:noFill/>
          <a:ln>
            <a:noFill/>
          </a:ln>
        </p:spPr>
        <p:txBody>
          <a:bodyPr wrap="square" rtlCol="0">
            <a:normAutofit/>
          </a:bodyPr>
          <a:p>
            <a:r>
              <a:rPr lang="en-US" altLang="zh-CN" sz="2000" b="1" dirty="0">
                <a:solidFill>
                  <a:srgbClr val="5F88CD"/>
                </a:solidFill>
                <a:latin typeface="微软雅黑" panose="020B0503020204020204" pitchFamily="34" charset="-122"/>
                <a:ea typeface="微软雅黑" panose="020B0503020204020204" pitchFamily="34" charset="-122"/>
              </a:rPr>
              <a:t>场景描述</a:t>
            </a:r>
            <a:endParaRPr lang="en-US" altLang="zh-CN" sz="2000" b="1" dirty="0">
              <a:solidFill>
                <a:srgbClr val="5F88CD"/>
              </a:solidFill>
              <a:latin typeface="微软雅黑" panose="020B0503020204020204" pitchFamily="34" charset="-122"/>
              <a:ea typeface="微软雅黑" panose="020B0503020204020204" pitchFamily="34" charset="-122"/>
            </a:endParaRPr>
          </a:p>
        </p:txBody>
      </p:sp>
      <p:sp>
        <p:nvSpPr>
          <p:cNvPr id="24" name="文本框 23"/>
          <p:cNvSpPr txBox="1"/>
          <p:nvPr>
            <p:custDataLst>
              <p:tags r:id="rId8"/>
            </p:custDataLst>
          </p:nvPr>
        </p:nvSpPr>
        <p:spPr>
          <a:xfrm>
            <a:off x="361889" y="3941233"/>
            <a:ext cx="901126" cy="776935"/>
          </a:xfrm>
          <a:prstGeom prst="rect">
            <a:avLst/>
          </a:prstGeom>
          <a:noFill/>
        </p:spPr>
        <p:txBody>
          <a:bodyPr wrap="square" rtlCol="0">
            <a:normAutofit/>
          </a:bodyPr>
          <a:p>
            <a:r>
              <a:rPr lang="en-US" altLang="zh-CN" sz="2000" b="1" dirty="0">
                <a:solidFill>
                  <a:srgbClr val="007ADD"/>
                </a:solidFill>
                <a:latin typeface="微软雅黑" panose="020B0503020204020204" pitchFamily="34" charset="-122"/>
                <a:ea typeface="微软雅黑" panose="020B0503020204020204" pitchFamily="34" charset="-122"/>
              </a:rPr>
              <a:t>解决方案</a:t>
            </a:r>
            <a:endParaRPr lang="en-US" altLang="zh-CN" sz="2000" b="1" dirty="0">
              <a:solidFill>
                <a:srgbClr val="007ADD"/>
              </a:solidFill>
              <a:latin typeface="微软雅黑" panose="020B0503020204020204" pitchFamily="34" charset="-122"/>
              <a:ea typeface="微软雅黑" panose="020B0503020204020204" pitchFamily="34" charset="-122"/>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grpSp>
        <p:nvGrpSpPr>
          <p:cNvPr id="6" name="组合 5"/>
          <p:cNvGrpSpPr/>
          <p:nvPr>
            <p:custDataLst>
              <p:tags r:id="rId1"/>
            </p:custDataLst>
          </p:nvPr>
        </p:nvGrpSpPr>
        <p:grpSpPr>
          <a:xfrm>
            <a:off x="2236432" y="1788348"/>
            <a:ext cx="7574771" cy="1698622"/>
            <a:chOff x="2806700" y="2387600"/>
            <a:chExt cx="5130925" cy="1150596"/>
          </a:xfrm>
        </p:grpSpPr>
        <p:sp>
          <p:nvSpPr>
            <p:cNvPr id="11" name="矩形 10"/>
            <p:cNvSpPr/>
            <p:nvPr>
              <p:custDataLst>
                <p:tags r:id="rId2"/>
              </p:custDataLst>
            </p:nvPr>
          </p:nvSpPr>
          <p:spPr>
            <a:xfrm>
              <a:off x="3738048" y="2387600"/>
              <a:ext cx="4199577" cy="1150596"/>
            </a:xfrm>
            <a:prstGeom prst="rect">
              <a:avLst/>
            </a:prstGeom>
          </p:spPr>
          <p:txBody>
            <a:bodyPr wrap="square" anchor="ctr" anchorCtr="0">
              <a:normAutofit/>
            </a:bodyPr>
            <a:p>
              <a:r>
                <a:rPr lang="en-US" altLang="zh-CN" sz="1600" dirty="0">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在未使用动态DHCP自动分配IP的情况下，偶尔会因为疏忽而使用了已经被占用的IP。</a:t>
              </a:r>
              <a:endParaRPr lang="en-US" altLang="zh-CN" sz="1600" dirty="0">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5" name="KSO_Shape"/>
            <p:cNvSpPr/>
            <p:nvPr>
              <p:custDataLst>
                <p:tags r:id="rId3"/>
              </p:custDataLst>
            </p:nvPr>
          </p:nvSpPr>
          <p:spPr bwMode="auto">
            <a:xfrm>
              <a:off x="2806700" y="2387600"/>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rgbClr val="5F88CD"/>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grpSp>
        <p:nvGrpSpPr>
          <p:cNvPr id="22" name="组合 21"/>
          <p:cNvGrpSpPr/>
          <p:nvPr>
            <p:custDataLst>
              <p:tags r:id="rId4"/>
            </p:custDataLst>
          </p:nvPr>
        </p:nvGrpSpPr>
        <p:grpSpPr>
          <a:xfrm>
            <a:off x="2236432" y="3296573"/>
            <a:ext cx="7574771" cy="1698622"/>
            <a:chOff x="2806700" y="3444976"/>
            <a:chExt cx="5130925" cy="1150596"/>
          </a:xfrm>
        </p:grpSpPr>
        <p:sp>
          <p:nvSpPr>
            <p:cNvPr id="17" name="矩形 16"/>
            <p:cNvSpPr/>
            <p:nvPr>
              <p:custDataLst>
                <p:tags r:id="rId5"/>
              </p:custDataLst>
            </p:nvPr>
          </p:nvSpPr>
          <p:spPr>
            <a:xfrm>
              <a:off x="3738048" y="3444976"/>
              <a:ext cx="4199577" cy="1150596"/>
            </a:xfrm>
            <a:prstGeom prst="rect">
              <a:avLst/>
            </a:prstGeom>
          </p:spPr>
          <p:txBody>
            <a:bodyPr wrap="square" anchor="ctr" anchorCtr="0">
              <a:noAutofit/>
            </a:bodyPr>
            <a:p>
              <a:r>
                <a:rPr lang="en-US" altLang="zh-CN" sz="15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当存在两个及以上MAC同时在线时，则是发生了IP地址冲突。系统在开启仿冒与变更数据源后，可以自动检测出IP地址冲突。可以通过配置查询条件筛选出发生了IP冲突的设备，也可以针对IP冲突的情况通过配置安全策略实现自动告警。资产详情中可以查看详细的IP冲突信息，会记录发生冲突的设备其MAC地址、序列号、资产类型、品牌、型号等数据的变化情况。这能帮助日常运维工作获得更好的效果。</a:t>
              </a:r>
              <a:endParaRPr lang="en-US" altLang="zh-CN" sz="15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8" name="KSO_Shape"/>
            <p:cNvSpPr/>
            <p:nvPr>
              <p:custDataLst>
                <p:tags r:id="rId6"/>
              </p:custDataLst>
            </p:nvPr>
          </p:nvSpPr>
          <p:spPr bwMode="auto">
            <a:xfrm>
              <a:off x="2806700" y="3444976"/>
              <a:ext cx="727759" cy="857869"/>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rgbClr val="007ADD"/>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grpSp>
        <p:nvGrpSpPr>
          <p:cNvPr id="5" name="组合 4"/>
          <p:cNvGrpSpPr/>
          <p:nvPr>
            <p:custDataLst>
              <p:tags r:id="rId7"/>
            </p:custDataLst>
          </p:nvPr>
        </p:nvGrpSpPr>
        <p:grpSpPr>
          <a:xfrm>
            <a:off x="4169315" y="878711"/>
            <a:ext cx="4257041" cy="918211"/>
            <a:chOff x="584200" y="544891"/>
            <a:chExt cx="3524439" cy="760194"/>
          </a:xfrm>
        </p:grpSpPr>
        <p:sp>
          <p:nvSpPr>
            <p:cNvPr id="19" name="矩形 18"/>
            <p:cNvSpPr/>
            <p:nvPr>
              <p:custDataLst>
                <p:tags r:id="rId8"/>
              </p:custDataLst>
            </p:nvPr>
          </p:nvSpPr>
          <p:spPr>
            <a:xfrm>
              <a:off x="1070493" y="544891"/>
              <a:ext cx="3038146" cy="760194"/>
            </a:xfrm>
            <a:prstGeom prst="rect">
              <a:avLst/>
            </a:prstGeom>
          </p:spPr>
          <p:txBody>
            <a:bodyPr wrap="square" anchor="ctr" anchorCtr="0">
              <a:normAutofit/>
            </a:bodyPr>
            <a:p>
              <a:r>
                <a:rPr sz="2800">
                  <a:solidFill>
                    <a:srgbClr val="007ADD"/>
                  </a:solidFill>
                  <a:effectLst>
                    <a:outerShdw blurRad="38100" dist="25400" dir="5400000" algn="ctr" rotWithShape="0">
                      <a:srgbClr val="6E747A">
                        <a:alpha val="43000"/>
                      </a:srgbClr>
                    </a:outerShdw>
                  </a:effectLst>
                  <a:sym typeface="+mn-ea"/>
                </a:rPr>
                <a:t>IP地址冲突</a:t>
              </a:r>
              <a:endParaRPr lang="en-US" altLang="zh-CN" sz="2800" b="1" dirty="0">
                <a:latin typeface="Calibri Light" panose="020F0302020204030204"/>
                <a:ea typeface="+mn-ea"/>
                <a:cs typeface="+mn-ea"/>
                <a:sym typeface="Arial" panose="020B0604020202020204" pitchFamily="34" charset="0"/>
              </a:endParaRPr>
            </a:p>
          </p:txBody>
        </p:sp>
        <p:sp>
          <p:nvSpPr>
            <p:cNvPr id="20" name="KSO_Shape"/>
            <p:cNvSpPr/>
            <p:nvPr>
              <p:custDataLst>
                <p:tags r:id="rId9"/>
              </p:custDataLst>
            </p:nvPr>
          </p:nvSpPr>
          <p:spPr bwMode="auto">
            <a:xfrm>
              <a:off x="584200" y="621091"/>
              <a:ext cx="372159" cy="438694"/>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rgbClr val="007ADD"/>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sp>
          <p:nvSpPr>
            <p:cNvPr id="21" name="KSO_Shape"/>
            <p:cNvSpPr/>
            <p:nvPr>
              <p:custDataLst>
                <p:tags r:id="rId10"/>
              </p:custDataLst>
            </p:nvPr>
          </p:nvSpPr>
          <p:spPr bwMode="auto">
            <a:xfrm flipH="1">
              <a:off x="863319" y="785668"/>
              <a:ext cx="186080" cy="219348"/>
            </a:xfrm>
            <a:custGeom>
              <a:avLst/>
              <a:gdLst>
                <a:gd name="T0" fmla="*/ 894085 w 4268"/>
                <a:gd name="T1" fmla="*/ 1679836 h 5034"/>
                <a:gd name="T2" fmla="*/ 695736 w 4268"/>
                <a:gd name="T3" fmla="*/ 1585986 h 5034"/>
                <a:gd name="T4" fmla="*/ 499280 w 4268"/>
                <a:gd name="T5" fmla="*/ 1455429 h 5034"/>
                <a:gd name="T6" fmla="*/ 311151 w 4268"/>
                <a:gd name="T7" fmla="*/ 1274163 h 5034"/>
                <a:gd name="T8" fmla="*/ 154818 w 4268"/>
                <a:gd name="T9" fmla="*/ 1035375 h 5034"/>
                <a:gd name="T10" fmla="*/ 85169 w 4268"/>
                <a:gd name="T11" fmla="*/ 858272 h 5034"/>
                <a:gd name="T12" fmla="*/ 47316 w 4268"/>
                <a:gd name="T13" fmla="*/ 693656 h 5034"/>
                <a:gd name="T14" fmla="*/ 27633 w 4268"/>
                <a:gd name="T15" fmla="*/ 597914 h 5034"/>
                <a:gd name="T16" fmla="*/ 757 w 4268"/>
                <a:gd name="T17" fmla="*/ 830647 h 5034"/>
                <a:gd name="T18" fmla="*/ 11356 w 4268"/>
                <a:gd name="T19" fmla="*/ 1056567 h 5034"/>
                <a:gd name="T20" fmla="*/ 50723 w 4268"/>
                <a:gd name="T21" fmla="*/ 1251079 h 5034"/>
                <a:gd name="T22" fmla="*/ 127564 w 4268"/>
                <a:gd name="T23" fmla="*/ 1457700 h 5034"/>
                <a:gd name="T24" fmla="*/ 227117 w 4268"/>
                <a:gd name="T25" fmla="*/ 1628749 h 5034"/>
                <a:gd name="T26" fmla="*/ 332348 w 4268"/>
                <a:gd name="T27" fmla="*/ 1749467 h 5034"/>
                <a:gd name="T28" fmla="*/ 444771 w 4268"/>
                <a:gd name="T29" fmla="*/ 1832342 h 5034"/>
                <a:gd name="T30" fmla="*/ 560980 w 4268"/>
                <a:gd name="T31" fmla="*/ 1881538 h 5034"/>
                <a:gd name="T32" fmla="*/ 676431 w 4268"/>
                <a:gd name="T33" fmla="*/ 1903108 h 5034"/>
                <a:gd name="T34" fmla="*/ 843362 w 4268"/>
                <a:gd name="T35" fmla="*/ 1892512 h 5034"/>
                <a:gd name="T36" fmla="*/ 1038683 w 4268"/>
                <a:gd name="T37" fmla="*/ 1858832 h 5034"/>
                <a:gd name="T38" fmla="*/ 1322201 w 4268"/>
                <a:gd name="T39" fmla="*/ 1838775 h 5034"/>
                <a:gd name="T40" fmla="*/ 1516008 w 4268"/>
                <a:gd name="T41" fmla="*/ 1785039 h 5034"/>
                <a:gd name="T42" fmla="*/ 1579979 w 4268"/>
                <a:gd name="T43" fmla="*/ 1750602 h 5034"/>
                <a:gd name="T44" fmla="*/ 1398664 w 4268"/>
                <a:gd name="T45" fmla="*/ 1771037 h 5034"/>
                <a:gd name="T46" fmla="*/ 1156406 w 4268"/>
                <a:gd name="T47" fmla="*/ 1752872 h 5034"/>
                <a:gd name="T48" fmla="*/ 157089 w 4268"/>
                <a:gd name="T49" fmla="*/ 73036 h 5034"/>
                <a:gd name="T50" fmla="*/ 126807 w 4268"/>
                <a:gd name="T51" fmla="*/ 278522 h 5034"/>
                <a:gd name="T52" fmla="*/ 120751 w 4268"/>
                <a:gd name="T53" fmla="*/ 466979 h 5034"/>
                <a:gd name="T54" fmla="*/ 135135 w 4268"/>
                <a:gd name="T55" fmla="*/ 637271 h 5034"/>
                <a:gd name="T56" fmla="*/ 171474 w 4268"/>
                <a:gd name="T57" fmla="*/ 576344 h 5034"/>
                <a:gd name="T58" fmla="*/ 238473 w 4268"/>
                <a:gd name="T59" fmla="*/ 459788 h 5034"/>
                <a:gd name="T60" fmla="*/ 209705 w 4268"/>
                <a:gd name="T61" fmla="*/ 571803 h 5034"/>
                <a:gd name="T62" fmla="*/ 193428 w 4268"/>
                <a:gd name="T63" fmla="*/ 742095 h 5034"/>
                <a:gd name="T64" fmla="*/ 209326 w 4268"/>
                <a:gd name="T65" fmla="*/ 910495 h 5034"/>
                <a:gd name="T66" fmla="*/ 282761 w 4268"/>
                <a:gd name="T67" fmla="*/ 1059973 h 5034"/>
                <a:gd name="T68" fmla="*/ 341812 w 4268"/>
                <a:gd name="T69" fmla="*/ 1099330 h 5034"/>
                <a:gd name="T70" fmla="*/ 369066 w 4268"/>
                <a:gd name="T71" fmla="*/ 912765 h 5034"/>
                <a:gd name="T72" fmla="*/ 420924 w 4268"/>
                <a:gd name="T73" fmla="*/ 767449 h 5034"/>
                <a:gd name="T74" fmla="*/ 430009 w 4268"/>
                <a:gd name="T75" fmla="*/ 818537 h 5034"/>
                <a:gd name="T76" fmla="*/ 428116 w 4268"/>
                <a:gd name="T77" fmla="*/ 1022887 h 5034"/>
                <a:gd name="T78" fmla="*/ 465212 w 4268"/>
                <a:gd name="T79" fmla="*/ 1249565 h 5034"/>
                <a:gd name="T80" fmla="*/ 610567 w 4268"/>
                <a:gd name="T81" fmla="*/ 1416073 h 5034"/>
                <a:gd name="T82" fmla="*/ 668103 w 4268"/>
                <a:gd name="T83" fmla="*/ 1328278 h 5034"/>
                <a:gd name="T84" fmla="*/ 670753 w 4268"/>
                <a:gd name="T85" fmla="*/ 1121657 h 5034"/>
                <a:gd name="T86" fmla="*/ 705578 w 4268"/>
                <a:gd name="T87" fmla="*/ 961961 h 5034"/>
                <a:gd name="T88" fmla="*/ 719205 w 4268"/>
                <a:gd name="T89" fmla="*/ 1091004 h 5034"/>
                <a:gd name="T90" fmla="*/ 760464 w 4268"/>
                <a:gd name="T91" fmla="*/ 1298760 h 5034"/>
                <a:gd name="T92" fmla="*/ 840713 w 4268"/>
                <a:gd name="T93" fmla="*/ 1521654 h 5034"/>
                <a:gd name="T94" fmla="*/ 1029977 w 4268"/>
                <a:gd name="T95" fmla="*/ 1631776 h 5034"/>
                <a:gd name="T96" fmla="*/ 1163976 w 4268"/>
                <a:gd name="T97" fmla="*/ 1661672 h 5034"/>
                <a:gd name="T98" fmla="*/ 1198044 w 4268"/>
                <a:gd name="T99" fmla="*/ 1469052 h 5034"/>
                <a:gd name="T100" fmla="*/ 1196151 w 4268"/>
                <a:gd name="T101" fmla="*/ 1309735 h 5034"/>
                <a:gd name="T102" fmla="*/ 1159434 w 4268"/>
                <a:gd name="T103" fmla="*/ 1126198 h 5034"/>
                <a:gd name="T104" fmla="*/ 1071237 w 4268"/>
                <a:gd name="T105" fmla="*/ 931308 h 5034"/>
                <a:gd name="T106" fmla="*/ 914147 w 4268"/>
                <a:gd name="T107" fmla="*/ 737932 h 5034"/>
                <a:gd name="T108" fmla="*/ 674917 w 4268"/>
                <a:gd name="T109" fmla="*/ 549097 h 5034"/>
                <a:gd name="T110" fmla="*/ 403890 w 4268"/>
                <a:gd name="T111" fmla="*/ 298579 h 5034"/>
                <a:gd name="T112" fmla="*/ 239987 w 4268"/>
                <a:gd name="T113" fmla="*/ 101797 h 503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4268" h="5034">
                  <a:moveTo>
                    <a:pt x="2846" y="4597"/>
                  </a:moveTo>
                  <a:lnTo>
                    <a:pt x="2846" y="4597"/>
                  </a:lnTo>
                  <a:lnTo>
                    <a:pt x="2803" y="4585"/>
                  </a:lnTo>
                  <a:lnTo>
                    <a:pt x="2749" y="4571"/>
                  </a:lnTo>
                  <a:lnTo>
                    <a:pt x="2687" y="4553"/>
                  </a:lnTo>
                  <a:lnTo>
                    <a:pt x="2617" y="4531"/>
                  </a:lnTo>
                  <a:lnTo>
                    <a:pt x="2538" y="4504"/>
                  </a:lnTo>
                  <a:lnTo>
                    <a:pt x="2454" y="4474"/>
                  </a:lnTo>
                  <a:lnTo>
                    <a:pt x="2362" y="4439"/>
                  </a:lnTo>
                  <a:lnTo>
                    <a:pt x="2265" y="4399"/>
                  </a:lnTo>
                  <a:lnTo>
                    <a:pt x="2215" y="4378"/>
                  </a:lnTo>
                  <a:lnTo>
                    <a:pt x="2164" y="4355"/>
                  </a:lnTo>
                  <a:lnTo>
                    <a:pt x="2112" y="4331"/>
                  </a:lnTo>
                  <a:lnTo>
                    <a:pt x="2059" y="4305"/>
                  </a:lnTo>
                  <a:lnTo>
                    <a:pt x="2004" y="4279"/>
                  </a:lnTo>
                  <a:lnTo>
                    <a:pt x="1950" y="4251"/>
                  </a:lnTo>
                  <a:lnTo>
                    <a:pt x="1894" y="4222"/>
                  </a:lnTo>
                  <a:lnTo>
                    <a:pt x="1838" y="4191"/>
                  </a:lnTo>
                  <a:lnTo>
                    <a:pt x="1781" y="4158"/>
                  </a:lnTo>
                  <a:lnTo>
                    <a:pt x="1724" y="4125"/>
                  </a:lnTo>
                  <a:lnTo>
                    <a:pt x="1666" y="4089"/>
                  </a:lnTo>
                  <a:lnTo>
                    <a:pt x="1608" y="4052"/>
                  </a:lnTo>
                  <a:lnTo>
                    <a:pt x="1550" y="4014"/>
                  </a:lnTo>
                  <a:lnTo>
                    <a:pt x="1492" y="3974"/>
                  </a:lnTo>
                  <a:lnTo>
                    <a:pt x="1434" y="3933"/>
                  </a:lnTo>
                  <a:lnTo>
                    <a:pt x="1376" y="3891"/>
                  </a:lnTo>
                  <a:lnTo>
                    <a:pt x="1319" y="3846"/>
                  </a:lnTo>
                  <a:lnTo>
                    <a:pt x="1261" y="3800"/>
                  </a:lnTo>
                  <a:lnTo>
                    <a:pt x="1204" y="3752"/>
                  </a:lnTo>
                  <a:lnTo>
                    <a:pt x="1147" y="3702"/>
                  </a:lnTo>
                  <a:lnTo>
                    <a:pt x="1092" y="3651"/>
                  </a:lnTo>
                  <a:lnTo>
                    <a:pt x="1036" y="3598"/>
                  </a:lnTo>
                  <a:lnTo>
                    <a:pt x="981" y="3543"/>
                  </a:lnTo>
                  <a:lnTo>
                    <a:pt x="927" y="3487"/>
                  </a:lnTo>
                  <a:lnTo>
                    <a:pt x="874" y="3428"/>
                  </a:lnTo>
                  <a:lnTo>
                    <a:pt x="822" y="3367"/>
                  </a:lnTo>
                  <a:lnTo>
                    <a:pt x="770" y="3305"/>
                  </a:lnTo>
                  <a:lnTo>
                    <a:pt x="720" y="3241"/>
                  </a:lnTo>
                  <a:lnTo>
                    <a:pt x="671" y="3174"/>
                  </a:lnTo>
                  <a:lnTo>
                    <a:pt x="624" y="3106"/>
                  </a:lnTo>
                  <a:lnTo>
                    <a:pt x="577" y="3037"/>
                  </a:lnTo>
                  <a:lnTo>
                    <a:pt x="533" y="2965"/>
                  </a:lnTo>
                  <a:lnTo>
                    <a:pt x="489" y="2891"/>
                  </a:lnTo>
                  <a:lnTo>
                    <a:pt x="448" y="2814"/>
                  </a:lnTo>
                  <a:lnTo>
                    <a:pt x="409" y="2736"/>
                  </a:lnTo>
                  <a:lnTo>
                    <a:pt x="371" y="2656"/>
                  </a:lnTo>
                  <a:lnTo>
                    <a:pt x="334" y="2573"/>
                  </a:lnTo>
                  <a:lnTo>
                    <a:pt x="318" y="2531"/>
                  </a:lnTo>
                  <a:lnTo>
                    <a:pt x="301" y="2489"/>
                  </a:lnTo>
                  <a:lnTo>
                    <a:pt x="284" y="2445"/>
                  </a:lnTo>
                  <a:lnTo>
                    <a:pt x="268" y="2402"/>
                  </a:lnTo>
                  <a:lnTo>
                    <a:pt x="253" y="2357"/>
                  </a:lnTo>
                  <a:lnTo>
                    <a:pt x="238" y="2312"/>
                  </a:lnTo>
                  <a:lnTo>
                    <a:pt x="225" y="2268"/>
                  </a:lnTo>
                  <a:lnTo>
                    <a:pt x="212" y="2221"/>
                  </a:lnTo>
                  <a:lnTo>
                    <a:pt x="198" y="2175"/>
                  </a:lnTo>
                  <a:lnTo>
                    <a:pt x="186" y="2127"/>
                  </a:lnTo>
                  <a:lnTo>
                    <a:pt x="174" y="2080"/>
                  </a:lnTo>
                  <a:lnTo>
                    <a:pt x="163" y="2031"/>
                  </a:lnTo>
                  <a:lnTo>
                    <a:pt x="152" y="1983"/>
                  </a:lnTo>
                  <a:lnTo>
                    <a:pt x="142" y="1933"/>
                  </a:lnTo>
                  <a:lnTo>
                    <a:pt x="134" y="1884"/>
                  </a:lnTo>
                  <a:lnTo>
                    <a:pt x="125" y="1833"/>
                  </a:lnTo>
                  <a:lnTo>
                    <a:pt x="117" y="1781"/>
                  </a:lnTo>
                  <a:lnTo>
                    <a:pt x="110" y="1730"/>
                  </a:lnTo>
                  <a:lnTo>
                    <a:pt x="103" y="1678"/>
                  </a:lnTo>
                  <a:lnTo>
                    <a:pt x="98" y="1624"/>
                  </a:lnTo>
                  <a:lnTo>
                    <a:pt x="92" y="1571"/>
                  </a:lnTo>
                  <a:lnTo>
                    <a:pt x="88" y="1517"/>
                  </a:lnTo>
                  <a:lnTo>
                    <a:pt x="84" y="1533"/>
                  </a:lnTo>
                  <a:lnTo>
                    <a:pt x="73" y="1580"/>
                  </a:lnTo>
                  <a:lnTo>
                    <a:pt x="59" y="1654"/>
                  </a:lnTo>
                  <a:lnTo>
                    <a:pt x="50" y="1702"/>
                  </a:lnTo>
                  <a:lnTo>
                    <a:pt x="41" y="1756"/>
                  </a:lnTo>
                  <a:lnTo>
                    <a:pt x="33" y="1816"/>
                  </a:lnTo>
                  <a:lnTo>
                    <a:pt x="24" y="1881"/>
                  </a:lnTo>
                  <a:lnTo>
                    <a:pt x="18" y="1952"/>
                  </a:lnTo>
                  <a:lnTo>
                    <a:pt x="11" y="2028"/>
                  </a:lnTo>
                  <a:lnTo>
                    <a:pt x="5" y="2109"/>
                  </a:lnTo>
                  <a:lnTo>
                    <a:pt x="2" y="2195"/>
                  </a:lnTo>
                  <a:lnTo>
                    <a:pt x="0" y="2286"/>
                  </a:lnTo>
                  <a:lnTo>
                    <a:pt x="1" y="2379"/>
                  </a:lnTo>
                  <a:lnTo>
                    <a:pt x="3" y="2477"/>
                  </a:lnTo>
                  <a:lnTo>
                    <a:pt x="6" y="2528"/>
                  </a:lnTo>
                  <a:lnTo>
                    <a:pt x="9" y="2579"/>
                  </a:lnTo>
                  <a:lnTo>
                    <a:pt x="13" y="2631"/>
                  </a:lnTo>
                  <a:lnTo>
                    <a:pt x="18" y="2684"/>
                  </a:lnTo>
                  <a:lnTo>
                    <a:pt x="23" y="2737"/>
                  </a:lnTo>
                  <a:lnTo>
                    <a:pt x="30" y="2792"/>
                  </a:lnTo>
                  <a:lnTo>
                    <a:pt x="38" y="2847"/>
                  </a:lnTo>
                  <a:lnTo>
                    <a:pt x="45" y="2902"/>
                  </a:lnTo>
                  <a:lnTo>
                    <a:pt x="54" y="2958"/>
                  </a:lnTo>
                  <a:lnTo>
                    <a:pt x="65" y="3015"/>
                  </a:lnTo>
                  <a:lnTo>
                    <a:pt x="77" y="3072"/>
                  </a:lnTo>
                  <a:lnTo>
                    <a:pt x="89" y="3130"/>
                  </a:lnTo>
                  <a:lnTo>
                    <a:pt x="102" y="3189"/>
                  </a:lnTo>
                  <a:lnTo>
                    <a:pt x="117" y="3247"/>
                  </a:lnTo>
                  <a:lnTo>
                    <a:pt x="134" y="3306"/>
                  </a:lnTo>
                  <a:lnTo>
                    <a:pt x="150" y="3366"/>
                  </a:lnTo>
                  <a:lnTo>
                    <a:pt x="169" y="3425"/>
                  </a:lnTo>
                  <a:lnTo>
                    <a:pt x="188" y="3486"/>
                  </a:lnTo>
                  <a:lnTo>
                    <a:pt x="209" y="3546"/>
                  </a:lnTo>
                  <a:lnTo>
                    <a:pt x="232" y="3607"/>
                  </a:lnTo>
                  <a:lnTo>
                    <a:pt x="256" y="3667"/>
                  </a:lnTo>
                  <a:lnTo>
                    <a:pt x="282" y="3729"/>
                  </a:lnTo>
                  <a:lnTo>
                    <a:pt x="309" y="3790"/>
                  </a:lnTo>
                  <a:lnTo>
                    <a:pt x="337" y="3852"/>
                  </a:lnTo>
                  <a:lnTo>
                    <a:pt x="367" y="3913"/>
                  </a:lnTo>
                  <a:lnTo>
                    <a:pt x="399" y="3974"/>
                  </a:lnTo>
                  <a:lnTo>
                    <a:pt x="431" y="4036"/>
                  </a:lnTo>
                  <a:lnTo>
                    <a:pt x="467" y="4097"/>
                  </a:lnTo>
                  <a:lnTo>
                    <a:pt x="504" y="4158"/>
                  </a:lnTo>
                  <a:lnTo>
                    <a:pt x="542" y="4218"/>
                  </a:lnTo>
                  <a:lnTo>
                    <a:pt x="571" y="4262"/>
                  </a:lnTo>
                  <a:lnTo>
                    <a:pt x="600" y="4304"/>
                  </a:lnTo>
                  <a:lnTo>
                    <a:pt x="629" y="4346"/>
                  </a:lnTo>
                  <a:lnTo>
                    <a:pt x="659" y="4385"/>
                  </a:lnTo>
                  <a:lnTo>
                    <a:pt x="689" y="4423"/>
                  </a:lnTo>
                  <a:lnTo>
                    <a:pt x="720" y="4459"/>
                  </a:lnTo>
                  <a:lnTo>
                    <a:pt x="750" y="4495"/>
                  </a:lnTo>
                  <a:lnTo>
                    <a:pt x="782" y="4529"/>
                  </a:lnTo>
                  <a:lnTo>
                    <a:pt x="814" y="4562"/>
                  </a:lnTo>
                  <a:lnTo>
                    <a:pt x="845" y="4593"/>
                  </a:lnTo>
                  <a:lnTo>
                    <a:pt x="878" y="4623"/>
                  </a:lnTo>
                  <a:lnTo>
                    <a:pt x="910" y="4652"/>
                  </a:lnTo>
                  <a:lnTo>
                    <a:pt x="942" y="4680"/>
                  </a:lnTo>
                  <a:lnTo>
                    <a:pt x="976" y="4707"/>
                  </a:lnTo>
                  <a:lnTo>
                    <a:pt x="1008" y="4732"/>
                  </a:lnTo>
                  <a:lnTo>
                    <a:pt x="1042" y="4756"/>
                  </a:lnTo>
                  <a:lnTo>
                    <a:pt x="1075" y="4779"/>
                  </a:lnTo>
                  <a:lnTo>
                    <a:pt x="1108" y="4801"/>
                  </a:lnTo>
                  <a:lnTo>
                    <a:pt x="1142" y="4822"/>
                  </a:lnTo>
                  <a:lnTo>
                    <a:pt x="1175" y="4842"/>
                  </a:lnTo>
                  <a:lnTo>
                    <a:pt x="1210" y="4860"/>
                  </a:lnTo>
                  <a:lnTo>
                    <a:pt x="1243" y="4878"/>
                  </a:lnTo>
                  <a:lnTo>
                    <a:pt x="1277" y="4894"/>
                  </a:lnTo>
                  <a:lnTo>
                    <a:pt x="1311" y="4910"/>
                  </a:lnTo>
                  <a:lnTo>
                    <a:pt x="1346" y="4924"/>
                  </a:lnTo>
                  <a:lnTo>
                    <a:pt x="1380" y="4938"/>
                  </a:lnTo>
                  <a:lnTo>
                    <a:pt x="1414" y="4950"/>
                  </a:lnTo>
                  <a:lnTo>
                    <a:pt x="1449" y="4961"/>
                  </a:lnTo>
                  <a:lnTo>
                    <a:pt x="1482" y="4972"/>
                  </a:lnTo>
                  <a:lnTo>
                    <a:pt x="1517" y="4981"/>
                  </a:lnTo>
                  <a:lnTo>
                    <a:pt x="1550" y="4990"/>
                  </a:lnTo>
                  <a:lnTo>
                    <a:pt x="1585" y="4998"/>
                  </a:lnTo>
                  <a:lnTo>
                    <a:pt x="1618" y="5006"/>
                  </a:lnTo>
                  <a:lnTo>
                    <a:pt x="1653" y="5011"/>
                  </a:lnTo>
                  <a:lnTo>
                    <a:pt x="1686" y="5017"/>
                  </a:lnTo>
                  <a:lnTo>
                    <a:pt x="1720" y="5022"/>
                  </a:lnTo>
                  <a:lnTo>
                    <a:pt x="1753" y="5026"/>
                  </a:lnTo>
                  <a:lnTo>
                    <a:pt x="1787" y="5029"/>
                  </a:lnTo>
                  <a:lnTo>
                    <a:pt x="1820" y="5032"/>
                  </a:lnTo>
                  <a:lnTo>
                    <a:pt x="1852" y="5033"/>
                  </a:lnTo>
                  <a:lnTo>
                    <a:pt x="1886" y="5034"/>
                  </a:lnTo>
                  <a:lnTo>
                    <a:pt x="1918" y="5034"/>
                  </a:lnTo>
                  <a:lnTo>
                    <a:pt x="1983" y="5033"/>
                  </a:lnTo>
                  <a:lnTo>
                    <a:pt x="2047" y="5028"/>
                  </a:lnTo>
                  <a:lnTo>
                    <a:pt x="2108" y="5022"/>
                  </a:lnTo>
                  <a:lnTo>
                    <a:pt x="2169" y="5013"/>
                  </a:lnTo>
                  <a:lnTo>
                    <a:pt x="2228" y="5001"/>
                  </a:lnTo>
                  <a:lnTo>
                    <a:pt x="2286" y="4989"/>
                  </a:lnTo>
                  <a:lnTo>
                    <a:pt x="2343" y="4975"/>
                  </a:lnTo>
                  <a:lnTo>
                    <a:pt x="2397" y="4958"/>
                  </a:lnTo>
                  <a:lnTo>
                    <a:pt x="2449" y="4940"/>
                  </a:lnTo>
                  <a:lnTo>
                    <a:pt x="2501" y="4921"/>
                  </a:lnTo>
                  <a:lnTo>
                    <a:pt x="2549" y="4901"/>
                  </a:lnTo>
                  <a:lnTo>
                    <a:pt x="2648" y="4908"/>
                  </a:lnTo>
                  <a:lnTo>
                    <a:pt x="2744" y="4912"/>
                  </a:lnTo>
                  <a:lnTo>
                    <a:pt x="2839" y="4914"/>
                  </a:lnTo>
                  <a:lnTo>
                    <a:pt x="2930" y="4914"/>
                  </a:lnTo>
                  <a:lnTo>
                    <a:pt x="3018" y="4911"/>
                  </a:lnTo>
                  <a:lnTo>
                    <a:pt x="3104" y="4907"/>
                  </a:lnTo>
                  <a:lnTo>
                    <a:pt x="3188" y="4900"/>
                  </a:lnTo>
                  <a:lnTo>
                    <a:pt x="3268" y="4892"/>
                  </a:lnTo>
                  <a:lnTo>
                    <a:pt x="3346" y="4882"/>
                  </a:lnTo>
                  <a:lnTo>
                    <a:pt x="3421" y="4871"/>
                  </a:lnTo>
                  <a:lnTo>
                    <a:pt x="3493" y="4859"/>
                  </a:lnTo>
                  <a:lnTo>
                    <a:pt x="3563" y="4845"/>
                  </a:lnTo>
                  <a:lnTo>
                    <a:pt x="3628" y="4831"/>
                  </a:lnTo>
                  <a:lnTo>
                    <a:pt x="3692" y="4815"/>
                  </a:lnTo>
                  <a:lnTo>
                    <a:pt x="3752" y="4800"/>
                  </a:lnTo>
                  <a:lnTo>
                    <a:pt x="3809" y="4784"/>
                  </a:lnTo>
                  <a:lnTo>
                    <a:pt x="3864" y="4767"/>
                  </a:lnTo>
                  <a:lnTo>
                    <a:pt x="3914" y="4750"/>
                  </a:lnTo>
                  <a:lnTo>
                    <a:pt x="3962" y="4734"/>
                  </a:lnTo>
                  <a:lnTo>
                    <a:pt x="4005" y="4717"/>
                  </a:lnTo>
                  <a:lnTo>
                    <a:pt x="4047" y="4701"/>
                  </a:lnTo>
                  <a:lnTo>
                    <a:pt x="4085" y="4686"/>
                  </a:lnTo>
                  <a:lnTo>
                    <a:pt x="4149" y="4658"/>
                  </a:lnTo>
                  <a:lnTo>
                    <a:pt x="4201" y="4633"/>
                  </a:lnTo>
                  <a:lnTo>
                    <a:pt x="4237" y="4613"/>
                  </a:lnTo>
                  <a:lnTo>
                    <a:pt x="4268" y="4597"/>
                  </a:lnTo>
                  <a:lnTo>
                    <a:pt x="4222" y="4612"/>
                  </a:lnTo>
                  <a:lnTo>
                    <a:pt x="4174" y="4626"/>
                  </a:lnTo>
                  <a:lnTo>
                    <a:pt x="4125" y="4638"/>
                  </a:lnTo>
                  <a:lnTo>
                    <a:pt x="4073" y="4648"/>
                  </a:lnTo>
                  <a:lnTo>
                    <a:pt x="4022" y="4657"/>
                  </a:lnTo>
                  <a:lnTo>
                    <a:pt x="3969" y="4663"/>
                  </a:lnTo>
                  <a:lnTo>
                    <a:pt x="3915" y="4670"/>
                  </a:lnTo>
                  <a:lnTo>
                    <a:pt x="3860" y="4675"/>
                  </a:lnTo>
                  <a:lnTo>
                    <a:pt x="3806" y="4677"/>
                  </a:lnTo>
                  <a:lnTo>
                    <a:pt x="3751" y="4679"/>
                  </a:lnTo>
                  <a:lnTo>
                    <a:pt x="3695" y="4680"/>
                  </a:lnTo>
                  <a:lnTo>
                    <a:pt x="3641" y="4680"/>
                  </a:lnTo>
                  <a:lnTo>
                    <a:pt x="3586" y="4679"/>
                  </a:lnTo>
                  <a:lnTo>
                    <a:pt x="3531" y="4678"/>
                  </a:lnTo>
                  <a:lnTo>
                    <a:pt x="3478" y="4676"/>
                  </a:lnTo>
                  <a:lnTo>
                    <a:pt x="3425" y="4672"/>
                  </a:lnTo>
                  <a:lnTo>
                    <a:pt x="3323" y="4663"/>
                  </a:lnTo>
                  <a:lnTo>
                    <a:pt x="3226" y="4655"/>
                  </a:lnTo>
                  <a:lnTo>
                    <a:pt x="3136" y="4643"/>
                  </a:lnTo>
                  <a:lnTo>
                    <a:pt x="3055" y="4632"/>
                  </a:lnTo>
                  <a:lnTo>
                    <a:pt x="2985" y="4621"/>
                  </a:lnTo>
                  <a:lnTo>
                    <a:pt x="2924" y="4611"/>
                  </a:lnTo>
                  <a:lnTo>
                    <a:pt x="2846" y="4597"/>
                  </a:lnTo>
                  <a:close/>
                  <a:moveTo>
                    <a:pt x="456" y="0"/>
                  </a:moveTo>
                  <a:lnTo>
                    <a:pt x="456" y="0"/>
                  </a:lnTo>
                  <a:lnTo>
                    <a:pt x="441" y="65"/>
                  </a:lnTo>
                  <a:lnTo>
                    <a:pt x="428" y="130"/>
                  </a:lnTo>
                  <a:lnTo>
                    <a:pt x="415" y="193"/>
                  </a:lnTo>
                  <a:lnTo>
                    <a:pt x="402" y="256"/>
                  </a:lnTo>
                  <a:lnTo>
                    <a:pt x="391" y="318"/>
                  </a:lnTo>
                  <a:lnTo>
                    <a:pt x="381" y="379"/>
                  </a:lnTo>
                  <a:lnTo>
                    <a:pt x="371" y="441"/>
                  </a:lnTo>
                  <a:lnTo>
                    <a:pt x="362" y="501"/>
                  </a:lnTo>
                  <a:lnTo>
                    <a:pt x="354" y="561"/>
                  </a:lnTo>
                  <a:lnTo>
                    <a:pt x="348" y="620"/>
                  </a:lnTo>
                  <a:lnTo>
                    <a:pt x="341" y="678"/>
                  </a:lnTo>
                  <a:lnTo>
                    <a:pt x="335" y="736"/>
                  </a:lnTo>
                  <a:lnTo>
                    <a:pt x="331" y="794"/>
                  </a:lnTo>
                  <a:lnTo>
                    <a:pt x="326" y="851"/>
                  </a:lnTo>
                  <a:lnTo>
                    <a:pt x="323" y="907"/>
                  </a:lnTo>
                  <a:lnTo>
                    <a:pt x="321" y="963"/>
                  </a:lnTo>
                  <a:lnTo>
                    <a:pt x="319" y="1019"/>
                  </a:lnTo>
                  <a:lnTo>
                    <a:pt x="318" y="1073"/>
                  </a:lnTo>
                  <a:lnTo>
                    <a:pt x="318" y="1127"/>
                  </a:lnTo>
                  <a:lnTo>
                    <a:pt x="318" y="1180"/>
                  </a:lnTo>
                  <a:lnTo>
                    <a:pt x="319" y="1234"/>
                  </a:lnTo>
                  <a:lnTo>
                    <a:pt x="320" y="1286"/>
                  </a:lnTo>
                  <a:lnTo>
                    <a:pt x="322" y="1338"/>
                  </a:lnTo>
                  <a:lnTo>
                    <a:pt x="325" y="1389"/>
                  </a:lnTo>
                  <a:lnTo>
                    <a:pt x="329" y="1439"/>
                  </a:lnTo>
                  <a:lnTo>
                    <a:pt x="333" y="1489"/>
                  </a:lnTo>
                  <a:lnTo>
                    <a:pt x="339" y="1539"/>
                  </a:lnTo>
                  <a:lnTo>
                    <a:pt x="344" y="1588"/>
                  </a:lnTo>
                  <a:lnTo>
                    <a:pt x="350" y="1636"/>
                  </a:lnTo>
                  <a:lnTo>
                    <a:pt x="357" y="1684"/>
                  </a:lnTo>
                  <a:lnTo>
                    <a:pt x="364" y="1732"/>
                  </a:lnTo>
                  <a:lnTo>
                    <a:pt x="372" y="1779"/>
                  </a:lnTo>
                  <a:lnTo>
                    <a:pt x="381" y="1742"/>
                  </a:lnTo>
                  <a:lnTo>
                    <a:pt x="390" y="1708"/>
                  </a:lnTo>
                  <a:lnTo>
                    <a:pt x="400" y="1673"/>
                  </a:lnTo>
                  <a:lnTo>
                    <a:pt x="410" y="1641"/>
                  </a:lnTo>
                  <a:lnTo>
                    <a:pt x="431" y="1580"/>
                  </a:lnTo>
                  <a:lnTo>
                    <a:pt x="453" y="1523"/>
                  </a:lnTo>
                  <a:lnTo>
                    <a:pt x="475" y="1471"/>
                  </a:lnTo>
                  <a:lnTo>
                    <a:pt x="497" y="1425"/>
                  </a:lnTo>
                  <a:lnTo>
                    <a:pt x="519" y="1382"/>
                  </a:lnTo>
                  <a:lnTo>
                    <a:pt x="540" y="1344"/>
                  </a:lnTo>
                  <a:lnTo>
                    <a:pt x="560" y="1312"/>
                  </a:lnTo>
                  <a:lnTo>
                    <a:pt x="579" y="1283"/>
                  </a:lnTo>
                  <a:lnTo>
                    <a:pt x="595" y="1259"/>
                  </a:lnTo>
                  <a:lnTo>
                    <a:pt x="610" y="1240"/>
                  </a:lnTo>
                  <a:lnTo>
                    <a:pt x="630" y="1215"/>
                  </a:lnTo>
                  <a:lnTo>
                    <a:pt x="638" y="1206"/>
                  </a:lnTo>
                  <a:lnTo>
                    <a:pt x="622" y="1249"/>
                  </a:lnTo>
                  <a:lnTo>
                    <a:pt x="608" y="1293"/>
                  </a:lnTo>
                  <a:lnTo>
                    <a:pt x="595" y="1338"/>
                  </a:lnTo>
                  <a:lnTo>
                    <a:pt x="583" y="1381"/>
                  </a:lnTo>
                  <a:lnTo>
                    <a:pt x="572" y="1425"/>
                  </a:lnTo>
                  <a:lnTo>
                    <a:pt x="562" y="1468"/>
                  </a:lnTo>
                  <a:lnTo>
                    <a:pt x="554" y="1511"/>
                  </a:lnTo>
                  <a:lnTo>
                    <a:pt x="546" y="1555"/>
                  </a:lnTo>
                  <a:lnTo>
                    <a:pt x="538" y="1598"/>
                  </a:lnTo>
                  <a:lnTo>
                    <a:pt x="533" y="1641"/>
                  </a:lnTo>
                  <a:lnTo>
                    <a:pt x="527" y="1683"/>
                  </a:lnTo>
                  <a:lnTo>
                    <a:pt x="523" y="1725"/>
                  </a:lnTo>
                  <a:lnTo>
                    <a:pt x="519" y="1766"/>
                  </a:lnTo>
                  <a:lnTo>
                    <a:pt x="516" y="1807"/>
                  </a:lnTo>
                  <a:lnTo>
                    <a:pt x="513" y="1885"/>
                  </a:lnTo>
                  <a:lnTo>
                    <a:pt x="511" y="1961"/>
                  </a:lnTo>
                  <a:lnTo>
                    <a:pt x="511" y="2033"/>
                  </a:lnTo>
                  <a:lnTo>
                    <a:pt x="513" y="2102"/>
                  </a:lnTo>
                  <a:lnTo>
                    <a:pt x="516" y="2164"/>
                  </a:lnTo>
                  <a:lnTo>
                    <a:pt x="521" y="2222"/>
                  </a:lnTo>
                  <a:lnTo>
                    <a:pt x="525" y="2274"/>
                  </a:lnTo>
                  <a:lnTo>
                    <a:pt x="530" y="2320"/>
                  </a:lnTo>
                  <a:lnTo>
                    <a:pt x="535" y="2359"/>
                  </a:lnTo>
                  <a:lnTo>
                    <a:pt x="553" y="2406"/>
                  </a:lnTo>
                  <a:lnTo>
                    <a:pt x="572" y="2453"/>
                  </a:lnTo>
                  <a:lnTo>
                    <a:pt x="592" y="2499"/>
                  </a:lnTo>
                  <a:lnTo>
                    <a:pt x="613" y="2543"/>
                  </a:lnTo>
                  <a:lnTo>
                    <a:pt x="633" y="2588"/>
                  </a:lnTo>
                  <a:lnTo>
                    <a:pt x="656" y="2631"/>
                  </a:lnTo>
                  <a:lnTo>
                    <a:pt x="678" y="2675"/>
                  </a:lnTo>
                  <a:lnTo>
                    <a:pt x="700" y="2717"/>
                  </a:lnTo>
                  <a:lnTo>
                    <a:pt x="724" y="2760"/>
                  </a:lnTo>
                  <a:lnTo>
                    <a:pt x="747" y="2801"/>
                  </a:lnTo>
                  <a:lnTo>
                    <a:pt x="772" y="2841"/>
                  </a:lnTo>
                  <a:lnTo>
                    <a:pt x="796" y="2881"/>
                  </a:lnTo>
                  <a:lnTo>
                    <a:pt x="822" y="2920"/>
                  </a:lnTo>
                  <a:lnTo>
                    <a:pt x="847" y="2959"/>
                  </a:lnTo>
                  <a:lnTo>
                    <a:pt x="873" y="2997"/>
                  </a:lnTo>
                  <a:lnTo>
                    <a:pt x="900" y="3034"/>
                  </a:lnTo>
                  <a:lnTo>
                    <a:pt x="901" y="2968"/>
                  </a:lnTo>
                  <a:lnTo>
                    <a:pt x="903" y="2905"/>
                  </a:lnTo>
                  <a:lnTo>
                    <a:pt x="907" y="2842"/>
                  </a:lnTo>
                  <a:lnTo>
                    <a:pt x="912" y="2782"/>
                  </a:lnTo>
                  <a:lnTo>
                    <a:pt x="918" y="2723"/>
                  </a:lnTo>
                  <a:lnTo>
                    <a:pt x="926" y="2666"/>
                  </a:lnTo>
                  <a:lnTo>
                    <a:pt x="933" y="2611"/>
                  </a:lnTo>
                  <a:lnTo>
                    <a:pt x="942" y="2559"/>
                  </a:lnTo>
                  <a:lnTo>
                    <a:pt x="953" y="2508"/>
                  </a:lnTo>
                  <a:lnTo>
                    <a:pt x="963" y="2458"/>
                  </a:lnTo>
                  <a:lnTo>
                    <a:pt x="975" y="2412"/>
                  </a:lnTo>
                  <a:lnTo>
                    <a:pt x="987" y="2366"/>
                  </a:lnTo>
                  <a:lnTo>
                    <a:pt x="999" y="2323"/>
                  </a:lnTo>
                  <a:lnTo>
                    <a:pt x="1011" y="2282"/>
                  </a:lnTo>
                  <a:lnTo>
                    <a:pt x="1025" y="2243"/>
                  </a:lnTo>
                  <a:lnTo>
                    <a:pt x="1038" y="2206"/>
                  </a:lnTo>
                  <a:lnTo>
                    <a:pt x="1050" y="2171"/>
                  </a:lnTo>
                  <a:lnTo>
                    <a:pt x="1064" y="2138"/>
                  </a:lnTo>
                  <a:lnTo>
                    <a:pt x="1088" y="2079"/>
                  </a:lnTo>
                  <a:lnTo>
                    <a:pt x="1112" y="2028"/>
                  </a:lnTo>
                  <a:lnTo>
                    <a:pt x="1133" y="1987"/>
                  </a:lnTo>
                  <a:lnTo>
                    <a:pt x="1151" y="1954"/>
                  </a:lnTo>
                  <a:lnTo>
                    <a:pt x="1164" y="1930"/>
                  </a:lnTo>
                  <a:lnTo>
                    <a:pt x="1175" y="1911"/>
                  </a:lnTo>
                  <a:lnTo>
                    <a:pt x="1163" y="1974"/>
                  </a:lnTo>
                  <a:lnTo>
                    <a:pt x="1152" y="2037"/>
                  </a:lnTo>
                  <a:lnTo>
                    <a:pt x="1143" y="2099"/>
                  </a:lnTo>
                  <a:lnTo>
                    <a:pt x="1136" y="2163"/>
                  </a:lnTo>
                  <a:lnTo>
                    <a:pt x="1130" y="2225"/>
                  </a:lnTo>
                  <a:lnTo>
                    <a:pt x="1126" y="2287"/>
                  </a:lnTo>
                  <a:lnTo>
                    <a:pt x="1123" y="2348"/>
                  </a:lnTo>
                  <a:lnTo>
                    <a:pt x="1122" y="2409"/>
                  </a:lnTo>
                  <a:lnTo>
                    <a:pt x="1121" y="2470"/>
                  </a:lnTo>
                  <a:lnTo>
                    <a:pt x="1122" y="2530"/>
                  </a:lnTo>
                  <a:lnTo>
                    <a:pt x="1124" y="2588"/>
                  </a:lnTo>
                  <a:lnTo>
                    <a:pt x="1127" y="2646"/>
                  </a:lnTo>
                  <a:lnTo>
                    <a:pt x="1131" y="2703"/>
                  </a:lnTo>
                  <a:lnTo>
                    <a:pt x="1136" y="2758"/>
                  </a:lnTo>
                  <a:lnTo>
                    <a:pt x="1142" y="2813"/>
                  </a:lnTo>
                  <a:lnTo>
                    <a:pt x="1147" y="2866"/>
                  </a:lnTo>
                  <a:lnTo>
                    <a:pt x="1154" y="2917"/>
                  </a:lnTo>
                  <a:lnTo>
                    <a:pt x="1162" y="2967"/>
                  </a:lnTo>
                  <a:lnTo>
                    <a:pt x="1178" y="3063"/>
                  </a:lnTo>
                  <a:lnTo>
                    <a:pt x="1194" y="3151"/>
                  </a:lnTo>
                  <a:lnTo>
                    <a:pt x="1211" y="3230"/>
                  </a:lnTo>
                  <a:lnTo>
                    <a:pt x="1229" y="3302"/>
                  </a:lnTo>
                  <a:lnTo>
                    <a:pt x="1245" y="3364"/>
                  </a:lnTo>
                  <a:lnTo>
                    <a:pt x="1259" y="3415"/>
                  </a:lnTo>
                  <a:lnTo>
                    <a:pt x="1270" y="3456"/>
                  </a:lnTo>
                  <a:lnTo>
                    <a:pt x="1338" y="3518"/>
                  </a:lnTo>
                  <a:lnTo>
                    <a:pt x="1406" y="3578"/>
                  </a:lnTo>
                  <a:lnTo>
                    <a:pt x="1474" y="3635"/>
                  </a:lnTo>
                  <a:lnTo>
                    <a:pt x="1543" y="3690"/>
                  </a:lnTo>
                  <a:lnTo>
                    <a:pt x="1613" y="3742"/>
                  </a:lnTo>
                  <a:lnTo>
                    <a:pt x="1683" y="3792"/>
                  </a:lnTo>
                  <a:lnTo>
                    <a:pt x="1752" y="3839"/>
                  </a:lnTo>
                  <a:lnTo>
                    <a:pt x="1822" y="3885"/>
                  </a:lnTo>
                  <a:lnTo>
                    <a:pt x="1807" y="3807"/>
                  </a:lnTo>
                  <a:lnTo>
                    <a:pt x="1793" y="3730"/>
                  </a:lnTo>
                  <a:lnTo>
                    <a:pt x="1782" y="3655"/>
                  </a:lnTo>
                  <a:lnTo>
                    <a:pt x="1773" y="3582"/>
                  </a:lnTo>
                  <a:lnTo>
                    <a:pt x="1765" y="3510"/>
                  </a:lnTo>
                  <a:lnTo>
                    <a:pt x="1761" y="3441"/>
                  </a:lnTo>
                  <a:lnTo>
                    <a:pt x="1758" y="3374"/>
                  </a:lnTo>
                  <a:lnTo>
                    <a:pt x="1755" y="3309"/>
                  </a:lnTo>
                  <a:lnTo>
                    <a:pt x="1755" y="3246"/>
                  </a:lnTo>
                  <a:lnTo>
                    <a:pt x="1757" y="3186"/>
                  </a:lnTo>
                  <a:lnTo>
                    <a:pt x="1759" y="3127"/>
                  </a:lnTo>
                  <a:lnTo>
                    <a:pt x="1762" y="3070"/>
                  </a:lnTo>
                  <a:lnTo>
                    <a:pt x="1767" y="3016"/>
                  </a:lnTo>
                  <a:lnTo>
                    <a:pt x="1772" y="2964"/>
                  </a:lnTo>
                  <a:lnTo>
                    <a:pt x="1779" y="2915"/>
                  </a:lnTo>
                  <a:lnTo>
                    <a:pt x="1786" y="2868"/>
                  </a:lnTo>
                  <a:lnTo>
                    <a:pt x="1793" y="2823"/>
                  </a:lnTo>
                  <a:lnTo>
                    <a:pt x="1801" y="2781"/>
                  </a:lnTo>
                  <a:lnTo>
                    <a:pt x="1809" y="2742"/>
                  </a:lnTo>
                  <a:lnTo>
                    <a:pt x="1818" y="2705"/>
                  </a:lnTo>
                  <a:lnTo>
                    <a:pt x="1835" y="2639"/>
                  </a:lnTo>
                  <a:lnTo>
                    <a:pt x="1850" y="2584"/>
                  </a:lnTo>
                  <a:lnTo>
                    <a:pt x="1864" y="2542"/>
                  </a:lnTo>
                  <a:lnTo>
                    <a:pt x="1875" y="2511"/>
                  </a:lnTo>
                  <a:lnTo>
                    <a:pt x="1885" y="2485"/>
                  </a:lnTo>
                  <a:lnTo>
                    <a:pt x="1884" y="2552"/>
                  </a:lnTo>
                  <a:lnTo>
                    <a:pt x="1884" y="2620"/>
                  </a:lnTo>
                  <a:lnTo>
                    <a:pt x="1886" y="2686"/>
                  </a:lnTo>
                  <a:lnTo>
                    <a:pt x="1889" y="2753"/>
                  </a:lnTo>
                  <a:lnTo>
                    <a:pt x="1894" y="2819"/>
                  </a:lnTo>
                  <a:lnTo>
                    <a:pt x="1900" y="2883"/>
                  </a:lnTo>
                  <a:lnTo>
                    <a:pt x="1908" y="2948"/>
                  </a:lnTo>
                  <a:lnTo>
                    <a:pt x="1917" y="3012"/>
                  </a:lnTo>
                  <a:lnTo>
                    <a:pt x="1928" y="3075"/>
                  </a:lnTo>
                  <a:lnTo>
                    <a:pt x="1939" y="3137"/>
                  </a:lnTo>
                  <a:lnTo>
                    <a:pt x="1952" y="3198"/>
                  </a:lnTo>
                  <a:lnTo>
                    <a:pt x="1965" y="3258"/>
                  </a:lnTo>
                  <a:lnTo>
                    <a:pt x="1979" y="3317"/>
                  </a:lnTo>
                  <a:lnTo>
                    <a:pt x="1993" y="3375"/>
                  </a:lnTo>
                  <a:lnTo>
                    <a:pt x="2009" y="3432"/>
                  </a:lnTo>
                  <a:lnTo>
                    <a:pt x="2024" y="3487"/>
                  </a:lnTo>
                  <a:lnTo>
                    <a:pt x="2041" y="3541"/>
                  </a:lnTo>
                  <a:lnTo>
                    <a:pt x="2057" y="3594"/>
                  </a:lnTo>
                  <a:lnTo>
                    <a:pt x="2073" y="3644"/>
                  </a:lnTo>
                  <a:lnTo>
                    <a:pt x="2091" y="3694"/>
                  </a:lnTo>
                  <a:lnTo>
                    <a:pt x="2125" y="3787"/>
                  </a:lnTo>
                  <a:lnTo>
                    <a:pt x="2158" y="3873"/>
                  </a:lnTo>
                  <a:lnTo>
                    <a:pt x="2190" y="3951"/>
                  </a:lnTo>
                  <a:lnTo>
                    <a:pt x="2221" y="4021"/>
                  </a:lnTo>
                  <a:lnTo>
                    <a:pt x="2248" y="4081"/>
                  </a:lnTo>
                  <a:lnTo>
                    <a:pt x="2272" y="4131"/>
                  </a:lnTo>
                  <a:lnTo>
                    <a:pt x="2354" y="4169"/>
                  </a:lnTo>
                  <a:lnTo>
                    <a:pt x="2435" y="4204"/>
                  </a:lnTo>
                  <a:lnTo>
                    <a:pt x="2512" y="4235"/>
                  </a:lnTo>
                  <a:lnTo>
                    <a:pt x="2586" y="4264"/>
                  </a:lnTo>
                  <a:lnTo>
                    <a:pt x="2656" y="4290"/>
                  </a:lnTo>
                  <a:lnTo>
                    <a:pt x="2721" y="4312"/>
                  </a:lnTo>
                  <a:lnTo>
                    <a:pt x="2783" y="4332"/>
                  </a:lnTo>
                  <a:lnTo>
                    <a:pt x="2839" y="4350"/>
                  </a:lnTo>
                  <a:lnTo>
                    <a:pt x="2890" y="4365"/>
                  </a:lnTo>
                  <a:lnTo>
                    <a:pt x="2936" y="4378"/>
                  </a:lnTo>
                  <a:lnTo>
                    <a:pt x="3008" y="4397"/>
                  </a:lnTo>
                  <a:lnTo>
                    <a:pt x="3054" y="4407"/>
                  </a:lnTo>
                  <a:lnTo>
                    <a:pt x="3069" y="4410"/>
                  </a:lnTo>
                  <a:lnTo>
                    <a:pt x="3075" y="4391"/>
                  </a:lnTo>
                  <a:lnTo>
                    <a:pt x="3091" y="4339"/>
                  </a:lnTo>
                  <a:lnTo>
                    <a:pt x="3101" y="4300"/>
                  </a:lnTo>
                  <a:lnTo>
                    <a:pt x="3112" y="4253"/>
                  </a:lnTo>
                  <a:lnTo>
                    <a:pt x="3123" y="4200"/>
                  </a:lnTo>
                  <a:lnTo>
                    <a:pt x="3134" y="4139"/>
                  </a:lnTo>
                  <a:lnTo>
                    <a:pt x="3144" y="4073"/>
                  </a:lnTo>
                  <a:lnTo>
                    <a:pt x="3154" y="4001"/>
                  </a:lnTo>
                  <a:lnTo>
                    <a:pt x="3162" y="3923"/>
                  </a:lnTo>
                  <a:lnTo>
                    <a:pt x="3165" y="3882"/>
                  </a:lnTo>
                  <a:lnTo>
                    <a:pt x="3168" y="3839"/>
                  </a:lnTo>
                  <a:lnTo>
                    <a:pt x="3170" y="3796"/>
                  </a:lnTo>
                  <a:lnTo>
                    <a:pt x="3171" y="3751"/>
                  </a:lnTo>
                  <a:lnTo>
                    <a:pt x="3171" y="3705"/>
                  </a:lnTo>
                  <a:lnTo>
                    <a:pt x="3171" y="3659"/>
                  </a:lnTo>
                  <a:lnTo>
                    <a:pt x="3170" y="3611"/>
                  </a:lnTo>
                  <a:lnTo>
                    <a:pt x="3168" y="3562"/>
                  </a:lnTo>
                  <a:lnTo>
                    <a:pt x="3164" y="3512"/>
                  </a:lnTo>
                  <a:lnTo>
                    <a:pt x="3160" y="3461"/>
                  </a:lnTo>
                  <a:lnTo>
                    <a:pt x="3154" y="3410"/>
                  </a:lnTo>
                  <a:lnTo>
                    <a:pt x="3148" y="3359"/>
                  </a:lnTo>
                  <a:lnTo>
                    <a:pt x="3140" y="3305"/>
                  </a:lnTo>
                  <a:lnTo>
                    <a:pt x="3131" y="3251"/>
                  </a:lnTo>
                  <a:lnTo>
                    <a:pt x="3121" y="3198"/>
                  </a:lnTo>
                  <a:lnTo>
                    <a:pt x="3109" y="3143"/>
                  </a:lnTo>
                  <a:lnTo>
                    <a:pt x="3095" y="3087"/>
                  </a:lnTo>
                  <a:lnTo>
                    <a:pt x="3080" y="3032"/>
                  </a:lnTo>
                  <a:lnTo>
                    <a:pt x="3063" y="2976"/>
                  </a:lnTo>
                  <a:lnTo>
                    <a:pt x="3045" y="2919"/>
                  </a:lnTo>
                  <a:lnTo>
                    <a:pt x="3025" y="2863"/>
                  </a:lnTo>
                  <a:lnTo>
                    <a:pt x="3003" y="2805"/>
                  </a:lnTo>
                  <a:lnTo>
                    <a:pt x="2979" y="2748"/>
                  </a:lnTo>
                  <a:lnTo>
                    <a:pt x="2953" y="2692"/>
                  </a:lnTo>
                  <a:lnTo>
                    <a:pt x="2926" y="2634"/>
                  </a:lnTo>
                  <a:lnTo>
                    <a:pt x="2895" y="2576"/>
                  </a:lnTo>
                  <a:lnTo>
                    <a:pt x="2864" y="2519"/>
                  </a:lnTo>
                  <a:lnTo>
                    <a:pt x="2830" y="2461"/>
                  </a:lnTo>
                  <a:lnTo>
                    <a:pt x="2793" y="2403"/>
                  </a:lnTo>
                  <a:lnTo>
                    <a:pt x="2755" y="2346"/>
                  </a:lnTo>
                  <a:lnTo>
                    <a:pt x="2714" y="2288"/>
                  </a:lnTo>
                  <a:lnTo>
                    <a:pt x="2670" y="2231"/>
                  </a:lnTo>
                  <a:lnTo>
                    <a:pt x="2624" y="2174"/>
                  </a:lnTo>
                  <a:lnTo>
                    <a:pt x="2576" y="2117"/>
                  </a:lnTo>
                  <a:lnTo>
                    <a:pt x="2525" y="2061"/>
                  </a:lnTo>
                  <a:lnTo>
                    <a:pt x="2472" y="2006"/>
                  </a:lnTo>
                  <a:lnTo>
                    <a:pt x="2415" y="1950"/>
                  </a:lnTo>
                  <a:lnTo>
                    <a:pt x="2356" y="1895"/>
                  </a:lnTo>
                  <a:lnTo>
                    <a:pt x="2293" y="1842"/>
                  </a:lnTo>
                  <a:lnTo>
                    <a:pt x="2228" y="1788"/>
                  </a:lnTo>
                  <a:lnTo>
                    <a:pt x="2160" y="1735"/>
                  </a:lnTo>
                  <a:lnTo>
                    <a:pt x="2089" y="1682"/>
                  </a:lnTo>
                  <a:lnTo>
                    <a:pt x="1983" y="1605"/>
                  </a:lnTo>
                  <a:lnTo>
                    <a:pt x="1881" y="1528"/>
                  </a:lnTo>
                  <a:lnTo>
                    <a:pt x="1783" y="1451"/>
                  </a:lnTo>
                  <a:lnTo>
                    <a:pt x="1688" y="1374"/>
                  </a:lnTo>
                  <a:lnTo>
                    <a:pt x="1598" y="1297"/>
                  </a:lnTo>
                  <a:lnTo>
                    <a:pt x="1511" y="1222"/>
                  </a:lnTo>
                  <a:lnTo>
                    <a:pt x="1429" y="1147"/>
                  </a:lnTo>
                  <a:lnTo>
                    <a:pt x="1349" y="1073"/>
                  </a:lnTo>
                  <a:lnTo>
                    <a:pt x="1274" y="1000"/>
                  </a:lnTo>
                  <a:lnTo>
                    <a:pt x="1201" y="928"/>
                  </a:lnTo>
                  <a:lnTo>
                    <a:pt x="1132" y="858"/>
                  </a:lnTo>
                  <a:lnTo>
                    <a:pt x="1067" y="789"/>
                  </a:lnTo>
                  <a:lnTo>
                    <a:pt x="1006" y="722"/>
                  </a:lnTo>
                  <a:lnTo>
                    <a:pt x="948" y="657"/>
                  </a:lnTo>
                  <a:lnTo>
                    <a:pt x="893" y="594"/>
                  </a:lnTo>
                  <a:lnTo>
                    <a:pt x="842" y="533"/>
                  </a:lnTo>
                  <a:lnTo>
                    <a:pt x="794" y="475"/>
                  </a:lnTo>
                  <a:lnTo>
                    <a:pt x="749" y="420"/>
                  </a:lnTo>
                  <a:lnTo>
                    <a:pt x="708" y="366"/>
                  </a:lnTo>
                  <a:lnTo>
                    <a:pt x="670" y="316"/>
                  </a:lnTo>
                  <a:lnTo>
                    <a:pt x="634" y="269"/>
                  </a:lnTo>
                  <a:lnTo>
                    <a:pt x="603" y="225"/>
                  </a:lnTo>
                  <a:lnTo>
                    <a:pt x="550" y="147"/>
                  </a:lnTo>
                  <a:lnTo>
                    <a:pt x="508" y="85"/>
                  </a:lnTo>
                  <a:lnTo>
                    <a:pt x="479" y="39"/>
                  </a:lnTo>
                  <a:lnTo>
                    <a:pt x="456" y="0"/>
                  </a:lnTo>
                  <a:close/>
                </a:path>
              </a:pathLst>
            </a:custGeom>
            <a:solidFill>
              <a:srgbClr val="007ADD"/>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p>
              <a:pPr algn="ctr">
                <a:defRPr/>
              </a:pPr>
              <a:endParaRPr lang="zh-CN" altLang="en-US">
                <a:solidFill>
                  <a:srgbClr val="FFFFFF"/>
                </a:solidFill>
                <a:sym typeface="Arial" panose="020B0604020202020204" pitchFamily="34" charset="0"/>
              </a:endParaRPr>
            </a:p>
          </p:txBody>
        </p:sp>
      </p:grpSp>
      <p:pic>
        <p:nvPicPr>
          <p:cNvPr id="4" name="图片 3"/>
          <p:cNvPicPr>
            <a:picLocks noChangeAspect="1"/>
          </p:cNvPicPr>
          <p:nvPr/>
        </p:nvPicPr>
        <p:blipFill>
          <a:blip r:embed="rId11"/>
          <a:stretch>
            <a:fillRect/>
          </a:stretch>
        </p:blipFill>
        <p:spPr>
          <a:xfrm>
            <a:off x="398780" y="5074920"/>
            <a:ext cx="6956425" cy="1287145"/>
          </a:xfrm>
          <a:prstGeom prst="rect">
            <a:avLst/>
          </a:prstGeom>
        </p:spPr>
      </p:pic>
      <p:pic>
        <p:nvPicPr>
          <p:cNvPr id="7" name="图片 6"/>
          <p:cNvPicPr>
            <a:picLocks noChangeAspect="1"/>
          </p:cNvPicPr>
          <p:nvPr/>
        </p:nvPicPr>
        <p:blipFill>
          <a:blip r:embed="rId12"/>
          <a:stretch>
            <a:fillRect/>
          </a:stretch>
        </p:blipFill>
        <p:spPr>
          <a:xfrm>
            <a:off x="5486400" y="5147310"/>
            <a:ext cx="6418580" cy="1214755"/>
          </a:xfrm>
          <a:prstGeom prst="rect">
            <a:avLst/>
          </a:prstGeom>
        </p:spPr>
      </p:pic>
    </p:spTree>
    <p:custDataLst>
      <p:tags r:id="rId13"/>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2867025" y="1266190"/>
            <a:ext cx="71932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新设备入网必须经过合法确认（物联网哑终端准入）</a:t>
            </a:r>
            <a:endParaRPr lang="zh-CN" altLang="en-US" sz="2400">
              <a:solidFill>
                <a:srgbClr val="007ADD"/>
              </a:solidFill>
              <a:effectLst>
                <a:outerShdw blurRad="38100" dist="25400" dir="5400000" algn="ctr" rotWithShape="0">
                  <a:srgbClr val="6E747A">
                    <a:alpha val="43000"/>
                  </a:srgbClr>
                </a:outerShdw>
              </a:effectLst>
            </a:endParaRPr>
          </a:p>
        </p:txBody>
      </p:sp>
      <p:grpSp>
        <p:nvGrpSpPr>
          <p:cNvPr id="21" name="组合 20"/>
          <p:cNvGrpSpPr/>
          <p:nvPr>
            <p:custDataLst>
              <p:tags r:id="rId1"/>
            </p:custDataLst>
          </p:nvPr>
        </p:nvGrpSpPr>
        <p:grpSpPr>
          <a:xfrm>
            <a:off x="1567427" y="2188425"/>
            <a:ext cx="3043956" cy="3018686"/>
            <a:chOff x="1147231" y="2783214"/>
            <a:chExt cx="2468879" cy="2448383"/>
          </a:xfrm>
        </p:grpSpPr>
        <p:grpSp>
          <p:nvGrpSpPr>
            <p:cNvPr id="23" name="组合 22"/>
            <p:cNvGrpSpPr/>
            <p:nvPr/>
          </p:nvGrpSpPr>
          <p:grpSpPr>
            <a:xfrm>
              <a:off x="1837084" y="2901871"/>
              <a:ext cx="1062445" cy="674577"/>
              <a:chOff x="1925036" y="3118963"/>
              <a:chExt cx="1211519" cy="769228"/>
            </a:xfrm>
          </p:grpSpPr>
          <p:sp>
            <p:nvSpPr>
              <p:cNvPr id="25" name="任意多边形 24"/>
              <p:cNvSpPr/>
              <p:nvPr>
                <p:custDataLst>
                  <p:tags r:id="rId2"/>
                </p:custDataLst>
              </p:nvPr>
            </p:nvSpPr>
            <p:spPr>
              <a:xfrm>
                <a:off x="1925423" y="3118963"/>
                <a:ext cx="1185392" cy="70539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chemeClr val="tx1">
                    <a:lumMod val="50000"/>
                    <a:lumOff val="50000"/>
                  </a:schemeClr>
                </a:solid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endParaRPr lang="zh-CN" altLang="en-US">
                  <a:sym typeface="Arial" panose="020B0604020202020204" pitchFamily="34" charset="0"/>
                </a:endParaRPr>
              </a:p>
            </p:txBody>
          </p:sp>
          <p:sp>
            <p:nvSpPr>
              <p:cNvPr id="46" name="任意多边形 45"/>
              <p:cNvSpPr/>
              <p:nvPr>
                <p:custDataLst>
                  <p:tags r:id="rId3"/>
                </p:custDataLst>
              </p:nvPr>
            </p:nvSpPr>
            <p:spPr>
              <a:xfrm>
                <a:off x="1925036" y="3182797"/>
                <a:ext cx="1211519" cy="70539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rgbClr val="ACACAC"/>
                </a:solidFill>
                <a:prstDash val="dash"/>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endParaRPr lang="zh-CN" altLang="en-US">
                  <a:sym typeface="Arial" panose="020B0604020202020204" pitchFamily="34" charset="0"/>
                </a:endParaRPr>
              </a:p>
            </p:txBody>
          </p:sp>
        </p:grpSp>
        <p:sp>
          <p:nvSpPr>
            <p:cNvPr id="48" name="标题 1"/>
            <p:cNvSpPr txBox="1"/>
            <p:nvPr>
              <p:custDataLst>
                <p:tags r:id="rId4"/>
              </p:custDataLst>
            </p:nvPr>
          </p:nvSpPr>
          <p:spPr>
            <a:xfrm>
              <a:off x="1908450" y="2783214"/>
              <a:ext cx="897703" cy="737527"/>
            </a:xfrm>
            <a:prstGeom prst="rect">
              <a:avLst/>
            </a:prstGeom>
            <a:noFill/>
          </p:spPr>
          <p:txBody>
            <a:bodyPr wrap="square" rtlCol="0">
              <a:normAutofit fontScale="50000"/>
            </a:bodyPr>
            <a:lstStyle>
              <a:defPPr>
                <a:defRPr lang="zh-CN"/>
              </a:defPPr>
              <a:lvl1pPr>
                <a:lnSpc>
                  <a:spcPct val="130000"/>
                </a:lnSpc>
                <a:defRPr sz="1200"/>
              </a:lvl1pPr>
            </a:lstStyle>
            <a:p>
              <a:pPr algn="ctr"/>
              <a:r>
                <a:rPr lang="en-US" altLang="zh-CN" sz="3600" b="1" smtClean="0">
                  <a:solidFill>
                    <a:schemeClr val="tx1">
                      <a:lumMod val="65000"/>
                      <a:lumOff val="35000"/>
                    </a:schemeClr>
                  </a:solidFill>
                  <a:latin typeface="+mj-ea"/>
                  <a:ea typeface="+mj-ea"/>
                  <a:cs typeface="+mn-ea"/>
                  <a:sym typeface="Arial" panose="020B0604020202020204" pitchFamily="34" charset="0"/>
                </a:rPr>
                <a:t>场景描述</a:t>
              </a:r>
              <a:endParaRPr lang="en-US" altLang="zh-CN" sz="3600" b="1" smtClean="0">
                <a:solidFill>
                  <a:schemeClr val="tx1">
                    <a:lumMod val="65000"/>
                    <a:lumOff val="35000"/>
                  </a:schemeClr>
                </a:solidFill>
                <a:latin typeface="+mj-ea"/>
                <a:ea typeface="+mj-ea"/>
                <a:cs typeface="+mn-ea"/>
                <a:sym typeface="Arial" panose="020B0604020202020204" pitchFamily="34" charset="0"/>
              </a:endParaRPr>
            </a:p>
          </p:txBody>
        </p:sp>
        <p:sp>
          <p:nvSpPr>
            <p:cNvPr id="26" name="标题 1"/>
            <p:cNvSpPr txBox="1"/>
            <p:nvPr>
              <p:custDataLst>
                <p:tags r:id="rId5"/>
              </p:custDataLst>
            </p:nvPr>
          </p:nvSpPr>
          <p:spPr>
            <a:xfrm>
              <a:off x="1147231" y="3698870"/>
              <a:ext cx="2468879" cy="1532727"/>
            </a:xfrm>
            <a:prstGeom prst="rect">
              <a:avLst/>
            </a:prstGeom>
            <a:noFill/>
          </p:spPr>
          <p:txBody>
            <a:bodyPr wrap="square" rtlCol="0">
              <a:normAutofit/>
            </a:bodyPr>
            <a:lstStyle>
              <a:defPPr>
                <a:defRPr lang="zh-CN"/>
              </a:defPPr>
              <a:lvl1pPr>
                <a:lnSpc>
                  <a:spcPct val="130000"/>
                </a:lnSpc>
                <a:defRPr sz="1200"/>
              </a:lvl1pPr>
            </a:lstStyle>
            <a:p>
              <a:pPr algn="l"/>
              <a:r>
                <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rPr>
                <a:t>所有新入网的设备，必须先经过准入申请，确认是合法设备才能允许正常接入网络。</a:t>
              </a:r>
              <a:endParaRPr lang="en-US" altLang="zh-CN" sz="1600" smtClean="0">
                <a:solidFill>
                  <a:schemeClr val="tx1">
                    <a:lumMod val="65000"/>
                    <a:lumOff val="3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7" name="组合 26"/>
          <p:cNvGrpSpPr/>
          <p:nvPr>
            <p:custDataLst>
              <p:tags r:id="rId6"/>
            </p:custDataLst>
          </p:nvPr>
        </p:nvGrpSpPr>
        <p:grpSpPr>
          <a:xfrm>
            <a:off x="5309149" y="2170645"/>
            <a:ext cx="6099175" cy="3037840"/>
            <a:chOff x="4182051" y="2768793"/>
            <a:chExt cx="4946893" cy="2463918"/>
          </a:xfrm>
        </p:grpSpPr>
        <p:grpSp>
          <p:nvGrpSpPr>
            <p:cNvPr id="28" name="组合 27"/>
            <p:cNvGrpSpPr/>
            <p:nvPr/>
          </p:nvGrpSpPr>
          <p:grpSpPr>
            <a:xfrm>
              <a:off x="6225385" y="2926078"/>
              <a:ext cx="1062445" cy="678663"/>
              <a:chOff x="3056174" y="3146567"/>
              <a:chExt cx="1211519" cy="773887"/>
            </a:xfrm>
          </p:grpSpPr>
          <p:sp>
            <p:nvSpPr>
              <p:cNvPr id="55" name="任意多边形 54"/>
              <p:cNvSpPr/>
              <p:nvPr>
                <p:custDataLst>
                  <p:tags r:id="rId7"/>
                </p:custDataLst>
              </p:nvPr>
            </p:nvSpPr>
            <p:spPr>
              <a:xfrm>
                <a:off x="3069481" y="3146567"/>
                <a:ext cx="1185392" cy="70539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w="19050">
                <a:solidFill>
                  <a:srgbClr val="007ADD"/>
                </a:solidFill>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endParaRPr lang="zh-CN" altLang="en-US">
                  <a:sym typeface="Arial" panose="020B0604020202020204" pitchFamily="34" charset="0"/>
                </a:endParaRPr>
              </a:p>
            </p:txBody>
          </p:sp>
          <p:sp>
            <p:nvSpPr>
              <p:cNvPr id="56" name="任意多边形 55"/>
              <p:cNvSpPr/>
              <p:nvPr>
                <p:custDataLst>
                  <p:tags r:id="rId8"/>
                </p:custDataLst>
              </p:nvPr>
            </p:nvSpPr>
            <p:spPr>
              <a:xfrm>
                <a:off x="3056174" y="3215060"/>
                <a:ext cx="1211519" cy="705394"/>
              </a:xfrm>
              <a:custGeom>
                <a:avLst/>
                <a:gdLst>
                  <a:gd name="connsiteX0" fmla="*/ 0 w 2795451"/>
                  <a:gd name="connsiteY0" fmla="*/ 78377 h 1663495"/>
                  <a:gd name="connsiteX1" fmla="*/ 1393371 w 2795451"/>
                  <a:gd name="connsiteY1" fmla="*/ 1663337 h 1663495"/>
                  <a:gd name="connsiteX2" fmla="*/ 2795451 w 2795451"/>
                  <a:gd name="connsiteY2" fmla="*/ 0 h 1663495"/>
                </a:gdLst>
                <a:ahLst/>
                <a:cxnLst>
                  <a:cxn ang="0">
                    <a:pos x="connsiteX0" y="connsiteY0"/>
                  </a:cxn>
                  <a:cxn ang="0">
                    <a:pos x="connsiteX1" y="connsiteY1"/>
                  </a:cxn>
                  <a:cxn ang="0">
                    <a:pos x="connsiteX2" y="connsiteY2"/>
                  </a:cxn>
                </a:cxnLst>
                <a:rect l="l" t="t" r="r" b="b"/>
                <a:pathLst>
                  <a:path w="2795451" h="1663495">
                    <a:moveTo>
                      <a:pt x="0" y="78377"/>
                    </a:moveTo>
                    <a:cubicBezTo>
                      <a:pt x="463731" y="877388"/>
                      <a:pt x="927463" y="1676400"/>
                      <a:pt x="1393371" y="1663337"/>
                    </a:cubicBezTo>
                    <a:cubicBezTo>
                      <a:pt x="1859279" y="1650274"/>
                      <a:pt x="2515325" y="300446"/>
                      <a:pt x="2795451" y="0"/>
                    </a:cubicBezTo>
                  </a:path>
                </a:pathLst>
              </a:custGeom>
              <a:noFill/>
              <a:ln>
                <a:solidFill>
                  <a:srgbClr val="FFFFFF">
                    <a:lumMod val="65000"/>
                  </a:srgbClr>
                </a:solidFill>
                <a:prstDash val="dash"/>
              </a:ln>
            </p:spPr>
            <p:style>
              <a:lnRef idx="2">
                <a:srgbClr val="2CBEBB">
                  <a:shade val="50000"/>
                </a:srgbClr>
              </a:lnRef>
              <a:fillRef idx="1">
                <a:srgbClr val="2CBEBB"/>
              </a:fillRef>
              <a:effectRef idx="0">
                <a:srgbClr val="2CBEBB"/>
              </a:effectRef>
              <a:fontRef idx="minor">
                <a:srgbClr val="FFFFFF"/>
              </a:fontRef>
            </p:style>
            <p:txBody>
              <a:bodyPr rtlCol="0" anchor="ctr">
                <a:normAutofit/>
              </a:bodyPr>
              <a:lstStyle/>
              <a:p>
                <a:pPr algn="ctr"/>
                <a:endParaRPr lang="zh-CN" altLang="en-US">
                  <a:sym typeface="Arial" panose="020B0604020202020204" pitchFamily="34" charset="0"/>
                </a:endParaRPr>
              </a:p>
            </p:txBody>
          </p:sp>
        </p:grpSp>
        <p:sp>
          <p:nvSpPr>
            <p:cNvPr id="53" name="标题 1"/>
            <p:cNvSpPr txBox="1"/>
            <p:nvPr>
              <p:custDataLst>
                <p:tags r:id="rId9"/>
              </p:custDataLst>
            </p:nvPr>
          </p:nvSpPr>
          <p:spPr>
            <a:xfrm>
              <a:off x="6303987" y="2768793"/>
              <a:ext cx="904913" cy="776155"/>
            </a:xfrm>
            <a:prstGeom prst="rect">
              <a:avLst/>
            </a:prstGeom>
            <a:noFill/>
          </p:spPr>
          <p:txBody>
            <a:bodyPr wrap="square" rtlCol="0">
              <a:normAutofit fontScale="50000"/>
            </a:bodyPr>
            <a:lstStyle>
              <a:defPPr>
                <a:defRPr lang="zh-CN"/>
              </a:defPPr>
              <a:lvl1pPr>
                <a:lnSpc>
                  <a:spcPct val="130000"/>
                </a:lnSpc>
                <a:defRPr sz="1200"/>
              </a:lvl1pPr>
            </a:lstStyle>
            <a:p>
              <a:pPr algn="ctr"/>
              <a:r>
                <a:rPr lang="en-US" altLang="zh-CN" sz="3600" b="1" smtClean="0">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en-US" altLang="zh-CN" sz="3600" b="1" smtClean="0">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29" name="标题 1"/>
            <p:cNvSpPr txBox="1"/>
            <p:nvPr>
              <p:custDataLst>
                <p:tags r:id="rId10"/>
              </p:custDataLst>
            </p:nvPr>
          </p:nvSpPr>
          <p:spPr>
            <a:xfrm>
              <a:off x="4182051" y="3777742"/>
              <a:ext cx="4946893" cy="1454969"/>
            </a:xfrm>
            <a:prstGeom prst="rect">
              <a:avLst/>
            </a:prstGeom>
            <a:noFill/>
          </p:spPr>
          <p:txBody>
            <a:bodyPr wrap="square" rtlCol="0">
              <a:noAutofit/>
            </a:bodyPr>
            <a:lstStyle>
              <a:defPPr>
                <a:defRPr lang="zh-CN"/>
              </a:defPPr>
              <a:lvl1pPr>
                <a:lnSpc>
                  <a:spcPct val="130000"/>
                </a:lnSpc>
                <a:defRPr sz="1200"/>
              </a:lvl1pPr>
            </a:lstStyle>
            <a:p>
              <a:pPr algn="l"/>
              <a:r>
                <a:rPr lang="en-US" altLang="zh-CN" sz="1500" smtClean="0">
                  <a:solidFill>
                    <a:srgbClr val="007ADD"/>
                  </a:solidFill>
                  <a:latin typeface="微软雅黑" panose="020B0503020204020204" pitchFamily="34" charset="-122"/>
                  <a:ea typeface="微软雅黑" panose="020B0503020204020204" pitchFamily="34" charset="-122"/>
                  <a:sym typeface="Arial" panose="020B0604020202020204" pitchFamily="34" charset="0"/>
                </a:rPr>
                <a:t>系统部署之后，会先对扫描范围内的所有已入网设备进行扫描探测，以此探测结果作为基线数据。我们可以认定，在某个未来时间之前入网的都认为是合法接入基线，这个时间之后新入网的设备都是需要确认才能准入的设备。对于新入网的设备，配置安全策略后，系统可对其自动阻断并做告警通知，由管理员检查新入网设备是否为已申请接入的合法设备，如果是，则手动取消阻断，允许其接入网络。</a:t>
              </a:r>
              <a:endParaRPr lang="en-US" altLang="zh-CN" sz="1500" smtClean="0">
                <a:solidFill>
                  <a:srgbClr val="007ADD"/>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23" name="组合 222"/>
          <p:cNvGrpSpPr/>
          <p:nvPr/>
        </p:nvGrpSpPr>
        <p:grpSpPr>
          <a:xfrm>
            <a:off x="-635" y="6309360"/>
            <a:ext cx="12197080" cy="609600"/>
            <a:chOff x="8" y="7438"/>
            <a:chExt cx="20990" cy="2245"/>
          </a:xfrm>
          <a:solidFill>
            <a:srgbClr val="007ADD"/>
          </a:solidFill>
        </p:grpSpPr>
        <p:sp>
          <p:nvSpPr>
            <p:cNvPr id="224" name="TextBox 31"/>
            <p:cNvSpPr txBox="1"/>
            <p:nvPr/>
          </p:nvSpPr>
          <p:spPr>
            <a:xfrm rot="5400000">
              <a:off x="9373" y="-1926"/>
              <a:ext cx="2240" cy="20970"/>
            </a:xfrm>
            <a:prstGeom prst="round2SameRect">
              <a:avLst>
                <a:gd name="adj1" fmla="val 49381"/>
                <a:gd name="adj2" fmla="val 0"/>
              </a:avLst>
            </a:prstGeom>
            <a:grpFill/>
          </p:spPr>
          <p:txBody>
            <a:bodyPr wrap="square" lIns="0" rIns="243840" rtlCol="0" anchor="ctr" anchorCtr="0">
              <a:noAutofit/>
            </a:bodyPr>
            <a:p>
              <a:pPr algn="r" defTabSz="609600" fontAlgn="base">
                <a:spcBef>
                  <a:spcPct val="0"/>
                </a:spcBef>
                <a:spcAft>
                  <a:spcPct val="0"/>
                </a:spcAft>
              </a:pPr>
              <a:endParaRPr lang="en-US" sz="2135" b="1" dirty="0">
                <a:solidFill>
                  <a:srgbClr val="005073"/>
                </a:solidFill>
                <a:latin typeface="CiscoSansTT ExtraLight"/>
                <a:ea typeface="MS PGothic" panose="020B0600070205080204" pitchFamily="34" charset="-128"/>
              </a:endParaRPr>
            </a:p>
          </p:txBody>
        </p:sp>
        <p:sp>
          <p:nvSpPr>
            <p:cNvPr id="225" name="矩形 224"/>
            <p:cNvSpPr/>
            <p:nvPr/>
          </p:nvSpPr>
          <p:spPr>
            <a:xfrm>
              <a:off x="18327" y="7438"/>
              <a:ext cx="2671" cy="22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2" name="文本框 41"/>
          <p:cNvSpPr txBox="1"/>
          <p:nvPr/>
        </p:nvSpPr>
        <p:spPr>
          <a:xfrm>
            <a:off x="675640" y="6414770"/>
            <a:ext cx="11104880" cy="398780"/>
          </a:xfrm>
          <a:prstGeom prst="rect">
            <a:avLst/>
          </a:prstGeom>
          <a:noFill/>
        </p:spPr>
        <p:txBody>
          <a:bodyPr wrap="none" rtlCol="0">
            <a:spAutoFit/>
          </a:bodyPr>
          <a:p>
            <a:pPr algn="l"/>
            <a:r>
              <a:rPr lang="en-US" altLang="zh-CN" sz="20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无需改变客户原有网络结构，无需安装代理，即可实现对内网所有新入网设备的准入和私接阻断。</a:t>
            </a:r>
            <a:endParaRPr lang="en-US" altLang="zh-CN" sz="2000" dirty="0" err="1"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ustDataLst>
      <p:tags r:id="rId11"/>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dirty="0">
              <a:solidFill>
                <a:srgbClr val="007ADD"/>
              </a:solidFill>
              <a:sym typeface="+mn-ea"/>
            </a:endParaRPr>
          </a:p>
        </p:txBody>
      </p:sp>
      <p:sp>
        <p:nvSpPr>
          <p:cNvPr id="42" name="矩形 41"/>
          <p:cNvSpPr/>
          <p:nvPr>
            <p:custDataLst>
              <p:tags r:id="rId1"/>
            </p:custDataLst>
          </p:nvPr>
        </p:nvSpPr>
        <p:spPr>
          <a:xfrm>
            <a:off x="3148131" y="872177"/>
            <a:ext cx="6097288" cy="870355"/>
          </a:xfrm>
          <a:prstGeom prst="rect">
            <a:avLst/>
          </a:prstGeom>
        </p:spPr>
        <p:txBody>
          <a:bodyPr anchor="ctr" anchorCtr="0">
            <a:normAutofit/>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新设备入网阻断告警策略配置</a:t>
            </a:r>
            <a:endParaRPr lang="en-US" altLang="zh-CN"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sp>
        <p:nvSpPr>
          <p:cNvPr id="43" name="任意多边形 42"/>
          <p:cNvSpPr/>
          <p:nvPr>
            <p:custDataLst>
              <p:tags r:id="rId2"/>
            </p:custDataLst>
          </p:nvPr>
        </p:nvSpPr>
        <p:spPr>
          <a:xfrm>
            <a:off x="1698155"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4" name="任意多边形 43"/>
          <p:cNvSpPr/>
          <p:nvPr>
            <p:custDataLst>
              <p:tags r:id="rId3"/>
            </p:custDataLst>
          </p:nvPr>
        </p:nvSpPr>
        <p:spPr>
          <a:xfrm>
            <a:off x="3086691"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5" name="任意多边形 44"/>
          <p:cNvSpPr/>
          <p:nvPr>
            <p:custDataLst>
              <p:tags r:id="rId4"/>
            </p:custDataLst>
          </p:nvPr>
        </p:nvSpPr>
        <p:spPr>
          <a:xfrm>
            <a:off x="4475227"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rgbClr val="0F6FC6">
              <a:lumMod val="20000"/>
              <a:lumOff val="80000"/>
            </a:srgb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6" name="椭圆 45"/>
          <p:cNvSpPr/>
          <p:nvPr>
            <p:custDataLst>
              <p:tags r:id="rId5"/>
            </p:custDataLst>
          </p:nvPr>
        </p:nvSpPr>
        <p:spPr>
          <a:xfrm>
            <a:off x="2409932" y="2091654"/>
            <a:ext cx="840410" cy="840410"/>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2</a:t>
            </a:r>
            <a:endParaRPr lang="en-US" altLang="zh-CN" sz="2800" b="1" dirty="0">
              <a:solidFill>
                <a:sysClr val="window" lastClr="FFFFFF"/>
              </a:solidFill>
              <a:sym typeface="Arial" panose="020B0604020202020204" pitchFamily="34" charset="0"/>
            </a:endParaRPr>
          </a:p>
        </p:txBody>
      </p:sp>
      <p:sp>
        <p:nvSpPr>
          <p:cNvPr id="47" name="椭圆 46"/>
          <p:cNvSpPr/>
          <p:nvPr>
            <p:custDataLst>
              <p:tags r:id="rId6"/>
            </p:custDataLst>
          </p:nvPr>
        </p:nvSpPr>
        <p:spPr>
          <a:xfrm>
            <a:off x="1021396" y="2091654"/>
            <a:ext cx="840410" cy="840410"/>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a:solidFill>
                  <a:sysClr val="window" lastClr="FFFFFF"/>
                </a:solidFill>
                <a:sym typeface="Arial" panose="020B0604020202020204" pitchFamily="34" charset="0"/>
              </a:rPr>
              <a:t>1</a:t>
            </a:r>
            <a:endParaRPr lang="en-US" altLang="zh-CN" sz="2800" b="1">
              <a:solidFill>
                <a:sysClr val="window" lastClr="FFFFFF"/>
              </a:solidFill>
              <a:sym typeface="Arial" panose="020B0604020202020204" pitchFamily="34" charset="0"/>
            </a:endParaRPr>
          </a:p>
        </p:txBody>
      </p:sp>
      <p:sp>
        <p:nvSpPr>
          <p:cNvPr id="48" name="椭圆 47"/>
          <p:cNvSpPr/>
          <p:nvPr>
            <p:custDataLst>
              <p:tags r:id="rId7"/>
            </p:custDataLst>
          </p:nvPr>
        </p:nvSpPr>
        <p:spPr>
          <a:xfrm>
            <a:off x="3798467" y="2091654"/>
            <a:ext cx="840410" cy="840410"/>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3</a:t>
            </a:r>
            <a:endParaRPr lang="en-US" altLang="zh-CN" sz="2800" b="1" dirty="0">
              <a:solidFill>
                <a:sysClr val="window" lastClr="FFFFFF"/>
              </a:solidFill>
              <a:sym typeface="Arial" panose="020B0604020202020204" pitchFamily="34" charset="0"/>
            </a:endParaRPr>
          </a:p>
        </p:txBody>
      </p:sp>
      <p:sp>
        <p:nvSpPr>
          <p:cNvPr id="49" name="椭圆 48"/>
          <p:cNvSpPr/>
          <p:nvPr>
            <p:custDataLst>
              <p:tags r:id="rId8"/>
            </p:custDataLst>
          </p:nvPr>
        </p:nvSpPr>
        <p:spPr>
          <a:xfrm>
            <a:off x="5187001" y="2091654"/>
            <a:ext cx="840410" cy="840410"/>
          </a:xfrm>
          <a:prstGeom prst="ellipse">
            <a:avLst/>
          </a:prstGeom>
          <a:solidFill>
            <a:srgbClr val="0F6FC6"/>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4</a:t>
            </a:r>
            <a:endParaRPr lang="en-US" altLang="zh-CN" sz="2800" b="1" dirty="0">
              <a:solidFill>
                <a:sysClr val="window" lastClr="FFFFFF"/>
              </a:solidFill>
              <a:sym typeface="Arial" panose="020B0604020202020204" pitchFamily="34" charset="0"/>
            </a:endParaRPr>
          </a:p>
        </p:txBody>
      </p:sp>
      <p:sp>
        <p:nvSpPr>
          <p:cNvPr id="54" name="矩形 53"/>
          <p:cNvSpPr/>
          <p:nvPr>
            <p:custDataLst>
              <p:tags r:id="rId9"/>
            </p:custDataLst>
          </p:nvPr>
        </p:nvSpPr>
        <p:spPr>
          <a:xfrm>
            <a:off x="347928" y="3147129"/>
            <a:ext cx="1534747" cy="1835557"/>
          </a:xfrm>
          <a:prstGeom prst="rect">
            <a:avLst/>
          </a:prstGeom>
        </p:spPr>
        <p:txBody>
          <a:bodyPr lIns="0" tIns="0" rIns="0" bIns="0" anchor="t" anchorCtr="0"/>
          <a:p>
            <a:pPr algn="ctr">
              <a:lnSpc>
                <a:spcPct val="130000"/>
              </a:lnSpc>
            </a:pPr>
            <a:r>
              <a:rPr lang="zh-CN" altLang="en-US" sz="1600" dirty="0">
                <a:solidFill>
                  <a:sysClr val="windowText" lastClr="000000">
                    <a:lumMod val="75000"/>
                    <a:lumOff val="25000"/>
                  </a:sysClr>
                </a:solidFill>
                <a:sym typeface="Arial" panose="020B0604020202020204" pitchFamily="34" charset="0"/>
              </a:rPr>
              <a:t>某个未来时间之前入网的都认为是合法接入基线，这个时间之后新入网的设备都是需要确认才能准入的设备</a:t>
            </a:r>
            <a:endParaRPr lang="zh-CN" altLang="en-US" sz="1600" dirty="0">
              <a:solidFill>
                <a:sysClr val="windowText" lastClr="000000">
                  <a:lumMod val="75000"/>
                  <a:lumOff val="25000"/>
                </a:sysClr>
              </a:solidFill>
              <a:sym typeface="Arial" panose="020B0604020202020204" pitchFamily="34" charset="0"/>
            </a:endParaRPr>
          </a:p>
        </p:txBody>
      </p:sp>
      <p:sp>
        <p:nvSpPr>
          <p:cNvPr id="55" name="矩形 54"/>
          <p:cNvSpPr/>
          <p:nvPr>
            <p:custDataLst>
              <p:tags r:id="rId10"/>
            </p:custDataLst>
          </p:nvPr>
        </p:nvSpPr>
        <p:spPr>
          <a:xfrm>
            <a:off x="1954354" y="3147129"/>
            <a:ext cx="1534747" cy="1835557"/>
          </a:xfrm>
          <a:prstGeom prst="rect">
            <a:avLst/>
          </a:prstGeom>
        </p:spPr>
        <p:txBody>
          <a:bodyPr lIns="0" tIns="0" rIns="0" bIns="0" anchor="t" anchorCtr="0"/>
          <a:p>
            <a:pPr algn="ctr">
              <a:lnSpc>
                <a:spcPct val="130000"/>
              </a:lnSpc>
            </a:pPr>
            <a:r>
              <a:rPr lang="zh-CN" altLang="en-US" sz="1600" dirty="0">
                <a:solidFill>
                  <a:sysClr val="windowText" lastClr="000000">
                    <a:lumMod val="75000"/>
                    <a:lumOff val="25000"/>
                  </a:sysClr>
                </a:solidFill>
                <a:sym typeface="Arial" panose="020B0604020202020204" pitchFamily="34" charset="0"/>
              </a:rPr>
              <a:t>创建并保存“新设备入网”的查询条件，查询资产第一次发现时间大于某个未来的时间点（该时间点之前的设备都是合法接入设备）</a:t>
            </a:r>
            <a:endParaRPr lang="zh-CN" altLang="en-US" sz="1600" dirty="0">
              <a:solidFill>
                <a:sysClr val="windowText" lastClr="000000">
                  <a:lumMod val="75000"/>
                  <a:lumOff val="25000"/>
                </a:sysClr>
              </a:solidFill>
              <a:sym typeface="Arial" panose="020B0604020202020204" pitchFamily="34" charset="0"/>
            </a:endParaRPr>
          </a:p>
        </p:txBody>
      </p:sp>
      <p:sp>
        <p:nvSpPr>
          <p:cNvPr id="56" name="矩形 55"/>
          <p:cNvSpPr/>
          <p:nvPr>
            <p:custDataLst>
              <p:tags r:id="rId11"/>
            </p:custDataLst>
          </p:nvPr>
        </p:nvSpPr>
        <p:spPr>
          <a:xfrm>
            <a:off x="3560780" y="3147129"/>
            <a:ext cx="1534747" cy="1835557"/>
          </a:xfrm>
          <a:prstGeom prst="rect">
            <a:avLst/>
          </a:prstGeom>
        </p:spPr>
        <p:txBody>
          <a:bodyPr lIns="0" tIns="0" rIns="0" bIns="0" anchor="t" anchorCtr="0">
            <a:normAutofit fontScale="90000" lnSpcReduction="10000"/>
          </a:bodyPr>
          <a:p>
            <a:pPr algn="ctr">
              <a:lnSpc>
                <a:spcPct val="130000"/>
              </a:lnSpc>
            </a:pPr>
            <a:r>
              <a:rPr lang="zh-CN" altLang="en-US" sz="1600" dirty="0">
                <a:solidFill>
                  <a:sysClr val="windowText" lastClr="000000">
                    <a:lumMod val="75000"/>
                    <a:lumOff val="25000"/>
                  </a:sysClr>
                </a:solidFill>
                <a:sym typeface="Arial" panose="020B0604020202020204" pitchFamily="34" charset="0"/>
              </a:rPr>
              <a:t>配置安全策略，选择“新设备入网”查询条件，并增加阻断、弹窗告警、短信告警、邮件告警等动作，保存并启用策略</a:t>
            </a:r>
            <a:endParaRPr lang="zh-CN" altLang="en-US" sz="1600" dirty="0">
              <a:solidFill>
                <a:sysClr val="windowText" lastClr="000000">
                  <a:lumMod val="75000"/>
                  <a:lumOff val="25000"/>
                </a:sysClr>
              </a:solidFill>
              <a:sym typeface="Arial" panose="020B0604020202020204" pitchFamily="34" charset="0"/>
            </a:endParaRPr>
          </a:p>
        </p:txBody>
      </p:sp>
      <p:sp>
        <p:nvSpPr>
          <p:cNvPr id="57" name="矩形 56"/>
          <p:cNvSpPr/>
          <p:nvPr>
            <p:custDataLst>
              <p:tags r:id="rId12"/>
            </p:custDataLst>
          </p:nvPr>
        </p:nvSpPr>
        <p:spPr>
          <a:xfrm>
            <a:off x="5167206" y="3147129"/>
            <a:ext cx="1534747" cy="1835557"/>
          </a:xfrm>
          <a:prstGeom prst="rect">
            <a:avLst/>
          </a:prstGeom>
        </p:spPr>
        <p:txBody>
          <a:bodyPr lIns="0" tIns="0" rIns="0" bIns="0" anchor="t" anchorCtr="0"/>
          <a:p>
            <a:pPr algn="ctr">
              <a:lnSpc>
                <a:spcPct val="130000"/>
              </a:lnSpc>
            </a:pPr>
            <a:r>
              <a:rPr lang="zh-CN" altLang="en-US" sz="1600" dirty="0">
                <a:solidFill>
                  <a:sysClr val="windowText" lastClr="000000">
                    <a:lumMod val="75000"/>
                    <a:lumOff val="25000"/>
                  </a:sysClr>
                </a:solidFill>
                <a:sym typeface="Arial" panose="020B0604020202020204" pitchFamily="34" charset="0"/>
              </a:rPr>
              <a:t>对于新入网的设备，系统对其自动阻断并做告警通知，由管理员检查新入网设备是否为已申请接入的合法设备，如果是，则手动取消阻断</a:t>
            </a:r>
            <a:endParaRPr lang="zh-CN" altLang="en-US" sz="1600" dirty="0">
              <a:solidFill>
                <a:sysClr val="windowText" lastClr="000000">
                  <a:lumMod val="75000"/>
                  <a:lumOff val="25000"/>
                </a:sysClr>
              </a:solidFill>
              <a:sym typeface="Arial" panose="020B0604020202020204" pitchFamily="34" charset="0"/>
            </a:endParaRPr>
          </a:p>
        </p:txBody>
      </p:sp>
      <p:pic>
        <p:nvPicPr>
          <p:cNvPr id="64" name="图片 7" descr="1658389535401"/>
          <p:cNvPicPr>
            <a:picLocks noChangeAspect="1"/>
          </p:cNvPicPr>
          <p:nvPr/>
        </p:nvPicPr>
        <p:blipFill>
          <a:blip r:embed="rId13"/>
          <a:stretch>
            <a:fillRect/>
          </a:stretch>
        </p:blipFill>
        <p:spPr>
          <a:xfrm>
            <a:off x="6844348" y="2190750"/>
            <a:ext cx="5266055" cy="641350"/>
          </a:xfrm>
          <a:prstGeom prst="rect">
            <a:avLst/>
          </a:prstGeom>
        </p:spPr>
      </p:pic>
      <p:pic>
        <p:nvPicPr>
          <p:cNvPr id="65" name="图片 35" descr="1658392886136"/>
          <p:cNvPicPr>
            <a:picLocks noChangeAspect="1"/>
          </p:cNvPicPr>
          <p:nvPr/>
        </p:nvPicPr>
        <p:blipFill>
          <a:blip r:embed="rId14"/>
          <a:stretch>
            <a:fillRect/>
          </a:stretch>
        </p:blipFill>
        <p:spPr>
          <a:xfrm>
            <a:off x="6844348" y="3279775"/>
            <a:ext cx="5271135" cy="2424430"/>
          </a:xfrm>
          <a:prstGeom prst="rect">
            <a:avLst/>
          </a:prstGeom>
        </p:spPr>
      </p:pic>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文本框 137"/>
          <p:cNvSpPr txBox="1"/>
          <p:nvPr/>
        </p:nvSpPr>
        <p:spPr>
          <a:xfrm>
            <a:off x="3929380" y="1877060"/>
            <a:ext cx="6594475" cy="460375"/>
          </a:xfrm>
          <a:prstGeom prst="rect">
            <a:avLst/>
          </a:prstGeom>
          <a:noFill/>
        </p:spPr>
        <p:txBody>
          <a:bodyPr wrap="square" rtlCol="0">
            <a:spAutoFit/>
          </a:bodyPr>
          <a:lstStyle/>
          <a:p>
            <a:r>
              <a:rPr kumimoji="1" lang="en-US" altLang="zh-CN" sz="2400" b="1" dirty="0">
                <a:solidFill>
                  <a:srgbClr val="007AD3"/>
                </a:solidFill>
                <a:latin typeface="微软雅黑" panose="020B0503020204020204" pitchFamily="34" charset="-122"/>
                <a:ea typeface="微软雅黑" panose="020B0503020204020204" pitchFamily="34" charset="-122"/>
              </a:rPr>
              <a:t>01</a:t>
            </a:r>
            <a:r>
              <a:rPr kumimoji="1" lang="zh-CN" altLang="en-US" sz="2400" b="1" dirty="0">
                <a:solidFill>
                  <a:srgbClr val="007AD3"/>
                </a:solidFill>
                <a:latin typeface="微软雅黑" panose="020B0503020204020204" pitchFamily="34" charset="-122"/>
                <a:ea typeface="微软雅黑" panose="020B0503020204020204" pitchFamily="34" charset="-122"/>
              </a:rPr>
              <a:t> </a:t>
            </a:r>
            <a:r>
              <a:rPr kumimoji="1" lang="zh-CN" altLang="en-US" sz="2400" b="1" dirty="0">
                <a:solidFill>
                  <a:srgbClr val="007AD3"/>
                </a:solidFill>
              </a:rPr>
              <a:t>   核心功能和应用场景</a:t>
            </a:r>
            <a:endParaRPr kumimoji="1" lang="zh-CN" altLang="en-US" sz="2400" b="1" dirty="0">
              <a:solidFill>
                <a:srgbClr val="007AD3"/>
              </a:solidFill>
            </a:endParaRPr>
          </a:p>
        </p:txBody>
      </p:sp>
      <p:pic>
        <p:nvPicPr>
          <p:cNvPr id="144" name="图片 143" descr="mulu 22"/>
          <p:cNvPicPr>
            <a:picLocks noChangeAspect="1"/>
          </p:cNvPicPr>
          <p:nvPr/>
        </p:nvPicPr>
        <p:blipFill>
          <a:blip r:embed="rId1"/>
          <a:srcRect l="8567" t="4767" r="58545"/>
          <a:stretch>
            <a:fillRect/>
          </a:stretch>
        </p:blipFill>
        <p:spPr>
          <a:xfrm>
            <a:off x="1" y="10795"/>
            <a:ext cx="3158428" cy="6850380"/>
          </a:xfrm>
          <a:prstGeom prst="rect">
            <a:avLst/>
          </a:prstGeom>
        </p:spPr>
      </p:pic>
      <p:sp>
        <p:nvSpPr>
          <p:cNvPr id="145" name="矩形 144"/>
          <p:cNvSpPr/>
          <p:nvPr>
            <p:custDataLst>
              <p:tags r:id="rId2"/>
            </p:custDataLst>
          </p:nvPr>
        </p:nvSpPr>
        <p:spPr>
          <a:xfrm>
            <a:off x="1" y="3810"/>
            <a:ext cx="3158428" cy="6857365"/>
          </a:xfrm>
          <a:prstGeom prst="rect">
            <a:avLst/>
          </a:prstGeom>
          <a:gradFill>
            <a:gsLst>
              <a:gs pos="0">
                <a:srgbClr val="1373FE"/>
              </a:gs>
              <a:gs pos="98000">
                <a:schemeClr val="bg1">
                  <a:alpha val="41000"/>
                  <a:lumMod val="75000"/>
                  <a:lumOff val="25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6" name="文本框 6"/>
          <p:cNvSpPr txBox="1"/>
          <p:nvPr/>
        </p:nvSpPr>
        <p:spPr>
          <a:xfrm>
            <a:off x="3358535" y="383937"/>
            <a:ext cx="1126447" cy="508409"/>
          </a:xfrm>
          <a:prstGeom prst="rect">
            <a:avLst/>
          </a:prstGeom>
          <a:noFill/>
        </p:spPr>
        <p:txBody>
          <a:bodyPr wrap="square" lIns="76772" tIns="38386" rIns="76772" bIns="38386" rtlCol="0">
            <a:spAutoFit/>
          </a:bodyPr>
          <a:lstStyle/>
          <a:p>
            <a:r>
              <a:rPr lang="zh-CN" altLang="en-US" sz="2800" b="1" dirty="0">
                <a:solidFill>
                  <a:srgbClr val="007AD3"/>
                </a:solidFill>
                <a:latin typeface="微软雅黑" panose="020B0503020204020204" pitchFamily="34" charset="-122"/>
                <a:ea typeface="微软雅黑" panose="020B0503020204020204" pitchFamily="34" charset="-122"/>
              </a:rPr>
              <a:t>目录</a:t>
            </a:r>
            <a:endParaRPr lang="zh-CN" altLang="en-US" sz="2800" b="1" dirty="0">
              <a:solidFill>
                <a:srgbClr val="007AD3"/>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929615" y="2790104"/>
            <a:ext cx="2141220" cy="460375"/>
          </a:xfrm>
          <a:prstGeom prst="rect">
            <a:avLst/>
          </a:prstGeom>
          <a:noFill/>
        </p:spPr>
        <p:txBody>
          <a:bodyPr wrap="square" rtlCol="0">
            <a:spAutoFit/>
          </a:bodyPr>
          <a:lstStyle/>
          <a:p>
            <a:r>
              <a:rPr kumimoji="1" lang="en-US" altLang="zh-CN" sz="2400" b="1" dirty="0">
                <a:solidFill>
                  <a:srgbClr val="007AD3"/>
                </a:solidFill>
                <a:latin typeface="+mn-ea"/>
              </a:rPr>
              <a:t>02</a:t>
            </a:r>
            <a:r>
              <a:rPr kumimoji="1" lang="zh-CN" altLang="en-US" sz="2400" b="1" dirty="0">
                <a:solidFill>
                  <a:srgbClr val="007AD3"/>
                </a:solidFill>
                <a:latin typeface="+mn-ea"/>
              </a:rPr>
              <a:t>    </a:t>
            </a:r>
            <a:r>
              <a:rPr kumimoji="1" lang="zh-CN" altLang="en-US" sz="2400" b="1" dirty="0">
                <a:solidFill>
                  <a:srgbClr val="007AD3"/>
                </a:solidFill>
              </a:rPr>
              <a:t>客户案例</a:t>
            </a:r>
            <a:endParaRPr kumimoji="1" lang="zh-CN" altLang="en-US" sz="2400" b="1" dirty="0">
              <a:solidFill>
                <a:srgbClr val="007AD3"/>
              </a:solidFill>
            </a:endParaRPr>
          </a:p>
        </p:txBody>
      </p:sp>
      <p:sp>
        <p:nvSpPr>
          <p:cNvPr id="43" name="矩形 42"/>
          <p:cNvSpPr/>
          <p:nvPr/>
        </p:nvSpPr>
        <p:spPr>
          <a:xfrm flipV="1">
            <a:off x="3570605" y="2086315"/>
            <a:ext cx="218024"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p:cNvSpPr/>
          <p:nvPr/>
        </p:nvSpPr>
        <p:spPr>
          <a:xfrm flipV="1">
            <a:off x="3570605" y="3015229"/>
            <a:ext cx="218024" cy="4571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4478020" y="709930"/>
            <a:ext cx="29260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仿冒自动阻断并告警</a:t>
            </a:r>
            <a:endParaRPr lang="zh-CN" altLang="en-US" sz="2400">
              <a:solidFill>
                <a:srgbClr val="007ADD"/>
              </a:solidFill>
              <a:effectLst>
                <a:outerShdw blurRad="38100" dist="25400" dir="5400000" algn="ctr" rotWithShape="0">
                  <a:srgbClr val="6E747A">
                    <a:alpha val="43000"/>
                  </a:srgbClr>
                </a:outerShdw>
              </a:effectLst>
            </a:endParaRPr>
          </a:p>
        </p:txBody>
      </p:sp>
      <p:sp>
        <p:nvSpPr>
          <p:cNvPr id="2" name="椭圆 1"/>
          <p:cNvSpPr/>
          <p:nvPr>
            <p:custDataLst>
              <p:tags r:id="rId1"/>
            </p:custDataLst>
          </p:nvPr>
        </p:nvSpPr>
        <p:spPr>
          <a:xfrm>
            <a:off x="1377392" y="2845699"/>
            <a:ext cx="250373" cy="243364"/>
          </a:xfrm>
          <a:prstGeom prst="ellipse">
            <a:avLst/>
          </a:prstGeom>
          <a:solidFill>
            <a:schemeClr val="bg2">
              <a:lumMod val="75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3" name="椭圆 2"/>
          <p:cNvSpPr/>
          <p:nvPr>
            <p:custDataLst>
              <p:tags r:id="rId2"/>
            </p:custDataLst>
          </p:nvPr>
        </p:nvSpPr>
        <p:spPr>
          <a:xfrm>
            <a:off x="6401031" y="2071287"/>
            <a:ext cx="849215" cy="825439"/>
          </a:xfrm>
          <a:prstGeom prst="ellipse">
            <a:avLst/>
          </a:prstGeom>
          <a:solidFill>
            <a:srgbClr val="007ADD"/>
          </a:solidFill>
          <a:ln>
            <a:solidFill>
              <a:srgbClr val="80A3D8"/>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4" name="椭圆 3"/>
          <p:cNvSpPr/>
          <p:nvPr>
            <p:custDataLst>
              <p:tags r:id="rId3"/>
            </p:custDataLst>
          </p:nvPr>
        </p:nvSpPr>
        <p:spPr>
          <a:xfrm>
            <a:off x="10282558" y="3089325"/>
            <a:ext cx="424608" cy="412720"/>
          </a:xfrm>
          <a:prstGeom prst="ellipse">
            <a:avLst/>
          </a:prstGeom>
          <a:solidFill>
            <a:srgbClr val="007ADD"/>
          </a:solidFill>
          <a:ln>
            <a:solidFill>
              <a:srgbClr val="80A3D8"/>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5" name="椭圆 4"/>
          <p:cNvSpPr/>
          <p:nvPr>
            <p:custDataLst>
              <p:tags r:id="rId4"/>
            </p:custDataLst>
          </p:nvPr>
        </p:nvSpPr>
        <p:spPr>
          <a:xfrm>
            <a:off x="11219286" y="4836101"/>
            <a:ext cx="250373" cy="243364"/>
          </a:xfrm>
          <a:prstGeom prst="ellipse">
            <a:avLst/>
          </a:prstGeom>
          <a:solidFill>
            <a:srgbClr val="007ADD"/>
          </a:solidFill>
          <a:ln>
            <a:solidFill>
              <a:srgbClr val="80A3D8"/>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52" name="椭圆 51"/>
          <p:cNvSpPr/>
          <p:nvPr>
            <p:custDataLst>
              <p:tags r:id="rId5"/>
            </p:custDataLst>
          </p:nvPr>
        </p:nvSpPr>
        <p:spPr>
          <a:xfrm>
            <a:off x="1016795" y="1300998"/>
            <a:ext cx="250373" cy="243364"/>
          </a:xfrm>
          <a:prstGeom prst="ellipse">
            <a:avLst/>
          </a:prstGeom>
          <a:solidFill>
            <a:schemeClr val="bg2">
              <a:lumMod val="75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54" name="椭圆 53"/>
          <p:cNvSpPr/>
          <p:nvPr>
            <p:custDataLst>
              <p:tags r:id="rId6"/>
            </p:custDataLst>
          </p:nvPr>
        </p:nvSpPr>
        <p:spPr>
          <a:xfrm>
            <a:off x="485439" y="5818981"/>
            <a:ext cx="250373" cy="243364"/>
          </a:xfrm>
          <a:prstGeom prst="ellipse">
            <a:avLst/>
          </a:prstGeom>
          <a:solidFill>
            <a:schemeClr val="bg2">
              <a:lumMod val="75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0" name="椭圆 69"/>
          <p:cNvSpPr/>
          <p:nvPr>
            <p:custDataLst>
              <p:tags r:id="rId7"/>
            </p:custDataLst>
          </p:nvPr>
        </p:nvSpPr>
        <p:spPr>
          <a:xfrm>
            <a:off x="4660194" y="5823526"/>
            <a:ext cx="250373" cy="243364"/>
          </a:xfrm>
          <a:prstGeom prst="ellipse">
            <a:avLst/>
          </a:prstGeom>
          <a:solidFill>
            <a:schemeClr val="bg2">
              <a:lumMod val="75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4" name="椭圆 73"/>
          <p:cNvSpPr/>
          <p:nvPr>
            <p:custDataLst>
              <p:tags r:id="rId8"/>
            </p:custDataLst>
          </p:nvPr>
        </p:nvSpPr>
        <p:spPr>
          <a:xfrm>
            <a:off x="591829" y="3666440"/>
            <a:ext cx="424608" cy="412720"/>
          </a:xfrm>
          <a:prstGeom prst="ellipse">
            <a:avLst/>
          </a:prstGeom>
          <a:solidFill>
            <a:schemeClr val="bg2">
              <a:lumMod val="75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5" name="椭圆 74"/>
          <p:cNvSpPr/>
          <p:nvPr>
            <p:custDataLst>
              <p:tags r:id="rId9"/>
            </p:custDataLst>
          </p:nvPr>
        </p:nvSpPr>
        <p:spPr>
          <a:xfrm>
            <a:off x="8631381" y="1877419"/>
            <a:ext cx="250373" cy="243364"/>
          </a:xfrm>
          <a:prstGeom prst="ellipse">
            <a:avLst/>
          </a:prstGeom>
          <a:solidFill>
            <a:srgbClr val="007ADD"/>
          </a:solidFill>
          <a:ln>
            <a:solidFill>
              <a:srgbClr val="80A3D8"/>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77" name="椭圆 76"/>
          <p:cNvSpPr/>
          <p:nvPr>
            <p:custDataLst>
              <p:tags r:id="rId10"/>
            </p:custDataLst>
          </p:nvPr>
        </p:nvSpPr>
        <p:spPr>
          <a:xfrm>
            <a:off x="11291129" y="1301266"/>
            <a:ext cx="424608" cy="412720"/>
          </a:xfrm>
          <a:prstGeom prst="ellipse">
            <a:avLst/>
          </a:prstGeom>
          <a:solidFill>
            <a:srgbClr val="007ADD"/>
          </a:solidFill>
          <a:ln>
            <a:solidFill>
              <a:srgbClr val="80A3D8"/>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78" name="文本框 77"/>
          <p:cNvSpPr txBox="1"/>
          <p:nvPr>
            <p:custDataLst>
              <p:tags r:id="rId11"/>
            </p:custDataLst>
          </p:nvPr>
        </p:nvSpPr>
        <p:spPr>
          <a:xfrm>
            <a:off x="7570384" y="3279055"/>
            <a:ext cx="2372400" cy="504000"/>
          </a:xfrm>
          <a:prstGeom prst="rect">
            <a:avLst/>
          </a:prstGeom>
        </p:spPr>
        <p:txBody>
          <a:bodyPr wrap="square">
            <a:normAutofit/>
          </a:bodyPr>
          <a:lstStyle>
            <a:defPPr>
              <a:defRPr lang="zh-CN"/>
            </a:defPPr>
            <a:lvl1pPr algn="ctr">
              <a:defRPr sz="2400">
                <a:solidFill>
                  <a:srgbClr val="D82608"/>
                </a:solidFill>
                <a:latin typeface="Arial" panose="020B0604020202020204" pitchFamily="34" charset="0"/>
                <a:ea typeface="华文细黑" panose="02010600040101010101" pitchFamily="2" charset="-122"/>
              </a:defRPr>
            </a:lvl1pPr>
          </a:lstStyle>
          <a:p>
            <a:r>
              <a:rPr lang="zh-CN" altLang="en-US" sz="2000" b="1" dirty="0">
                <a:solidFill>
                  <a:srgbClr val="007ADD"/>
                </a:solidFill>
                <a:latin typeface="微软雅黑 Light" panose="020B0502040204020203" charset="-122"/>
                <a:ea typeface="微软雅黑 Light" panose="020B0502040204020203" charset="-122"/>
                <a:cs typeface="+mn-ea"/>
              </a:rPr>
              <a:t>解决方案</a:t>
            </a:r>
            <a:endParaRPr lang="zh-CN" altLang="en-US" sz="2000" b="1" dirty="0">
              <a:solidFill>
                <a:srgbClr val="007ADD"/>
              </a:solidFill>
              <a:latin typeface="微软雅黑 Light" panose="020B0502040204020203" charset="-122"/>
              <a:ea typeface="微软雅黑 Light" panose="020B0502040204020203" charset="-122"/>
              <a:cs typeface="+mn-ea"/>
            </a:endParaRPr>
          </a:p>
        </p:txBody>
      </p:sp>
      <p:sp>
        <p:nvSpPr>
          <p:cNvPr id="79" name="文本框 78"/>
          <p:cNvSpPr txBox="1"/>
          <p:nvPr>
            <p:custDataLst>
              <p:tags r:id="rId12"/>
            </p:custDataLst>
          </p:nvPr>
        </p:nvSpPr>
        <p:spPr>
          <a:xfrm>
            <a:off x="5927725" y="3876040"/>
            <a:ext cx="5217160" cy="1559560"/>
          </a:xfrm>
          <a:prstGeom prst="rect">
            <a:avLst/>
          </a:prstGeom>
        </p:spPr>
        <p:txBody>
          <a:bodyPr wrap="square"/>
          <a:lstStyle>
            <a:defPPr>
              <a:defRPr lang="zh-CN"/>
            </a:defPPr>
            <a:lvl1pPr algn="ctr">
              <a:defRPr>
                <a:solidFill>
                  <a:srgbClr val="D82608"/>
                </a:solidFill>
                <a:ea typeface="华文细黑" panose="02010600040101010101" pitchFamily="2" charset="-122"/>
              </a:defRPr>
            </a:lvl1pPr>
          </a:lstStyle>
          <a:p>
            <a:pPr algn="l"/>
            <a:r>
              <a:rPr sz="1600">
                <a:solidFill>
                  <a:srgbClr val="007ADD"/>
                </a:solidFill>
                <a:sym typeface="+mn-ea"/>
              </a:rPr>
              <a:t>系统会对扫描范围内的所有入网设备进行扫描探测，以IP、MAC、序列号、设备类型、品牌、型号等数据建立设备指纹基线。之后，通过持续的扫描监测，一旦发现与基线数据不一致则会进行仿冒判定，判定为仿冒后可通过自动阻断和告警等方式进行有效防范。</a:t>
            </a:r>
            <a:endParaRPr sz="1600">
              <a:solidFill>
                <a:srgbClr val="007ADD"/>
              </a:solidFill>
              <a:sym typeface="+mn-ea"/>
            </a:endParaRPr>
          </a:p>
        </p:txBody>
      </p:sp>
      <p:sp>
        <p:nvSpPr>
          <p:cNvPr id="80" name="文本框 79"/>
          <p:cNvSpPr txBox="1"/>
          <p:nvPr>
            <p:custDataLst>
              <p:tags r:id="rId13"/>
            </p:custDataLst>
          </p:nvPr>
        </p:nvSpPr>
        <p:spPr>
          <a:xfrm>
            <a:off x="1016635" y="3846830"/>
            <a:ext cx="4307205" cy="1734185"/>
          </a:xfrm>
          <a:prstGeom prst="rect">
            <a:avLst/>
          </a:prstGeom>
        </p:spPr>
        <p:txBody>
          <a:bodyPr wrap="square"/>
          <a:lstStyle>
            <a:defPPr>
              <a:defRPr lang="zh-CN"/>
            </a:defPPr>
            <a:lvl1pPr algn="ctr">
              <a:defRPr>
                <a:solidFill>
                  <a:srgbClr val="D82608"/>
                </a:solidFill>
                <a:ea typeface="华文细黑" panose="02010600040101010101" pitchFamily="2" charset="-122"/>
              </a:defRPr>
            </a:lvl1pPr>
          </a:lstStyle>
          <a:p>
            <a:pPr algn="l"/>
            <a:r>
              <a:rPr sz="1600">
                <a:solidFill>
                  <a:schemeClr val="tx1">
                    <a:lumMod val="65000"/>
                    <a:lumOff val="35000"/>
                  </a:schemeClr>
                </a:solidFill>
                <a:sym typeface="+mn-ea"/>
              </a:rPr>
              <a:t>当合法设备已正常接入网络并稳定运行后，被非法设备仿冒。仿冒设备有两种情况：IP仿冒，是外来或非法设备，使用现网设备正在使用的IP地址接入网络，导致原有设备下线，现有IP设备变更；MAC仿冒，是外来或非法设备，使用现网设备正在使用的MAC地址接入网络，导致交换机误认为是合法设备，允许接入网络。</a:t>
            </a:r>
            <a:endParaRPr sz="1600">
              <a:solidFill>
                <a:schemeClr val="tx1">
                  <a:lumMod val="65000"/>
                  <a:lumOff val="35000"/>
                </a:schemeClr>
              </a:solidFill>
              <a:sym typeface="+mn-ea"/>
            </a:endParaRPr>
          </a:p>
        </p:txBody>
      </p:sp>
      <p:sp>
        <p:nvSpPr>
          <p:cNvPr id="81" name="文本框 80"/>
          <p:cNvSpPr txBox="1"/>
          <p:nvPr>
            <p:custDataLst>
              <p:tags r:id="rId14"/>
            </p:custDataLst>
          </p:nvPr>
        </p:nvSpPr>
        <p:spPr>
          <a:xfrm>
            <a:off x="1783761" y="3371765"/>
            <a:ext cx="2372400" cy="504000"/>
          </a:xfrm>
          <a:prstGeom prst="rect">
            <a:avLst/>
          </a:prstGeom>
        </p:spPr>
        <p:txBody>
          <a:bodyPr wrap="square">
            <a:normAutofit/>
          </a:bodyPr>
          <a:lstStyle>
            <a:defPPr>
              <a:defRPr lang="zh-CN"/>
            </a:defPPr>
            <a:lvl1pPr algn="ctr">
              <a:defRPr sz="2400">
                <a:solidFill>
                  <a:srgbClr val="D82608"/>
                </a:solidFill>
                <a:latin typeface="Arial" panose="020B0604020202020204" pitchFamily="34" charset="0"/>
                <a:ea typeface="华文细黑" panose="02010600040101010101" pitchFamily="2" charset="-122"/>
              </a:defRPr>
            </a:lvl1pPr>
          </a:lstStyle>
          <a:p>
            <a:r>
              <a:rPr lang="zh-CN" altLang="en-US" sz="2000" b="1" dirty="0">
                <a:solidFill>
                  <a:schemeClr val="tx1">
                    <a:lumMod val="65000"/>
                    <a:lumOff val="35000"/>
                  </a:schemeClr>
                </a:solidFill>
                <a:latin typeface="微软雅黑 Light" panose="020B0502040204020203" charset="-122"/>
                <a:ea typeface="微软雅黑 Light" panose="020B0502040204020203" charset="-122"/>
                <a:cs typeface="+mn-ea"/>
              </a:rPr>
              <a:t>场景描述</a:t>
            </a:r>
            <a:endParaRPr lang="zh-CN" altLang="en-US" sz="2000" b="1" dirty="0">
              <a:solidFill>
                <a:schemeClr val="tx1">
                  <a:lumMod val="65000"/>
                  <a:lumOff val="35000"/>
                </a:schemeClr>
              </a:solidFill>
              <a:latin typeface="微软雅黑 Light" panose="020B0502040204020203" charset="-122"/>
              <a:ea typeface="微软雅黑 Light" panose="020B0502040204020203" charset="-122"/>
              <a:cs typeface="+mn-ea"/>
            </a:endParaRPr>
          </a:p>
        </p:txBody>
      </p:sp>
      <p:sp>
        <p:nvSpPr>
          <p:cNvPr id="22" name="Oval 55"/>
          <p:cNvSpPr>
            <a:spLocks noChangeArrowheads="1"/>
          </p:cNvSpPr>
          <p:nvPr/>
        </p:nvSpPr>
        <p:spPr bwMode="auto">
          <a:xfrm>
            <a:off x="1903095" y="1239520"/>
            <a:ext cx="2252980" cy="2035810"/>
          </a:xfrm>
          <a:prstGeom prst="ellipse">
            <a:avLst/>
          </a:prstGeom>
          <a:blipFill rotWithShape="1">
            <a:blip r:embed="rId15"/>
            <a:stretch>
              <a:fillRect/>
            </a:stretch>
          </a:blipFill>
          <a:ln>
            <a:noFill/>
          </a:ln>
        </p:spPr>
        <p:txBody>
          <a:bodyPr vert="horz" wrap="square" lIns="68580" tIns="34290" rIns="68580" bIns="34290" numCol="1" anchor="t" anchorCtr="0" compatLnSpc="1"/>
          <a:p>
            <a:endParaRPr lang="zh-CN" altLang="en-US"/>
          </a:p>
        </p:txBody>
      </p:sp>
      <p:grpSp>
        <p:nvGrpSpPr>
          <p:cNvPr id="223" name="组合 222"/>
          <p:cNvGrpSpPr/>
          <p:nvPr/>
        </p:nvGrpSpPr>
        <p:grpSpPr>
          <a:xfrm>
            <a:off x="-635" y="6309360"/>
            <a:ext cx="12197080" cy="609600"/>
            <a:chOff x="8" y="7438"/>
            <a:chExt cx="20990" cy="2245"/>
          </a:xfrm>
          <a:solidFill>
            <a:srgbClr val="007ADD"/>
          </a:solidFill>
        </p:grpSpPr>
        <p:sp>
          <p:nvSpPr>
            <p:cNvPr id="224" name="TextBox 31"/>
            <p:cNvSpPr txBox="1"/>
            <p:nvPr/>
          </p:nvSpPr>
          <p:spPr>
            <a:xfrm rot="5400000">
              <a:off x="9373" y="-1926"/>
              <a:ext cx="2240" cy="20970"/>
            </a:xfrm>
            <a:prstGeom prst="round2SameRect">
              <a:avLst>
                <a:gd name="adj1" fmla="val 49381"/>
                <a:gd name="adj2" fmla="val 0"/>
              </a:avLst>
            </a:prstGeom>
            <a:grpFill/>
          </p:spPr>
          <p:txBody>
            <a:bodyPr wrap="square" lIns="0" rIns="243840" rtlCol="0" anchor="ctr" anchorCtr="0">
              <a:noAutofit/>
            </a:bodyPr>
            <a:p>
              <a:pPr algn="r" defTabSz="609600" fontAlgn="base">
                <a:spcBef>
                  <a:spcPct val="0"/>
                </a:spcBef>
                <a:spcAft>
                  <a:spcPct val="0"/>
                </a:spcAft>
              </a:pPr>
              <a:endParaRPr lang="en-US" sz="2135" b="1" dirty="0">
                <a:solidFill>
                  <a:srgbClr val="005073"/>
                </a:solidFill>
                <a:latin typeface="CiscoSansTT ExtraLight"/>
                <a:ea typeface="MS PGothic" panose="020B0600070205080204" pitchFamily="34" charset="-128"/>
              </a:endParaRPr>
            </a:p>
          </p:txBody>
        </p:sp>
        <p:sp>
          <p:nvSpPr>
            <p:cNvPr id="225" name="矩形 224"/>
            <p:cNvSpPr/>
            <p:nvPr/>
          </p:nvSpPr>
          <p:spPr>
            <a:xfrm>
              <a:off x="18327" y="7438"/>
              <a:ext cx="2671" cy="224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2865120" y="6414770"/>
            <a:ext cx="7294880" cy="398780"/>
          </a:xfrm>
          <a:prstGeom prst="rect">
            <a:avLst/>
          </a:prstGeom>
          <a:noFill/>
        </p:spPr>
        <p:txBody>
          <a:bodyPr wrap="none" rtlCol="0">
            <a:spAutoFit/>
          </a:bodyPr>
          <a:p>
            <a:pPr algn="l"/>
            <a:r>
              <a:rPr sz="2000">
                <a:solidFill>
                  <a:schemeClr val="bg1"/>
                </a:solidFill>
                <a:sym typeface="+mn-ea"/>
              </a:rPr>
              <a:t>这有效解决了物联网设备难以防护的问题，补齐企业安全短板。</a:t>
            </a:r>
            <a:endParaRPr lang="zh-CN" altLang="en-US" sz="2000" dirty="0" err="1">
              <a:solidFill>
                <a:schemeClr val="bg1"/>
              </a:solidFill>
              <a:sym typeface="+mn-ea"/>
            </a:endParaRPr>
          </a:p>
        </p:txBody>
      </p:sp>
    </p:spTree>
    <p:custDataLst>
      <p:tags r:id="rId16"/>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82994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a:p>
            <a:endParaRPr lang="zh-CN" dirty="0">
              <a:solidFill>
                <a:srgbClr val="007ADD"/>
              </a:solidFill>
              <a:sym typeface="+mn-ea"/>
            </a:endParaRPr>
          </a:p>
        </p:txBody>
      </p:sp>
      <p:sp>
        <p:nvSpPr>
          <p:cNvPr id="42" name="矩形 41"/>
          <p:cNvSpPr/>
          <p:nvPr>
            <p:custDataLst>
              <p:tags r:id="rId1"/>
            </p:custDataLst>
          </p:nvPr>
        </p:nvSpPr>
        <p:spPr>
          <a:xfrm>
            <a:off x="3148131" y="872177"/>
            <a:ext cx="6097288" cy="870355"/>
          </a:xfrm>
          <a:prstGeom prst="rect">
            <a:avLst/>
          </a:prstGeom>
        </p:spPr>
        <p:txBody>
          <a:bodyPr anchor="ctr" anchorCtr="0">
            <a:normAutofit/>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仿冒告警策略配置</a:t>
            </a:r>
            <a:endParaRPr lang="zh-CN" altLang="en-US" sz="3200" dirty="0">
              <a:latin typeface="Calibri Light" panose="020F0302020204030204" charset="0"/>
              <a:ea typeface="宋体" panose="02010600030101010101" pitchFamily="2" charset="-122"/>
              <a:cs typeface="+mn-ea"/>
              <a:sym typeface="Arial" panose="020B0604020202020204" pitchFamily="34" charset="0"/>
            </a:endParaRPr>
          </a:p>
        </p:txBody>
      </p:sp>
      <p:sp>
        <p:nvSpPr>
          <p:cNvPr id="43" name="任意多边形 42"/>
          <p:cNvSpPr/>
          <p:nvPr>
            <p:custDataLst>
              <p:tags r:id="rId2"/>
            </p:custDataLst>
          </p:nvPr>
        </p:nvSpPr>
        <p:spPr>
          <a:xfrm>
            <a:off x="1698155"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6">
              <a:lumMod val="20000"/>
              <a:lumOff val="80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4" name="任意多边形 43"/>
          <p:cNvSpPr/>
          <p:nvPr>
            <p:custDataLst>
              <p:tags r:id="rId3"/>
            </p:custDataLst>
          </p:nvPr>
        </p:nvSpPr>
        <p:spPr>
          <a:xfrm>
            <a:off x="3086691"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6">
              <a:lumMod val="20000"/>
              <a:lumOff val="80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5" name="任意多边形 44"/>
          <p:cNvSpPr/>
          <p:nvPr>
            <p:custDataLst>
              <p:tags r:id="rId4"/>
            </p:custDataLst>
          </p:nvPr>
        </p:nvSpPr>
        <p:spPr>
          <a:xfrm>
            <a:off x="4475227" y="2261738"/>
            <a:ext cx="875428" cy="500244"/>
          </a:xfrm>
          <a:custGeom>
            <a:avLst/>
            <a:gdLst>
              <a:gd name="connsiteX0" fmla="*/ 0 w 1079500"/>
              <a:gd name="connsiteY0" fmla="*/ 0 h 381000"/>
              <a:gd name="connsiteX1" fmla="*/ 96474 w 1079500"/>
              <a:gd name="connsiteY1" fmla="*/ 0 h 381000"/>
              <a:gd name="connsiteX2" fmla="*/ 97446 w 1079500"/>
              <a:gd name="connsiteY2" fmla="*/ 741 h 381000"/>
              <a:gd name="connsiteX3" fmla="*/ 539750 w 1079500"/>
              <a:gd name="connsiteY3" fmla="*/ 98029 h 381000"/>
              <a:gd name="connsiteX4" fmla="*/ 982054 w 1079500"/>
              <a:gd name="connsiteY4" fmla="*/ 741 h 381000"/>
              <a:gd name="connsiteX5" fmla="*/ 983026 w 1079500"/>
              <a:gd name="connsiteY5" fmla="*/ 0 h 381000"/>
              <a:gd name="connsiteX6" fmla="*/ 1079500 w 1079500"/>
              <a:gd name="connsiteY6" fmla="*/ 0 h 381000"/>
              <a:gd name="connsiteX7" fmla="*/ 1079500 w 1079500"/>
              <a:gd name="connsiteY7" fmla="*/ 381000 h 381000"/>
              <a:gd name="connsiteX8" fmla="*/ 983025 w 1079500"/>
              <a:gd name="connsiteY8" fmla="*/ 381000 h 381000"/>
              <a:gd name="connsiteX9" fmla="*/ 982054 w 1079500"/>
              <a:gd name="connsiteY9" fmla="*/ 380260 h 381000"/>
              <a:gd name="connsiteX10" fmla="*/ 539750 w 1079500"/>
              <a:gd name="connsiteY10" fmla="*/ 282972 h 381000"/>
              <a:gd name="connsiteX11" fmla="*/ 97446 w 1079500"/>
              <a:gd name="connsiteY11" fmla="*/ 380260 h 381000"/>
              <a:gd name="connsiteX12" fmla="*/ 96476 w 1079500"/>
              <a:gd name="connsiteY12" fmla="*/ 381000 h 381000"/>
              <a:gd name="connsiteX13" fmla="*/ 0 w 1079500"/>
              <a:gd name="connsiteY13" fmla="*/ 38100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500" h="381000">
                <a:moveTo>
                  <a:pt x="0" y="0"/>
                </a:moveTo>
                <a:lnTo>
                  <a:pt x="96474" y="0"/>
                </a:lnTo>
                <a:lnTo>
                  <a:pt x="97446" y="741"/>
                </a:lnTo>
                <a:cubicBezTo>
                  <a:pt x="193302" y="59438"/>
                  <a:pt x="355632" y="98029"/>
                  <a:pt x="539750" y="98029"/>
                </a:cubicBezTo>
                <a:cubicBezTo>
                  <a:pt x="723868" y="98029"/>
                  <a:pt x="886198" y="59438"/>
                  <a:pt x="982054" y="741"/>
                </a:cubicBezTo>
                <a:lnTo>
                  <a:pt x="983026" y="0"/>
                </a:lnTo>
                <a:lnTo>
                  <a:pt x="1079500" y="0"/>
                </a:lnTo>
                <a:lnTo>
                  <a:pt x="1079500" y="381000"/>
                </a:lnTo>
                <a:lnTo>
                  <a:pt x="983025" y="381000"/>
                </a:lnTo>
                <a:lnTo>
                  <a:pt x="982054" y="380260"/>
                </a:lnTo>
                <a:cubicBezTo>
                  <a:pt x="886198" y="321564"/>
                  <a:pt x="723868" y="282972"/>
                  <a:pt x="539750" y="282972"/>
                </a:cubicBezTo>
                <a:cubicBezTo>
                  <a:pt x="355632" y="282972"/>
                  <a:pt x="193302" y="321564"/>
                  <a:pt x="97446" y="380260"/>
                </a:cubicBezTo>
                <a:lnTo>
                  <a:pt x="96476" y="381000"/>
                </a:lnTo>
                <a:lnTo>
                  <a:pt x="0" y="381000"/>
                </a:lnTo>
                <a:close/>
              </a:path>
            </a:pathLst>
          </a:custGeom>
          <a:solidFill>
            <a:schemeClr val="accent6">
              <a:lumMod val="20000"/>
              <a:lumOff val="80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endParaRPr lang="zh-CN" altLang="en-US" sz="2000">
              <a:solidFill>
                <a:srgbClr val="FFFFFF"/>
              </a:solidFill>
              <a:sym typeface="Arial" panose="020B0604020202020204" pitchFamily="34" charset="0"/>
            </a:endParaRPr>
          </a:p>
        </p:txBody>
      </p:sp>
      <p:sp>
        <p:nvSpPr>
          <p:cNvPr id="46" name="椭圆 45"/>
          <p:cNvSpPr/>
          <p:nvPr>
            <p:custDataLst>
              <p:tags r:id="rId5"/>
            </p:custDataLst>
          </p:nvPr>
        </p:nvSpPr>
        <p:spPr>
          <a:xfrm>
            <a:off x="2409932" y="2091654"/>
            <a:ext cx="840410" cy="840410"/>
          </a:xfrm>
          <a:prstGeom prst="ellipse">
            <a:avLst/>
          </a:prstGeom>
          <a:solidFill>
            <a:schemeClr val="accent6">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2</a:t>
            </a:r>
            <a:endParaRPr lang="en-US" altLang="zh-CN" sz="2800" b="1" dirty="0">
              <a:solidFill>
                <a:sysClr val="window" lastClr="FFFFFF"/>
              </a:solidFill>
              <a:sym typeface="Arial" panose="020B0604020202020204" pitchFamily="34" charset="0"/>
            </a:endParaRPr>
          </a:p>
        </p:txBody>
      </p:sp>
      <p:sp>
        <p:nvSpPr>
          <p:cNvPr id="47" name="椭圆 46"/>
          <p:cNvSpPr/>
          <p:nvPr>
            <p:custDataLst>
              <p:tags r:id="rId6"/>
            </p:custDataLst>
          </p:nvPr>
        </p:nvSpPr>
        <p:spPr>
          <a:xfrm>
            <a:off x="1021396" y="2091654"/>
            <a:ext cx="840410" cy="840410"/>
          </a:xfrm>
          <a:prstGeom prst="ellipse">
            <a:avLst/>
          </a:prstGeom>
          <a:solidFill>
            <a:schemeClr val="accent6">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a:solidFill>
                  <a:sysClr val="window" lastClr="FFFFFF"/>
                </a:solidFill>
                <a:sym typeface="Arial" panose="020B0604020202020204" pitchFamily="34" charset="0"/>
              </a:rPr>
              <a:t>1</a:t>
            </a:r>
            <a:endParaRPr lang="en-US" altLang="zh-CN" sz="2800" b="1">
              <a:solidFill>
                <a:sysClr val="window" lastClr="FFFFFF"/>
              </a:solidFill>
              <a:sym typeface="Arial" panose="020B0604020202020204" pitchFamily="34" charset="0"/>
            </a:endParaRPr>
          </a:p>
        </p:txBody>
      </p:sp>
      <p:sp>
        <p:nvSpPr>
          <p:cNvPr id="48" name="椭圆 47"/>
          <p:cNvSpPr/>
          <p:nvPr>
            <p:custDataLst>
              <p:tags r:id="rId7"/>
            </p:custDataLst>
          </p:nvPr>
        </p:nvSpPr>
        <p:spPr>
          <a:xfrm>
            <a:off x="3798467" y="2091654"/>
            <a:ext cx="840410" cy="840410"/>
          </a:xfrm>
          <a:prstGeom prst="ellipse">
            <a:avLst/>
          </a:prstGeom>
          <a:solidFill>
            <a:schemeClr val="accent6">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3</a:t>
            </a:r>
            <a:endParaRPr lang="en-US" altLang="zh-CN" sz="2800" b="1" dirty="0">
              <a:solidFill>
                <a:sysClr val="window" lastClr="FFFFFF"/>
              </a:solidFill>
              <a:sym typeface="Arial" panose="020B0604020202020204" pitchFamily="34" charset="0"/>
            </a:endParaRPr>
          </a:p>
        </p:txBody>
      </p:sp>
      <p:sp>
        <p:nvSpPr>
          <p:cNvPr id="49" name="椭圆 48"/>
          <p:cNvSpPr/>
          <p:nvPr>
            <p:custDataLst>
              <p:tags r:id="rId8"/>
            </p:custDataLst>
          </p:nvPr>
        </p:nvSpPr>
        <p:spPr>
          <a:xfrm>
            <a:off x="5187001" y="2091654"/>
            <a:ext cx="840410" cy="840410"/>
          </a:xfrm>
          <a:prstGeom prst="ellipse">
            <a:avLst/>
          </a:prstGeom>
          <a:solidFill>
            <a:schemeClr val="accent6">
              <a:lumMod val="75000"/>
            </a:schemeClr>
          </a:solidFill>
          <a:ln>
            <a:noFill/>
          </a:ln>
        </p:spPr>
        <p:style>
          <a:lnRef idx="2">
            <a:srgbClr val="0F6FC6">
              <a:shade val="50000"/>
            </a:srgbClr>
          </a:lnRef>
          <a:fillRef idx="1">
            <a:srgbClr val="0F6FC6"/>
          </a:fillRef>
          <a:effectRef idx="0">
            <a:srgbClr val="0F6FC6"/>
          </a:effectRef>
          <a:fontRef idx="minor">
            <a:sysClr val="window" lastClr="FFFFFF"/>
          </a:fontRef>
        </p:style>
        <p:txBody>
          <a:bodyPr lIns="0" tIns="0" rIns="0" bIns="0" rtlCol="0" anchor="ctr">
            <a:normAutofit/>
          </a:bodyPr>
          <a:p>
            <a:pPr algn="ctr"/>
            <a:r>
              <a:rPr lang="en-US" altLang="zh-CN" sz="2800" b="1" dirty="0">
                <a:solidFill>
                  <a:sysClr val="window" lastClr="FFFFFF"/>
                </a:solidFill>
                <a:sym typeface="Arial" panose="020B0604020202020204" pitchFamily="34" charset="0"/>
              </a:rPr>
              <a:t>4</a:t>
            </a:r>
            <a:endParaRPr lang="en-US" altLang="zh-CN" sz="2800" b="1" dirty="0">
              <a:solidFill>
                <a:sysClr val="window" lastClr="FFFFFF"/>
              </a:solidFill>
              <a:sym typeface="Arial" panose="020B0604020202020204" pitchFamily="34" charset="0"/>
            </a:endParaRPr>
          </a:p>
        </p:txBody>
      </p:sp>
      <p:sp>
        <p:nvSpPr>
          <p:cNvPr id="54" name="矩形 53"/>
          <p:cNvSpPr/>
          <p:nvPr>
            <p:custDataLst>
              <p:tags r:id="rId9"/>
            </p:custDataLst>
          </p:nvPr>
        </p:nvSpPr>
        <p:spPr>
          <a:xfrm>
            <a:off x="347928" y="3147129"/>
            <a:ext cx="1534747" cy="1835557"/>
          </a:xfrm>
          <a:prstGeom prst="rect">
            <a:avLst/>
          </a:prstGeom>
        </p:spPr>
        <p:txBody>
          <a:bodyPr lIns="0" tIns="0" rIns="0" bIns="0" anchor="t" anchorCtr="0"/>
          <a:p>
            <a:pPr algn="ctr">
              <a:lnSpc>
                <a:spcPct val="130000"/>
              </a:lnSpc>
            </a:pPr>
            <a:r>
              <a:rPr lang="zh-CN" altLang="en-US" sz="1400" dirty="0">
                <a:sym typeface="Arial" panose="020B0604020202020204" pitchFamily="34" charset="0"/>
              </a:rPr>
              <a:t>创建并保存“仿冒未修复的资产”的查询条件，查询条件设定为“仿冒判定结果”“等于（支持多选）”</a:t>
            </a:r>
            <a:r>
              <a:rPr lang="en-US" altLang="zh-CN" sz="1400" dirty="0">
                <a:sym typeface="Arial" panose="020B0604020202020204" pitchFamily="34" charset="0"/>
              </a:rPr>
              <a:t> </a:t>
            </a:r>
            <a:r>
              <a:rPr lang="zh-CN" altLang="en-US" sz="1400" dirty="0">
                <a:sym typeface="Arial" panose="020B0604020202020204" pitchFamily="34" charset="0"/>
              </a:rPr>
              <a:t>“IP仿冒”、MAC仿冒”，且仿冒未修复</a:t>
            </a:r>
            <a:endParaRPr lang="zh-CN" altLang="en-US" sz="1400" dirty="0">
              <a:solidFill>
                <a:sysClr val="windowText" lastClr="000000">
                  <a:lumMod val="75000"/>
                  <a:lumOff val="25000"/>
                </a:sysClr>
              </a:solidFill>
              <a:sym typeface="Arial" panose="020B0604020202020204" pitchFamily="34" charset="0"/>
            </a:endParaRPr>
          </a:p>
        </p:txBody>
      </p:sp>
      <p:sp>
        <p:nvSpPr>
          <p:cNvPr id="55" name="矩形 54"/>
          <p:cNvSpPr/>
          <p:nvPr>
            <p:custDataLst>
              <p:tags r:id="rId10"/>
            </p:custDataLst>
          </p:nvPr>
        </p:nvSpPr>
        <p:spPr>
          <a:xfrm>
            <a:off x="1954354" y="3147129"/>
            <a:ext cx="1534747" cy="1835557"/>
          </a:xfrm>
          <a:prstGeom prst="rect">
            <a:avLst/>
          </a:prstGeom>
        </p:spPr>
        <p:txBody>
          <a:bodyPr lIns="0" tIns="0" rIns="0" bIns="0" anchor="t" anchorCtr="0"/>
          <a:p>
            <a:pPr algn="ctr">
              <a:lnSpc>
                <a:spcPct val="130000"/>
              </a:lnSpc>
            </a:pPr>
            <a:r>
              <a:rPr lang="zh-CN" altLang="en-US" sz="1400" dirty="0">
                <a:sym typeface="Arial" panose="020B0604020202020204" pitchFamily="34" charset="0"/>
              </a:rPr>
              <a:t>配置安全策略，选择“仿冒未修复的资产”查询条件，并增加阻断、弹窗告警、短信告警、邮件告警等动作，保存并启用策略</a:t>
            </a:r>
            <a:endParaRPr lang="zh-CN" altLang="en-US" sz="1600" dirty="0">
              <a:sym typeface="Arial" panose="020B0604020202020204" pitchFamily="34" charset="0"/>
            </a:endParaRPr>
          </a:p>
          <a:p>
            <a:pPr algn="ctr">
              <a:lnSpc>
                <a:spcPct val="130000"/>
              </a:lnSpc>
            </a:pPr>
            <a:endParaRPr lang="zh-CN" altLang="en-US" sz="1600" dirty="0">
              <a:solidFill>
                <a:sysClr val="windowText" lastClr="000000">
                  <a:lumMod val="75000"/>
                  <a:lumOff val="25000"/>
                </a:sysClr>
              </a:solidFill>
              <a:sym typeface="Arial" panose="020B0604020202020204" pitchFamily="34" charset="0"/>
            </a:endParaRPr>
          </a:p>
        </p:txBody>
      </p:sp>
      <p:sp>
        <p:nvSpPr>
          <p:cNvPr id="56" name="矩形 55"/>
          <p:cNvSpPr/>
          <p:nvPr>
            <p:custDataLst>
              <p:tags r:id="rId11"/>
            </p:custDataLst>
          </p:nvPr>
        </p:nvSpPr>
        <p:spPr>
          <a:xfrm>
            <a:off x="3560780" y="3147129"/>
            <a:ext cx="1534747" cy="1835557"/>
          </a:xfrm>
          <a:prstGeom prst="rect">
            <a:avLst/>
          </a:prstGeom>
        </p:spPr>
        <p:txBody>
          <a:bodyPr lIns="0" tIns="0" rIns="0" bIns="0" anchor="t" anchorCtr="0"/>
          <a:p>
            <a:pPr indent="0" algn="ctr">
              <a:lnSpc>
                <a:spcPct val="130000"/>
              </a:lnSpc>
              <a:spcBef>
                <a:spcPts val="600"/>
              </a:spcBef>
              <a:spcAft>
                <a:spcPts val="600"/>
              </a:spcAft>
              <a:buClr>
                <a:srgbClr val="5F5F5F">
                  <a:lumMod val="50000"/>
                  <a:lumOff val="50000"/>
                </a:srgbClr>
              </a:buClr>
              <a:buNone/>
            </a:pPr>
            <a:r>
              <a:rPr lang="zh-CN" altLang="en-US" sz="1400" dirty="0">
                <a:sym typeface="Arial" panose="020B0604020202020204" pitchFamily="34" charset="0"/>
              </a:rPr>
              <a:t>配置安全策略，选择“新设备入网”查询条件，并增加阻断、弹窗告警、短信告警、邮件告警等动作，保存并启用策略</a:t>
            </a:r>
            <a:endParaRPr lang="zh-CN" altLang="en-US" sz="1400" dirty="0">
              <a:solidFill>
                <a:sysClr val="windowText" lastClr="000000">
                  <a:lumMod val="75000"/>
                  <a:lumOff val="25000"/>
                </a:sysClr>
              </a:solidFill>
              <a:sym typeface="Arial" panose="020B0604020202020204" pitchFamily="34" charset="0"/>
            </a:endParaRPr>
          </a:p>
        </p:txBody>
      </p:sp>
      <p:sp>
        <p:nvSpPr>
          <p:cNvPr id="57" name="矩形 56"/>
          <p:cNvSpPr/>
          <p:nvPr>
            <p:custDataLst>
              <p:tags r:id="rId12"/>
            </p:custDataLst>
          </p:nvPr>
        </p:nvSpPr>
        <p:spPr>
          <a:xfrm>
            <a:off x="5167206" y="3147129"/>
            <a:ext cx="1534747" cy="1835557"/>
          </a:xfrm>
          <a:prstGeom prst="rect">
            <a:avLst/>
          </a:prstGeom>
        </p:spPr>
        <p:txBody>
          <a:bodyPr lIns="0" tIns="0" rIns="0" bIns="0" anchor="t" anchorCtr="0"/>
          <a:p>
            <a:pPr algn="ctr">
              <a:lnSpc>
                <a:spcPct val="130000"/>
              </a:lnSpc>
            </a:pPr>
            <a:r>
              <a:rPr lang="en-US" altLang="zh-CN" sz="1400" dirty="0">
                <a:solidFill>
                  <a:sysClr val="windowText" lastClr="000000">
                    <a:lumMod val="75000"/>
                    <a:lumOff val="25000"/>
                  </a:sysClr>
                </a:solidFill>
                <a:sym typeface="Arial" panose="020B0604020202020204" pitchFamily="34" charset="0"/>
              </a:rPr>
              <a:t> </a:t>
            </a:r>
            <a:r>
              <a:rPr lang="zh-CN" altLang="en-US" sz="1400" dirty="0">
                <a:solidFill>
                  <a:sysClr val="windowText" lastClr="000000">
                    <a:lumMod val="75000"/>
                    <a:lumOff val="25000"/>
                  </a:sysClr>
                </a:solidFill>
                <a:sym typeface="Arial" panose="020B0604020202020204" pitchFamily="34" charset="0"/>
              </a:rPr>
              <a:t>对于新入网的设备，系统对其自动阻断并做告警通知，由管理员检查新入网设备是否为已申请接入的合法设备，如果是，则手动取消阻断</a:t>
            </a:r>
            <a:endParaRPr lang="zh-CN" altLang="en-US" sz="1400" dirty="0">
              <a:solidFill>
                <a:sysClr val="windowText" lastClr="000000">
                  <a:lumMod val="75000"/>
                  <a:lumOff val="25000"/>
                </a:sysClr>
              </a:solidFill>
              <a:sym typeface="Arial" panose="020B0604020202020204" pitchFamily="34" charset="0"/>
            </a:endParaRPr>
          </a:p>
        </p:txBody>
      </p:sp>
      <p:pic>
        <p:nvPicPr>
          <p:cNvPr id="40" name="图片 40" descr="1661393668302"/>
          <p:cNvPicPr>
            <a:picLocks noChangeAspect="1"/>
          </p:cNvPicPr>
          <p:nvPr/>
        </p:nvPicPr>
        <p:blipFill>
          <a:blip r:embed="rId13"/>
          <a:stretch>
            <a:fillRect/>
          </a:stretch>
        </p:blipFill>
        <p:spPr>
          <a:xfrm>
            <a:off x="6434773" y="2261553"/>
            <a:ext cx="5390515" cy="959485"/>
          </a:xfrm>
          <a:prstGeom prst="rect">
            <a:avLst/>
          </a:prstGeom>
        </p:spPr>
      </p:pic>
      <p:pic>
        <p:nvPicPr>
          <p:cNvPr id="58" name="图片 15"/>
          <p:cNvPicPr>
            <a:picLocks noChangeAspect="1"/>
          </p:cNvPicPr>
          <p:nvPr/>
        </p:nvPicPr>
        <p:blipFill>
          <a:blip r:embed="rId14"/>
          <a:stretch>
            <a:fillRect/>
          </a:stretch>
        </p:blipFill>
        <p:spPr>
          <a:xfrm>
            <a:off x="6773545" y="3380740"/>
            <a:ext cx="4912360" cy="480695"/>
          </a:xfrm>
          <a:prstGeom prst="rect">
            <a:avLst/>
          </a:prstGeom>
          <a:noFill/>
          <a:ln>
            <a:noFill/>
          </a:ln>
        </p:spPr>
      </p:pic>
      <p:pic>
        <p:nvPicPr>
          <p:cNvPr id="59" name="图片 16"/>
          <p:cNvPicPr>
            <a:picLocks noChangeAspect="1"/>
          </p:cNvPicPr>
          <p:nvPr/>
        </p:nvPicPr>
        <p:blipFill>
          <a:blip r:embed="rId15"/>
          <a:stretch>
            <a:fillRect/>
          </a:stretch>
        </p:blipFill>
        <p:spPr>
          <a:xfrm>
            <a:off x="6796405" y="4178935"/>
            <a:ext cx="4855210" cy="1567180"/>
          </a:xfrm>
          <a:prstGeom prst="rect">
            <a:avLst/>
          </a:prstGeom>
          <a:noFill/>
          <a:ln>
            <a:noFill/>
          </a:ln>
        </p:spPr>
      </p:pic>
    </p:spTree>
    <p:custDataLst>
      <p:tags r:id="rId16"/>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4013200" y="891540"/>
            <a:ext cx="35356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新设备入网过程发生仿冒</a:t>
            </a:r>
            <a:endParaRPr lang="zh-CN" altLang="en-US" sz="2400">
              <a:solidFill>
                <a:srgbClr val="007ADD"/>
              </a:solidFill>
              <a:effectLst>
                <a:outerShdw blurRad="38100" dist="25400" dir="5400000" algn="ctr" rotWithShape="0">
                  <a:srgbClr val="6E747A">
                    <a:alpha val="43000"/>
                  </a:srgbClr>
                </a:outerShdw>
              </a:effectLst>
            </a:endParaRPr>
          </a:p>
        </p:txBody>
      </p:sp>
      <p:sp>
        <p:nvSpPr>
          <p:cNvPr id="2" name="椭圆 1"/>
          <p:cNvSpPr/>
          <p:nvPr>
            <p:custDataLst>
              <p:tags r:id="rId1"/>
            </p:custDataLst>
          </p:nvPr>
        </p:nvSpPr>
        <p:spPr>
          <a:xfrm>
            <a:off x="3584017" y="1799219"/>
            <a:ext cx="250373" cy="243364"/>
          </a:xfrm>
          <a:prstGeom prst="ellipse">
            <a:avLst/>
          </a:prstGeom>
          <a:solidFill>
            <a:schemeClr val="bg2">
              <a:lumMod val="90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3" name="椭圆 2"/>
          <p:cNvSpPr/>
          <p:nvPr>
            <p:custDataLst>
              <p:tags r:id="rId2"/>
            </p:custDataLst>
          </p:nvPr>
        </p:nvSpPr>
        <p:spPr>
          <a:xfrm>
            <a:off x="6040986" y="1716957"/>
            <a:ext cx="849215" cy="825439"/>
          </a:xfrm>
          <a:prstGeom prst="ellipse">
            <a:avLst/>
          </a:prstGeom>
          <a:solidFill>
            <a:srgbClr val="007ADD"/>
          </a:solidFill>
          <a:ln>
            <a:solidFill>
              <a:srgbClr val="007ADD"/>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4" name="椭圆 3"/>
          <p:cNvSpPr/>
          <p:nvPr>
            <p:custDataLst>
              <p:tags r:id="rId3"/>
            </p:custDataLst>
          </p:nvPr>
        </p:nvSpPr>
        <p:spPr>
          <a:xfrm>
            <a:off x="7698108" y="5530900"/>
            <a:ext cx="424608" cy="412720"/>
          </a:xfrm>
          <a:prstGeom prst="ellipse">
            <a:avLst/>
          </a:prstGeom>
          <a:solidFill>
            <a:srgbClr val="007ADD"/>
          </a:solidFill>
          <a:ln>
            <a:solidFill>
              <a:srgbClr val="007ADD"/>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5" name="椭圆 4"/>
          <p:cNvSpPr/>
          <p:nvPr>
            <p:custDataLst>
              <p:tags r:id="rId4"/>
            </p:custDataLst>
          </p:nvPr>
        </p:nvSpPr>
        <p:spPr>
          <a:xfrm>
            <a:off x="11040216" y="5085021"/>
            <a:ext cx="250373" cy="243364"/>
          </a:xfrm>
          <a:prstGeom prst="ellipse">
            <a:avLst/>
          </a:prstGeom>
          <a:solidFill>
            <a:srgbClr val="007ADD"/>
          </a:solidFill>
          <a:ln>
            <a:solidFill>
              <a:srgbClr val="007ADD"/>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52" name="椭圆 51"/>
          <p:cNvSpPr/>
          <p:nvPr>
            <p:custDataLst>
              <p:tags r:id="rId5"/>
            </p:custDataLst>
          </p:nvPr>
        </p:nvSpPr>
        <p:spPr>
          <a:xfrm>
            <a:off x="1126650" y="1960128"/>
            <a:ext cx="250373" cy="243364"/>
          </a:xfrm>
          <a:prstGeom prst="ellipse">
            <a:avLst/>
          </a:prstGeom>
          <a:solidFill>
            <a:schemeClr val="bg2">
              <a:lumMod val="90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54" name="椭圆 53"/>
          <p:cNvSpPr/>
          <p:nvPr>
            <p:custDataLst>
              <p:tags r:id="rId6"/>
            </p:custDataLst>
          </p:nvPr>
        </p:nvSpPr>
        <p:spPr>
          <a:xfrm>
            <a:off x="503854" y="5943441"/>
            <a:ext cx="250373" cy="243364"/>
          </a:xfrm>
          <a:prstGeom prst="ellipse">
            <a:avLst/>
          </a:prstGeom>
          <a:solidFill>
            <a:schemeClr val="bg2">
              <a:lumMod val="90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0" name="椭圆 69"/>
          <p:cNvSpPr/>
          <p:nvPr>
            <p:custDataLst>
              <p:tags r:id="rId7"/>
            </p:custDataLst>
          </p:nvPr>
        </p:nvSpPr>
        <p:spPr>
          <a:xfrm>
            <a:off x="5563799" y="5530791"/>
            <a:ext cx="250373" cy="243364"/>
          </a:xfrm>
          <a:prstGeom prst="ellipse">
            <a:avLst/>
          </a:prstGeom>
          <a:solidFill>
            <a:schemeClr val="bg2">
              <a:lumMod val="90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4" name="椭圆 73"/>
          <p:cNvSpPr/>
          <p:nvPr>
            <p:custDataLst>
              <p:tags r:id="rId8"/>
            </p:custDataLst>
          </p:nvPr>
        </p:nvSpPr>
        <p:spPr>
          <a:xfrm>
            <a:off x="4733299" y="2510105"/>
            <a:ext cx="424608" cy="412720"/>
          </a:xfrm>
          <a:prstGeom prst="ellipse">
            <a:avLst/>
          </a:prstGeom>
          <a:solidFill>
            <a:schemeClr val="bg2">
              <a:lumMod val="90000"/>
            </a:schemeClr>
          </a:solidFill>
          <a:ln>
            <a:noFill/>
          </a:ln>
        </p:spPr>
        <p:txBody>
          <a:bodyPr vert="horz" wrap="square" lIns="121920" tIns="60960" rIns="121920" bIns="60960" numCol="1" anchor="t" anchorCtr="0" compatLnSpc="1"/>
          <a:lstStyle/>
          <a:p>
            <a:endParaRPr lang="zh-CN" altLang="en-US" sz="2400">
              <a:solidFill>
                <a:srgbClr val="D82608"/>
              </a:solidFill>
            </a:endParaRPr>
          </a:p>
        </p:txBody>
      </p:sp>
      <p:sp>
        <p:nvSpPr>
          <p:cNvPr id="75" name="椭圆 74"/>
          <p:cNvSpPr/>
          <p:nvPr>
            <p:custDataLst>
              <p:tags r:id="rId9"/>
            </p:custDataLst>
          </p:nvPr>
        </p:nvSpPr>
        <p:spPr>
          <a:xfrm>
            <a:off x="9152081" y="1716764"/>
            <a:ext cx="250373" cy="243364"/>
          </a:xfrm>
          <a:prstGeom prst="ellipse">
            <a:avLst/>
          </a:prstGeom>
          <a:solidFill>
            <a:srgbClr val="007ADD"/>
          </a:solidFill>
          <a:ln>
            <a:solidFill>
              <a:srgbClr val="007ADD"/>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77" name="椭圆 76"/>
          <p:cNvSpPr/>
          <p:nvPr>
            <p:custDataLst>
              <p:tags r:id="rId10"/>
            </p:custDataLst>
          </p:nvPr>
        </p:nvSpPr>
        <p:spPr>
          <a:xfrm>
            <a:off x="11310179" y="1425726"/>
            <a:ext cx="424608" cy="412720"/>
          </a:xfrm>
          <a:prstGeom prst="ellipse">
            <a:avLst/>
          </a:prstGeom>
          <a:solidFill>
            <a:srgbClr val="007ADD"/>
          </a:solidFill>
          <a:ln>
            <a:solidFill>
              <a:srgbClr val="007ADD"/>
            </a:solidFill>
          </a:ln>
        </p:spPr>
        <p:txBody>
          <a:bodyPr vert="horz" wrap="square" lIns="121920" tIns="60960" rIns="121920" bIns="60960" numCol="1" anchor="t" anchorCtr="0" compatLnSpc="1"/>
          <a:lstStyle/>
          <a:p>
            <a:endParaRPr lang="zh-CN" altLang="en-US" sz="2400">
              <a:solidFill>
                <a:srgbClr val="D82608"/>
              </a:solidFill>
            </a:endParaRPr>
          </a:p>
        </p:txBody>
      </p:sp>
      <p:sp>
        <p:nvSpPr>
          <p:cNvPr id="78" name="文本框 77"/>
          <p:cNvSpPr txBox="1"/>
          <p:nvPr>
            <p:custDataLst>
              <p:tags r:id="rId11"/>
            </p:custDataLst>
          </p:nvPr>
        </p:nvSpPr>
        <p:spPr>
          <a:xfrm>
            <a:off x="7976149" y="2510070"/>
            <a:ext cx="2372400" cy="504000"/>
          </a:xfrm>
          <a:prstGeom prst="rect">
            <a:avLst/>
          </a:prstGeom>
        </p:spPr>
        <p:txBody>
          <a:bodyPr wrap="square">
            <a:normAutofit/>
          </a:bodyPr>
          <a:lstStyle>
            <a:defPPr>
              <a:defRPr lang="zh-CN"/>
            </a:defPPr>
            <a:lvl1pPr algn="ctr">
              <a:defRPr sz="2400">
                <a:solidFill>
                  <a:srgbClr val="D82608"/>
                </a:solidFill>
                <a:latin typeface="Arial" panose="020B0604020202020204" pitchFamily="34" charset="0"/>
                <a:ea typeface="华文细黑" panose="02010600040101010101" pitchFamily="2" charset="-122"/>
              </a:defRPr>
            </a:lvl1pPr>
          </a:lstStyle>
          <a:p>
            <a:r>
              <a:rPr lang="zh-CN" altLang="en-US" b="1" dirty="0">
                <a:solidFill>
                  <a:srgbClr val="007ADD"/>
                </a:solidFill>
                <a:ea typeface="黑体" panose="02010609060101010101" pitchFamily="49" charset="-122"/>
                <a:cs typeface="+mn-ea"/>
              </a:rPr>
              <a:t>解决方案</a:t>
            </a:r>
            <a:endParaRPr lang="zh-CN" altLang="en-US" b="1" dirty="0">
              <a:solidFill>
                <a:srgbClr val="007ADD"/>
              </a:solidFill>
              <a:ea typeface="黑体" panose="02010609060101010101" pitchFamily="49" charset="-122"/>
              <a:cs typeface="+mn-ea"/>
            </a:endParaRPr>
          </a:p>
        </p:txBody>
      </p:sp>
      <p:sp>
        <p:nvSpPr>
          <p:cNvPr id="79" name="文本框 78"/>
          <p:cNvSpPr txBox="1"/>
          <p:nvPr>
            <p:custDataLst>
              <p:tags r:id="rId12"/>
            </p:custDataLst>
          </p:nvPr>
        </p:nvSpPr>
        <p:spPr>
          <a:xfrm>
            <a:off x="6724650" y="3241040"/>
            <a:ext cx="4565650" cy="2350770"/>
          </a:xfrm>
          <a:prstGeom prst="rect">
            <a:avLst/>
          </a:prstGeom>
        </p:spPr>
        <p:txBody>
          <a:bodyPr wrap="square"/>
          <a:lstStyle>
            <a:defPPr>
              <a:defRPr lang="zh-CN"/>
            </a:defPPr>
            <a:lvl1pPr algn="ctr">
              <a:defRPr>
                <a:solidFill>
                  <a:srgbClr val="D82608"/>
                </a:solidFill>
                <a:ea typeface="华文细黑" panose="02010600040101010101" pitchFamily="2" charset="-122"/>
              </a:defRPr>
            </a:lvl1pPr>
          </a:lstStyle>
          <a:p>
            <a:pPr indent="0" algn="l">
              <a:buFont typeface="Arial" panose="020B0604020202020204" pitchFamily="34" charset="0"/>
              <a:buNone/>
            </a:pPr>
            <a:r>
              <a:rPr sz="1600">
                <a:solidFill>
                  <a:srgbClr val="007ADD"/>
                </a:solidFill>
                <a:sym typeface="+mn-ea"/>
              </a:rPr>
              <a:t>通过与客户的入网申请系统进行对接，当发现新接入设备，向入网申请系统获取申请记录，对比新接入设备的MAC地址和设备类型，如果MAC地址一致且设备类型不一致，则自动阻断并反馈信息给入网申请系统。</a:t>
            </a:r>
            <a:endParaRPr sz="1600">
              <a:solidFill>
                <a:srgbClr val="007ADD"/>
              </a:solidFill>
              <a:sym typeface="+mn-ea"/>
            </a:endParaRPr>
          </a:p>
        </p:txBody>
      </p:sp>
      <p:sp>
        <p:nvSpPr>
          <p:cNvPr id="80" name="文本框 79"/>
          <p:cNvSpPr txBox="1"/>
          <p:nvPr>
            <p:custDataLst>
              <p:tags r:id="rId13"/>
            </p:custDataLst>
          </p:nvPr>
        </p:nvSpPr>
        <p:spPr>
          <a:xfrm>
            <a:off x="851535" y="3122295"/>
            <a:ext cx="4488815" cy="1857375"/>
          </a:xfrm>
          <a:prstGeom prst="rect">
            <a:avLst/>
          </a:prstGeom>
        </p:spPr>
        <p:txBody>
          <a:bodyPr wrap="square"/>
          <a:lstStyle>
            <a:defPPr>
              <a:defRPr lang="zh-CN"/>
            </a:defPPr>
            <a:lvl1pPr algn="ctr">
              <a:defRPr>
                <a:solidFill>
                  <a:srgbClr val="D82608"/>
                </a:solidFill>
                <a:ea typeface="华文细黑" panose="02010600040101010101" pitchFamily="2" charset="-122"/>
              </a:defRPr>
            </a:lvl1pPr>
          </a:lstStyle>
          <a:p>
            <a:pPr algn="l"/>
            <a:r>
              <a:rPr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新设备入网前，相关责任人需要先在客户OA系统发起入网申请，包括设备类型、MAC地址、网络接口等信息。对于哑终端，在审批通过后，IT运维人员做好相关准入配置后，新设备可正常接入网络。但如果有员工以合法设备（比如打印机）发起了入网申请，但在审批通过后，却直接使用了非法设备（比如非标PC）接入网络，由于非法设备的MAC与申请时填写的MAC一致，此非法设备将能被正常准入。在这种情况下，因为没有基线数据，常规的仿冒检测将无法发现此仿冒行为。</a:t>
            </a:r>
            <a:endParaRPr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81" name="文本框 80"/>
          <p:cNvSpPr txBox="1"/>
          <p:nvPr>
            <p:custDataLst>
              <p:tags r:id="rId14"/>
            </p:custDataLst>
          </p:nvPr>
        </p:nvSpPr>
        <p:spPr>
          <a:xfrm>
            <a:off x="1931716" y="2510070"/>
            <a:ext cx="2372400" cy="504000"/>
          </a:xfrm>
          <a:prstGeom prst="rect">
            <a:avLst/>
          </a:prstGeom>
        </p:spPr>
        <p:txBody>
          <a:bodyPr wrap="square">
            <a:normAutofit/>
          </a:bodyPr>
          <a:lstStyle>
            <a:defPPr>
              <a:defRPr lang="zh-CN"/>
            </a:defPPr>
            <a:lvl1pPr algn="ctr">
              <a:defRPr sz="2400">
                <a:solidFill>
                  <a:srgbClr val="D82608"/>
                </a:solidFill>
                <a:latin typeface="Arial" panose="020B0604020202020204" pitchFamily="34" charset="0"/>
                <a:ea typeface="华文细黑" panose="02010600040101010101" pitchFamily="2" charset="-122"/>
              </a:defRPr>
            </a:lvl1pPr>
          </a:lstStyle>
          <a:p>
            <a:r>
              <a:rPr lang="zh-CN" altLang="en-US" b="1" dirty="0">
                <a:solidFill>
                  <a:schemeClr val="tx1">
                    <a:lumMod val="65000"/>
                    <a:lumOff val="35000"/>
                  </a:schemeClr>
                </a:solidFill>
                <a:ea typeface="黑体" panose="02010609060101010101" pitchFamily="49" charset="-122"/>
                <a:cs typeface="+mn-ea"/>
              </a:rPr>
              <a:t>场景描述</a:t>
            </a:r>
            <a:endParaRPr lang="zh-CN" altLang="en-US" b="1" dirty="0">
              <a:solidFill>
                <a:schemeClr val="tx1">
                  <a:lumMod val="65000"/>
                  <a:lumOff val="35000"/>
                </a:schemeClr>
              </a:solidFill>
              <a:ea typeface="黑体" panose="02010609060101010101" pitchFamily="49" charset="-122"/>
              <a:cs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5242560" y="469265"/>
            <a:ext cx="17068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仿冒统计图</a:t>
            </a:r>
            <a:endParaRPr lang="zh-CN" altLang="en-US" sz="2400">
              <a:solidFill>
                <a:srgbClr val="007ADD"/>
              </a:solidFill>
              <a:effectLst>
                <a:outerShdw blurRad="38100" dist="25400" dir="5400000" algn="ctr" rotWithShape="0">
                  <a:srgbClr val="6E747A">
                    <a:alpha val="43000"/>
                  </a:srgbClr>
                </a:outerShdw>
              </a:effectLst>
            </a:endParaRPr>
          </a:p>
        </p:txBody>
      </p:sp>
      <p:pic>
        <p:nvPicPr>
          <p:cNvPr id="42" name="图片 42" descr="1661394573569"/>
          <p:cNvPicPr>
            <a:picLocks noChangeAspect="1"/>
          </p:cNvPicPr>
          <p:nvPr>
            <p:custDataLst>
              <p:tags r:id="rId1"/>
            </p:custDataLst>
          </p:nvPr>
        </p:nvPicPr>
        <p:blipFill>
          <a:blip r:embed="rId2"/>
          <a:stretch>
            <a:fillRect/>
          </a:stretch>
        </p:blipFill>
        <p:spPr>
          <a:xfrm>
            <a:off x="447040" y="1607185"/>
            <a:ext cx="5522595" cy="3196590"/>
          </a:xfrm>
          <a:prstGeom prst="rect">
            <a:avLst/>
          </a:prstGeom>
        </p:spPr>
      </p:pic>
      <p:pic>
        <p:nvPicPr>
          <p:cNvPr id="6" name="图片 41" descr="1661394536952"/>
          <p:cNvPicPr>
            <a:picLocks noChangeAspect="1"/>
          </p:cNvPicPr>
          <p:nvPr/>
        </p:nvPicPr>
        <p:blipFill>
          <a:blip r:embed="rId3"/>
          <a:stretch>
            <a:fillRect/>
          </a:stretch>
        </p:blipFill>
        <p:spPr>
          <a:xfrm>
            <a:off x="6139815" y="1308735"/>
            <a:ext cx="2764790" cy="1722755"/>
          </a:xfrm>
          <a:prstGeom prst="rect">
            <a:avLst/>
          </a:prstGeom>
        </p:spPr>
      </p:pic>
      <p:pic>
        <p:nvPicPr>
          <p:cNvPr id="43" name="图片 43" descr="1661394646504"/>
          <p:cNvPicPr>
            <a:picLocks noChangeAspect="1"/>
          </p:cNvPicPr>
          <p:nvPr/>
        </p:nvPicPr>
        <p:blipFill>
          <a:blip r:embed="rId4"/>
          <a:stretch>
            <a:fillRect/>
          </a:stretch>
        </p:blipFill>
        <p:spPr>
          <a:xfrm>
            <a:off x="8971915" y="1308735"/>
            <a:ext cx="2943225" cy="1811655"/>
          </a:xfrm>
          <a:prstGeom prst="rect">
            <a:avLst/>
          </a:prstGeom>
        </p:spPr>
      </p:pic>
      <p:pic>
        <p:nvPicPr>
          <p:cNvPr id="44" name="图片 8"/>
          <p:cNvPicPr>
            <a:picLocks noChangeAspect="1"/>
          </p:cNvPicPr>
          <p:nvPr/>
        </p:nvPicPr>
        <p:blipFill>
          <a:blip r:embed="rId5"/>
          <a:stretch>
            <a:fillRect/>
          </a:stretch>
        </p:blipFill>
        <p:spPr>
          <a:xfrm>
            <a:off x="6298565" y="3120390"/>
            <a:ext cx="5522595" cy="3283585"/>
          </a:xfrm>
          <a:prstGeom prst="rect">
            <a:avLst/>
          </a:prstGeom>
          <a:noFill/>
          <a:ln>
            <a:noFill/>
          </a:ln>
        </p:spPr>
      </p:pic>
      <p:pic>
        <p:nvPicPr>
          <p:cNvPr id="46" name="图片 10"/>
          <p:cNvPicPr>
            <a:picLocks noChangeAspect="1"/>
          </p:cNvPicPr>
          <p:nvPr/>
        </p:nvPicPr>
        <p:blipFill>
          <a:blip r:embed="rId6"/>
          <a:stretch>
            <a:fillRect/>
          </a:stretch>
        </p:blipFill>
        <p:spPr>
          <a:xfrm>
            <a:off x="2848610" y="4804410"/>
            <a:ext cx="2876550" cy="1872615"/>
          </a:xfrm>
          <a:prstGeom prst="rect">
            <a:avLst/>
          </a:prstGeom>
          <a:noFill/>
          <a:ln>
            <a:noFill/>
          </a:ln>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4738370" y="887730"/>
            <a:ext cx="29260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精准无误的漏洞告警</a:t>
            </a:r>
            <a:endParaRPr lang="zh-CN" altLang="en-US" sz="2400">
              <a:solidFill>
                <a:srgbClr val="007ADD"/>
              </a:solidFill>
              <a:effectLst>
                <a:outerShdw blurRad="38100" dist="25400" dir="5400000" algn="ctr" rotWithShape="0">
                  <a:srgbClr val="6E747A">
                    <a:alpha val="43000"/>
                  </a:srgbClr>
                </a:outerShdw>
              </a:effectLst>
            </a:endParaRPr>
          </a:p>
        </p:txBody>
      </p:sp>
      <p:sp>
        <p:nvSpPr>
          <p:cNvPr id="3" name="任意多边形 2"/>
          <p:cNvSpPr/>
          <p:nvPr>
            <p:custDataLst>
              <p:tags r:id="rId1"/>
            </p:custDataLst>
          </p:nvPr>
        </p:nvSpPr>
        <p:spPr>
          <a:xfrm>
            <a:off x="2651760" y="1601470"/>
            <a:ext cx="1381760" cy="586105"/>
          </a:xfrm>
          <a:custGeom>
            <a:avLst/>
            <a:gdLst>
              <a:gd name="connsiteX0" fmla="*/ 966389 w 1059135"/>
              <a:gd name="connsiteY0" fmla="*/ 2245 h 734756"/>
              <a:gd name="connsiteX1" fmla="*/ 1056891 w 1059135"/>
              <a:gd name="connsiteY1" fmla="*/ 137790 h 734756"/>
              <a:gd name="connsiteX2" fmla="*/ 956419 w 1059135"/>
              <a:gd name="connsiteY2" fmla="*/ 642009 h 734756"/>
              <a:gd name="connsiteX3" fmla="*/ 820873 w 1059135"/>
              <a:gd name="connsiteY3" fmla="*/ 732512 h 734756"/>
              <a:gd name="connsiteX4" fmla="*/ 820875 w 1059135"/>
              <a:gd name="connsiteY4" fmla="*/ 732511 h 734756"/>
              <a:gd name="connsiteX5" fmla="*/ 730372 w 1059135"/>
              <a:gd name="connsiteY5" fmla="*/ 596966 h 734756"/>
              <a:gd name="connsiteX6" fmla="*/ 830843 w 1059135"/>
              <a:gd name="connsiteY6" fmla="*/ 92747 h 734756"/>
              <a:gd name="connsiteX7" fmla="*/ 966389 w 1059135"/>
              <a:gd name="connsiteY7" fmla="*/ 2245 h 734756"/>
              <a:gd name="connsiteX8" fmla="*/ 723680 w 1059135"/>
              <a:gd name="connsiteY8" fmla="*/ 2245 h 734756"/>
              <a:gd name="connsiteX9" fmla="*/ 814182 w 1059135"/>
              <a:gd name="connsiteY9" fmla="*/ 137790 h 734756"/>
              <a:gd name="connsiteX10" fmla="*/ 713709 w 1059135"/>
              <a:gd name="connsiteY10" fmla="*/ 642009 h 734756"/>
              <a:gd name="connsiteX11" fmla="*/ 578165 w 1059135"/>
              <a:gd name="connsiteY11" fmla="*/ 732512 h 734756"/>
              <a:gd name="connsiteX12" fmla="*/ 578165 w 1059135"/>
              <a:gd name="connsiteY12" fmla="*/ 732511 h 734756"/>
              <a:gd name="connsiteX13" fmla="*/ 487663 w 1059135"/>
              <a:gd name="connsiteY13" fmla="*/ 596966 h 734756"/>
              <a:gd name="connsiteX14" fmla="*/ 588134 w 1059135"/>
              <a:gd name="connsiteY14" fmla="*/ 92747 h 734756"/>
              <a:gd name="connsiteX15" fmla="*/ 723680 w 1059135"/>
              <a:gd name="connsiteY15" fmla="*/ 2245 h 734756"/>
              <a:gd name="connsiteX16" fmla="*/ 480971 w 1059135"/>
              <a:gd name="connsiteY16" fmla="*/ 2245 h 734756"/>
              <a:gd name="connsiteX17" fmla="*/ 571473 w 1059135"/>
              <a:gd name="connsiteY17" fmla="*/ 137790 h 734756"/>
              <a:gd name="connsiteX18" fmla="*/ 471001 w 1059135"/>
              <a:gd name="connsiteY18" fmla="*/ 642009 h 734756"/>
              <a:gd name="connsiteX19" fmla="*/ 335455 w 1059135"/>
              <a:gd name="connsiteY19" fmla="*/ 732512 h 734756"/>
              <a:gd name="connsiteX20" fmla="*/ 335457 w 1059135"/>
              <a:gd name="connsiteY20" fmla="*/ 732511 h 734756"/>
              <a:gd name="connsiteX21" fmla="*/ 244954 w 1059135"/>
              <a:gd name="connsiteY21" fmla="*/ 596966 h 734756"/>
              <a:gd name="connsiteX22" fmla="*/ 345425 w 1059135"/>
              <a:gd name="connsiteY22" fmla="*/ 92747 h 734756"/>
              <a:gd name="connsiteX23" fmla="*/ 480971 w 1059135"/>
              <a:gd name="connsiteY23" fmla="*/ 2245 h 734756"/>
              <a:gd name="connsiteX24" fmla="*/ 238262 w 1059135"/>
              <a:gd name="connsiteY24" fmla="*/ 2245 h 734756"/>
              <a:gd name="connsiteX25" fmla="*/ 328764 w 1059135"/>
              <a:gd name="connsiteY25" fmla="*/ 137790 h 734756"/>
              <a:gd name="connsiteX26" fmla="*/ 228291 w 1059135"/>
              <a:gd name="connsiteY26" fmla="*/ 642009 h 734756"/>
              <a:gd name="connsiteX27" fmla="*/ 92747 w 1059135"/>
              <a:gd name="connsiteY27" fmla="*/ 732512 h 734756"/>
              <a:gd name="connsiteX28" fmla="*/ 92747 w 1059135"/>
              <a:gd name="connsiteY28" fmla="*/ 732511 h 734756"/>
              <a:gd name="connsiteX29" fmla="*/ 2245 w 1059135"/>
              <a:gd name="connsiteY29" fmla="*/ 596966 h 734756"/>
              <a:gd name="connsiteX30" fmla="*/ 102716 w 1059135"/>
              <a:gd name="connsiteY30" fmla="*/ 92747 h 734756"/>
              <a:gd name="connsiteX31" fmla="*/ 238262 w 1059135"/>
              <a:gd name="connsiteY31" fmla="*/ 2245 h 7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9135" h="734756">
                <a:moveTo>
                  <a:pt x="966389" y="2245"/>
                </a:moveTo>
                <a:cubicBezTo>
                  <a:pt x="1028810" y="14683"/>
                  <a:pt x="1069329" y="75368"/>
                  <a:pt x="1056891" y="137790"/>
                </a:cubicBezTo>
                <a:cubicBezTo>
                  <a:pt x="1023401" y="305863"/>
                  <a:pt x="989909" y="473936"/>
                  <a:pt x="956419" y="642009"/>
                </a:cubicBezTo>
                <a:cubicBezTo>
                  <a:pt x="943981" y="704431"/>
                  <a:pt x="883295" y="744950"/>
                  <a:pt x="820873" y="732512"/>
                </a:cubicBezTo>
                <a:lnTo>
                  <a:pt x="820875" y="732511"/>
                </a:lnTo>
                <a:cubicBezTo>
                  <a:pt x="758453" y="720073"/>
                  <a:pt x="717934" y="659388"/>
                  <a:pt x="730372" y="596966"/>
                </a:cubicBezTo>
                <a:lnTo>
                  <a:pt x="830843" y="92747"/>
                </a:lnTo>
                <a:cubicBezTo>
                  <a:pt x="843281" y="30326"/>
                  <a:pt x="903967" y="-10194"/>
                  <a:pt x="966389" y="2245"/>
                </a:cubicBezTo>
                <a:close/>
                <a:moveTo>
                  <a:pt x="723680" y="2245"/>
                </a:moveTo>
                <a:cubicBezTo>
                  <a:pt x="786102" y="14683"/>
                  <a:pt x="826621" y="75368"/>
                  <a:pt x="814182" y="137790"/>
                </a:cubicBezTo>
                <a:cubicBezTo>
                  <a:pt x="780691" y="305863"/>
                  <a:pt x="747200" y="473936"/>
                  <a:pt x="713709" y="642009"/>
                </a:cubicBezTo>
                <a:cubicBezTo>
                  <a:pt x="701271" y="704431"/>
                  <a:pt x="640586" y="744950"/>
                  <a:pt x="578165" y="732512"/>
                </a:cubicBezTo>
                <a:lnTo>
                  <a:pt x="578165" y="732511"/>
                </a:lnTo>
                <a:cubicBezTo>
                  <a:pt x="515743" y="720073"/>
                  <a:pt x="475224" y="659387"/>
                  <a:pt x="487663" y="596966"/>
                </a:cubicBezTo>
                <a:lnTo>
                  <a:pt x="588134" y="92747"/>
                </a:lnTo>
                <a:cubicBezTo>
                  <a:pt x="600573" y="30326"/>
                  <a:pt x="661257" y="-10194"/>
                  <a:pt x="723680" y="2245"/>
                </a:cubicBezTo>
                <a:close/>
                <a:moveTo>
                  <a:pt x="480971" y="2245"/>
                </a:moveTo>
                <a:cubicBezTo>
                  <a:pt x="543392" y="14683"/>
                  <a:pt x="583912" y="75368"/>
                  <a:pt x="571473" y="137790"/>
                </a:cubicBezTo>
                <a:cubicBezTo>
                  <a:pt x="537983" y="305863"/>
                  <a:pt x="504491" y="473936"/>
                  <a:pt x="471001" y="642009"/>
                </a:cubicBezTo>
                <a:cubicBezTo>
                  <a:pt x="458563" y="704431"/>
                  <a:pt x="397877" y="744950"/>
                  <a:pt x="335455" y="732512"/>
                </a:cubicBezTo>
                <a:lnTo>
                  <a:pt x="335457" y="732511"/>
                </a:lnTo>
                <a:cubicBezTo>
                  <a:pt x="273035" y="720073"/>
                  <a:pt x="232516" y="659387"/>
                  <a:pt x="244954" y="596966"/>
                </a:cubicBezTo>
                <a:lnTo>
                  <a:pt x="345425" y="92747"/>
                </a:lnTo>
                <a:cubicBezTo>
                  <a:pt x="357863" y="30325"/>
                  <a:pt x="418549" y="-10194"/>
                  <a:pt x="480971" y="2245"/>
                </a:cubicBezTo>
                <a:close/>
                <a:moveTo>
                  <a:pt x="238262" y="2245"/>
                </a:moveTo>
                <a:cubicBezTo>
                  <a:pt x="300684" y="14683"/>
                  <a:pt x="341203" y="75368"/>
                  <a:pt x="328764" y="137790"/>
                </a:cubicBezTo>
                <a:cubicBezTo>
                  <a:pt x="295273" y="305863"/>
                  <a:pt x="261782" y="473936"/>
                  <a:pt x="228291" y="642009"/>
                </a:cubicBezTo>
                <a:cubicBezTo>
                  <a:pt x="215853" y="704431"/>
                  <a:pt x="155168" y="744950"/>
                  <a:pt x="92747" y="732512"/>
                </a:cubicBezTo>
                <a:lnTo>
                  <a:pt x="92747" y="732511"/>
                </a:lnTo>
                <a:cubicBezTo>
                  <a:pt x="30325" y="720073"/>
                  <a:pt x="-10194" y="659387"/>
                  <a:pt x="2245" y="596966"/>
                </a:cubicBezTo>
                <a:lnTo>
                  <a:pt x="102716" y="92747"/>
                </a:lnTo>
                <a:cubicBezTo>
                  <a:pt x="115155" y="30325"/>
                  <a:pt x="175839" y="-10194"/>
                  <a:pt x="238262" y="2245"/>
                </a:cubicBezTo>
                <a:close/>
              </a:path>
            </a:pathLst>
          </a:custGeom>
          <a:solidFill>
            <a:schemeClr val="tx1">
              <a:lumMod val="50000"/>
              <a:lumOff val="50000"/>
            </a:schemeClr>
          </a:solidFill>
          <a:ln>
            <a:noFill/>
          </a:ln>
        </p:spPr>
        <p:style>
          <a:lnRef idx="2">
            <a:srgbClr val="28ACC6">
              <a:shade val="50000"/>
            </a:srgbClr>
          </a:lnRef>
          <a:fillRef idx="1">
            <a:srgbClr val="28ACC6"/>
          </a:fillRef>
          <a:effectRef idx="0">
            <a:srgbClr val="28ACC6"/>
          </a:effectRef>
          <a:fontRef idx="minor">
            <a:srgbClr val="FFFFFF"/>
          </a:fontRef>
        </p:style>
        <p:txBody>
          <a:bodyPr rtlCol="0" anchor="ctr"/>
          <a:p>
            <a:pPr algn="ctr"/>
            <a:r>
              <a:rPr lang="en-US" altLang="zh-CN" sz="2000" b="1" dirty="0">
                <a:ln w="3175">
                  <a:solidFill>
                    <a:schemeClr val="tx1">
                      <a:lumMod val="65000"/>
                      <a:lumOff val="35000"/>
                    </a:schemeClr>
                  </a:solidFill>
                </a:ln>
                <a:solidFill>
                  <a:srgbClr val="FFFFFF"/>
                </a:solidFill>
                <a:effectLst>
                  <a:outerShdw blurRad="63500" sx="102000" sy="102000" algn="ctr" rotWithShape="0">
                    <a:prstClr val="black">
                      <a:alpha val="40000"/>
                    </a:prstClr>
                  </a:outerShdw>
                </a:effectLst>
                <a:sym typeface="Arial" panose="020B0604020202020204" pitchFamily="34" charset="0"/>
              </a:rPr>
              <a:t>场景描述</a:t>
            </a:r>
            <a:endParaRPr lang="en-US" altLang="zh-CN" sz="2000" b="1" dirty="0">
              <a:ln w="3175">
                <a:solidFill>
                  <a:schemeClr val="tx1">
                    <a:lumMod val="65000"/>
                    <a:lumOff val="35000"/>
                  </a:schemeClr>
                </a:solidFill>
              </a:ln>
              <a:solidFill>
                <a:srgbClr val="FFFFFF"/>
              </a:solidFill>
              <a:effectLst>
                <a:outerShdw blurRad="63500" sx="102000" sy="102000" algn="ctr" rotWithShape="0">
                  <a:prstClr val="black">
                    <a:alpha val="40000"/>
                  </a:prstClr>
                </a:outerShdw>
              </a:effectLst>
              <a:sym typeface="Arial" panose="020B0604020202020204" pitchFamily="34" charset="0"/>
            </a:endParaRPr>
          </a:p>
        </p:txBody>
      </p:sp>
      <p:sp>
        <p:nvSpPr>
          <p:cNvPr id="14" name="任意多边形 13"/>
          <p:cNvSpPr/>
          <p:nvPr>
            <p:custDataLst>
              <p:tags r:id="rId2"/>
            </p:custDataLst>
          </p:nvPr>
        </p:nvSpPr>
        <p:spPr>
          <a:xfrm>
            <a:off x="1631950" y="1886585"/>
            <a:ext cx="3421380" cy="1861185"/>
          </a:xfrm>
          <a:custGeom>
            <a:avLst/>
            <a:gdLst>
              <a:gd name="connsiteX0" fmla="*/ 464257 w 2175934"/>
              <a:gd name="connsiteY0" fmla="*/ 0 h 2175934"/>
              <a:gd name="connsiteX1" fmla="*/ 807522 w 2175934"/>
              <a:gd name="connsiteY1" fmla="*/ 0 h 2175934"/>
              <a:gd name="connsiteX2" fmla="*/ 804333 w 2175934"/>
              <a:gd name="connsiteY2" fmla="*/ 16004 h 2175934"/>
              <a:gd name="connsiteX3" fmla="*/ 473432 w 2175934"/>
              <a:gd name="connsiteY3" fmla="*/ 16004 h 2175934"/>
              <a:gd name="connsiteX4" fmla="*/ 16004 w 2175934"/>
              <a:gd name="connsiteY4" fmla="*/ 473432 h 2175934"/>
              <a:gd name="connsiteX5" fmla="*/ 16004 w 2175934"/>
              <a:gd name="connsiteY5" fmla="*/ 1702503 h 2175934"/>
              <a:gd name="connsiteX6" fmla="*/ 473432 w 2175934"/>
              <a:gd name="connsiteY6" fmla="*/ 2159931 h 2175934"/>
              <a:gd name="connsiteX7" fmla="*/ 1702503 w 2175934"/>
              <a:gd name="connsiteY7" fmla="*/ 2159931 h 2175934"/>
              <a:gd name="connsiteX8" fmla="*/ 2159931 w 2175934"/>
              <a:gd name="connsiteY8" fmla="*/ 1702503 h 2175934"/>
              <a:gd name="connsiteX9" fmla="*/ 2159931 w 2175934"/>
              <a:gd name="connsiteY9" fmla="*/ 473432 h 2175934"/>
              <a:gd name="connsiteX10" fmla="*/ 1702503 w 2175934"/>
              <a:gd name="connsiteY10" fmla="*/ 16004 h 2175934"/>
              <a:gd name="connsiteX11" fmla="*/ 1365225 w 2175934"/>
              <a:gd name="connsiteY11" fmla="*/ 16004 h 2175934"/>
              <a:gd name="connsiteX12" fmla="*/ 1368414 w 2175934"/>
              <a:gd name="connsiteY12" fmla="*/ 0 h 2175934"/>
              <a:gd name="connsiteX13" fmla="*/ 1711677 w 2175934"/>
              <a:gd name="connsiteY13" fmla="*/ 0 h 2175934"/>
              <a:gd name="connsiteX14" fmla="*/ 2175934 w 2175934"/>
              <a:gd name="connsiteY14" fmla="*/ 464257 h 2175934"/>
              <a:gd name="connsiteX15" fmla="*/ 2175934 w 2175934"/>
              <a:gd name="connsiteY15" fmla="*/ 1711677 h 2175934"/>
              <a:gd name="connsiteX16" fmla="*/ 1711677 w 2175934"/>
              <a:gd name="connsiteY16" fmla="*/ 2175934 h 2175934"/>
              <a:gd name="connsiteX17" fmla="*/ 464257 w 2175934"/>
              <a:gd name="connsiteY17" fmla="*/ 2175934 h 2175934"/>
              <a:gd name="connsiteX18" fmla="*/ 0 w 2175934"/>
              <a:gd name="connsiteY18" fmla="*/ 1711677 h 2175934"/>
              <a:gd name="connsiteX19" fmla="*/ 0 w 2175934"/>
              <a:gd name="connsiteY19" fmla="*/ 464257 h 2175934"/>
              <a:gd name="connsiteX20" fmla="*/ 464257 w 2175934"/>
              <a:gd name="connsiteY20" fmla="*/ 0 h 217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5934" h="2175934">
                <a:moveTo>
                  <a:pt x="464257" y="0"/>
                </a:moveTo>
                <a:lnTo>
                  <a:pt x="807522" y="0"/>
                </a:lnTo>
                <a:lnTo>
                  <a:pt x="804333" y="16004"/>
                </a:lnTo>
                <a:lnTo>
                  <a:pt x="473432" y="16004"/>
                </a:lnTo>
                <a:cubicBezTo>
                  <a:pt x="220801" y="16004"/>
                  <a:pt x="16004" y="220801"/>
                  <a:pt x="16004" y="473432"/>
                </a:cubicBezTo>
                <a:lnTo>
                  <a:pt x="16004" y="1702503"/>
                </a:lnTo>
                <a:cubicBezTo>
                  <a:pt x="16004" y="1955134"/>
                  <a:pt x="220801" y="2159931"/>
                  <a:pt x="473432" y="2159931"/>
                </a:cubicBezTo>
                <a:lnTo>
                  <a:pt x="1702503" y="2159931"/>
                </a:lnTo>
                <a:cubicBezTo>
                  <a:pt x="1955134" y="2159931"/>
                  <a:pt x="2159931" y="1955134"/>
                  <a:pt x="2159931" y="1702503"/>
                </a:cubicBezTo>
                <a:lnTo>
                  <a:pt x="2159931" y="473432"/>
                </a:lnTo>
                <a:cubicBezTo>
                  <a:pt x="2159931" y="220801"/>
                  <a:pt x="1955134" y="16004"/>
                  <a:pt x="1702503" y="16004"/>
                </a:cubicBezTo>
                <a:lnTo>
                  <a:pt x="1365225" y="16004"/>
                </a:lnTo>
                <a:lnTo>
                  <a:pt x="1368414" y="0"/>
                </a:lnTo>
                <a:lnTo>
                  <a:pt x="1711677" y="0"/>
                </a:lnTo>
                <a:cubicBezTo>
                  <a:pt x="1968079" y="0"/>
                  <a:pt x="2175934" y="207855"/>
                  <a:pt x="2175934" y="464257"/>
                </a:cubicBezTo>
                <a:lnTo>
                  <a:pt x="2175934" y="1711677"/>
                </a:lnTo>
                <a:cubicBezTo>
                  <a:pt x="2175934" y="1968079"/>
                  <a:pt x="1968079" y="2175934"/>
                  <a:pt x="1711677" y="2175934"/>
                </a:cubicBezTo>
                <a:lnTo>
                  <a:pt x="464257" y="2175934"/>
                </a:lnTo>
                <a:cubicBezTo>
                  <a:pt x="207855" y="2175934"/>
                  <a:pt x="0" y="1968079"/>
                  <a:pt x="0" y="1711677"/>
                </a:cubicBezTo>
                <a:lnTo>
                  <a:pt x="0" y="464257"/>
                </a:lnTo>
                <a:cubicBezTo>
                  <a:pt x="0" y="207855"/>
                  <a:pt x="207855" y="0"/>
                  <a:pt x="464257" y="0"/>
                </a:cubicBezTo>
                <a:close/>
              </a:path>
            </a:pathLst>
          </a:custGeom>
          <a:solidFill>
            <a:schemeClr val="tx1">
              <a:lumMod val="50000"/>
              <a:lumOff val="50000"/>
            </a:schemeClr>
          </a:solidFill>
          <a:ln>
            <a:solidFill>
              <a:schemeClr val="tx1">
                <a:lumMod val="50000"/>
                <a:lumOff val="50000"/>
              </a:schemeClr>
            </a:solidFill>
          </a:ln>
        </p:spPr>
        <p:style>
          <a:lnRef idx="2">
            <a:srgbClr val="28ACC6">
              <a:shade val="50000"/>
            </a:srgbClr>
          </a:lnRef>
          <a:fillRef idx="1">
            <a:srgbClr val="28ACC6"/>
          </a:fillRef>
          <a:effectRef idx="0">
            <a:srgbClr val="28ACC6"/>
          </a:effectRef>
          <a:fontRef idx="minor">
            <a:srgbClr val="FFFFFF"/>
          </a:fontRef>
        </p:style>
        <p:txBody>
          <a:bodyPr tIns="108000" bIns="0" rtlCol="0" anchor="ctr">
            <a:normAutofit/>
          </a:bodyPr>
          <a:p>
            <a:pPr algn="l"/>
            <a:r>
              <a:rPr lang="zh-CN" altLang="en-US" dirty="0">
                <a:solidFill>
                  <a:schemeClr val="tx1">
                    <a:lumMod val="65000"/>
                    <a:lumOff val="35000"/>
                  </a:schemeClr>
                </a:solidFill>
                <a:sym typeface="Arial" panose="020B0604020202020204" pitchFamily="34" charset="0"/>
              </a:rPr>
              <a:t>对于物联网设备，类型泛在化，品牌多样化，漏洞扫描系统容易出现大量误报</a:t>
            </a:r>
            <a:endParaRPr lang="zh-CN" altLang="en-US" dirty="0">
              <a:solidFill>
                <a:schemeClr val="tx1">
                  <a:lumMod val="65000"/>
                  <a:lumOff val="35000"/>
                </a:schemeClr>
              </a:solidFill>
              <a:sym typeface="Arial" panose="020B0604020202020204" pitchFamily="34" charset="0"/>
            </a:endParaRPr>
          </a:p>
        </p:txBody>
      </p:sp>
      <p:sp>
        <p:nvSpPr>
          <p:cNvPr id="17" name="任意多边形 16"/>
          <p:cNvSpPr/>
          <p:nvPr>
            <p:custDataLst>
              <p:tags r:id="rId3"/>
            </p:custDataLst>
          </p:nvPr>
        </p:nvSpPr>
        <p:spPr>
          <a:xfrm>
            <a:off x="7664450" y="2905125"/>
            <a:ext cx="1472565" cy="612775"/>
          </a:xfrm>
          <a:custGeom>
            <a:avLst/>
            <a:gdLst>
              <a:gd name="connsiteX0" fmla="*/ 966389 w 1059135"/>
              <a:gd name="connsiteY0" fmla="*/ 2245 h 734756"/>
              <a:gd name="connsiteX1" fmla="*/ 1056891 w 1059135"/>
              <a:gd name="connsiteY1" fmla="*/ 137790 h 734756"/>
              <a:gd name="connsiteX2" fmla="*/ 956419 w 1059135"/>
              <a:gd name="connsiteY2" fmla="*/ 642009 h 734756"/>
              <a:gd name="connsiteX3" fmla="*/ 820873 w 1059135"/>
              <a:gd name="connsiteY3" fmla="*/ 732512 h 734756"/>
              <a:gd name="connsiteX4" fmla="*/ 820875 w 1059135"/>
              <a:gd name="connsiteY4" fmla="*/ 732511 h 734756"/>
              <a:gd name="connsiteX5" fmla="*/ 730372 w 1059135"/>
              <a:gd name="connsiteY5" fmla="*/ 596966 h 734756"/>
              <a:gd name="connsiteX6" fmla="*/ 830843 w 1059135"/>
              <a:gd name="connsiteY6" fmla="*/ 92747 h 734756"/>
              <a:gd name="connsiteX7" fmla="*/ 966389 w 1059135"/>
              <a:gd name="connsiteY7" fmla="*/ 2245 h 734756"/>
              <a:gd name="connsiteX8" fmla="*/ 723680 w 1059135"/>
              <a:gd name="connsiteY8" fmla="*/ 2245 h 734756"/>
              <a:gd name="connsiteX9" fmla="*/ 814182 w 1059135"/>
              <a:gd name="connsiteY9" fmla="*/ 137790 h 734756"/>
              <a:gd name="connsiteX10" fmla="*/ 713709 w 1059135"/>
              <a:gd name="connsiteY10" fmla="*/ 642009 h 734756"/>
              <a:gd name="connsiteX11" fmla="*/ 578165 w 1059135"/>
              <a:gd name="connsiteY11" fmla="*/ 732512 h 734756"/>
              <a:gd name="connsiteX12" fmla="*/ 578165 w 1059135"/>
              <a:gd name="connsiteY12" fmla="*/ 732511 h 734756"/>
              <a:gd name="connsiteX13" fmla="*/ 487663 w 1059135"/>
              <a:gd name="connsiteY13" fmla="*/ 596966 h 734756"/>
              <a:gd name="connsiteX14" fmla="*/ 588134 w 1059135"/>
              <a:gd name="connsiteY14" fmla="*/ 92747 h 734756"/>
              <a:gd name="connsiteX15" fmla="*/ 723680 w 1059135"/>
              <a:gd name="connsiteY15" fmla="*/ 2245 h 734756"/>
              <a:gd name="connsiteX16" fmla="*/ 480971 w 1059135"/>
              <a:gd name="connsiteY16" fmla="*/ 2245 h 734756"/>
              <a:gd name="connsiteX17" fmla="*/ 571473 w 1059135"/>
              <a:gd name="connsiteY17" fmla="*/ 137790 h 734756"/>
              <a:gd name="connsiteX18" fmla="*/ 471001 w 1059135"/>
              <a:gd name="connsiteY18" fmla="*/ 642009 h 734756"/>
              <a:gd name="connsiteX19" fmla="*/ 335455 w 1059135"/>
              <a:gd name="connsiteY19" fmla="*/ 732512 h 734756"/>
              <a:gd name="connsiteX20" fmla="*/ 335457 w 1059135"/>
              <a:gd name="connsiteY20" fmla="*/ 732511 h 734756"/>
              <a:gd name="connsiteX21" fmla="*/ 244954 w 1059135"/>
              <a:gd name="connsiteY21" fmla="*/ 596966 h 734756"/>
              <a:gd name="connsiteX22" fmla="*/ 345425 w 1059135"/>
              <a:gd name="connsiteY22" fmla="*/ 92747 h 734756"/>
              <a:gd name="connsiteX23" fmla="*/ 480971 w 1059135"/>
              <a:gd name="connsiteY23" fmla="*/ 2245 h 734756"/>
              <a:gd name="connsiteX24" fmla="*/ 238262 w 1059135"/>
              <a:gd name="connsiteY24" fmla="*/ 2245 h 734756"/>
              <a:gd name="connsiteX25" fmla="*/ 328764 w 1059135"/>
              <a:gd name="connsiteY25" fmla="*/ 137790 h 734756"/>
              <a:gd name="connsiteX26" fmla="*/ 228291 w 1059135"/>
              <a:gd name="connsiteY26" fmla="*/ 642009 h 734756"/>
              <a:gd name="connsiteX27" fmla="*/ 92747 w 1059135"/>
              <a:gd name="connsiteY27" fmla="*/ 732512 h 734756"/>
              <a:gd name="connsiteX28" fmla="*/ 92747 w 1059135"/>
              <a:gd name="connsiteY28" fmla="*/ 732511 h 734756"/>
              <a:gd name="connsiteX29" fmla="*/ 2245 w 1059135"/>
              <a:gd name="connsiteY29" fmla="*/ 596966 h 734756"/>
              <a:gd name="connsiteX30" fmla="*/ 102716 w 1059135"/>
              <a:gd name="connsiteY30" fmla="*/ 92747 h 734756"/>
              <a:gd name="connsiteX31" fmla="*/ 238262 w 1059135"/>
              <a:gd name="connsiteY31" fmla="*/ 2245 h 73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59135" h="734756">
                <a:moveTo>
                  <a:pt x="966389" y="2245"/>
                </a:moveTo>
                <a:cubicBezTo>
                  <a:pt x="1028810" y="14683"/>
                  <a:pt x="1069329" y="75368"/>
                  <a:pt x="1056891" y="137790"/>
                </a:cubicBezTo>
                <a:cubicBezTo>
                  <a:pt x="1023401" y="305863"/>
                  <a:pt x="989909" y="473936"/>
                  <a:pt x="956419" y="642009"/>
                </a:cubicBezTo>
                <a:cubicBezTo>
                  <a:pt x="943981" y="704431"/>
                  <a:pt x="883295" y="744950"/>
                  <a:pt x="820873" y="732512"/>
                </a:cubicBezTo>
                <a:lnTo>
                  <a:pt x="820875" y="732511"/>
                </a:lnTo>
                <a:cubicBezTo>
                  <a:pt x="758453" y="720073"/>
                  <a:pt x="717934" y="659388"/>
                  <a:pt x="730372" y="596966"/>
                </a:cubicBezTo>
                <a:lnTo>
                  <a:pt x="830843" y="92747"/>
                </a:lnTo>
                <a:cubicBezTo>
                  <a:pt x="843281" y="30326"/>
                  <a:pt x="903967" y="-10194"/>
                  <a:pt x="966389" y="2245"/>
                </a:cubicBezTo>
                <a:close/>
                <a:moveTo>
                  <a:pt x="723680" y="2245"/>
                </a:moveTo>
                <a:cubicBezTo>
                  <a:pt x="786102" y="14683"/>
                  <a:pt x="826621" y="75368"/>
                  <a:pt x="814182" y="137790"/>
                </a:cubicBezTo>
                <a:cubicBezTo>
                  <a:pt x="780691" y="305863"/>
                  <a:pt x="747200" y="473936"/>
                  <a:pt x="713709" y="642009"/>
                </a:cubicBezTo>
                <a:cubicBezTo>
                  <a:pt x="701271" y="704431"/>
                  <a:pt x="640586" y="744950"/>
                  <a:pt x="578165" y="732512"/>
                </a:cubicBezTo>
                <a:lnTo>
                  <a:pt x="578165" y="732511"/>
                </a:lnTo>
                <a:cubicBezTo>
                  <a:pt x="515743" y="720073"/>
                  <a:pt x="475224" y="659387"/>
                  <a:pt x="487663" y="596966"/>
                </a:cubicBezTo>
                <a:lnTo>
                  <a:pt x="588134" y="92747"/>
                </a:lnTo>
                <a:cubicBezTo>
                  <a:pt x="600573" y="30326"/>
                  <a:pt x="661257" y="-10194"/>
                  <a:pt x="723680" y="2245"/>
                </a:cubicBezTo>
                <a:close/>
                <a:moveTo>
                  <a:pt x="480971" y="2245"/>
                </a:moveTo>
                <a:cubicBezTo>
                  <a:pt x="543392" y="14683"/>
                  <a:pt x="583912" y="75368"/>
                  <a:pt x="571473" y="137790"/>
                </a:cubicBezTo>
                <a:cubicBezTo>
                  <a:pt x="537983" y="305863"/>
                  <a:pt x="504491" y="473936"/>
                  <a:pt x="471001" y="642009"/>
                </a:cubicBezTo>
                <a:cubicBezTo>
                  <a:pt x="458563" y="704431"/>
                  <a:pt x="397877" y="744950"/>
                  <a:pt x="335455" y="732512"/>
                </a:cubicBezTo>
                <a:lnTo>
                  <a:pt x="335457" y="732511"/>
                </a:lnTo>
                <a:cubicBezTo>
                  <a:pt x="273035" y="720073"/>
                  <a:pt x="232516" y="659387"/>
                  <a:pt x="244954" y="596966"/>
                </a:cubicBezTo>
                <a:lnTo>
                  <a:pt x="345425" y="92747"/>
                </a:lnTo>
                <a:cubicBezTo>
                  <a:pt x="357863" y="30325"/>
                  <a:pt x="418549" y="-10194"/>
                  <a:pt x="480971" y="2245"/>
                </a:cubicBezTo>
                <a:close/>
                <a:moveTo>
                  <a:pt x="238262" y="2245"/>
                </a:moveTo>
                <a:cubicBezTo>
                  <a:pt x="300684" y="14683"/>
                  <a:pt x="341203" y="75368"/>
                  <a:pt x="328764" y="137790"/>
                </a:cubicBezTo>
                <a:cubicBezTo>
                  <a:pt x="295273" y="305863"/>
                  <a:pt x="261782" y="473936"/>
                  <a:pt x="228291" y="642009"/>
                </a:cubicBezTo>
                <a:cubicBezTo>
                  <a:pt x="215853" y="704431"/>
                  <a:pt x="155168" y="744950"/>
                  <a:pt x="92747" y="732512"/>
                </a:cubicBezTo>
                <a:lnTo>
                  <a:pt x="92747" y="732511"/>
                </a:lnTo>
                <a:cubicBezTo>
                  <a:pt x="30325" y="720073"/>
                  <a:pt x="-10194" y="659387"/>
                  <a:pt x="2245" y="596966"/>
                </a:cubicBezTo>
                <a:lnTo>
                  <a:pt x="102716" y="92747"/>
                </a:lnTo>
                <a:cubicBezTo>
                  <a:pt x="115155" y="30325"/>
                  <a:pt x="175839" y="-10194"/>
                  <a:pt x="238262" y="2245"/>
                </a:cubicBezTo>
                <a:close/>
              </a:path>
            </a:pathLst>
          </a:custGeom>
          <a:solidFill>
            <a:srgbClr val="007ADD"/>
          </a:solidFill>
          <a:ln>
            <a:noFill/>
          </a:ln>
        </p:spPr>
        <p:style>
          <a:lnRef idx="2">
            <a:srgbClr val="28ACC6">
              <a:shade val="50000"/>
            </a:srgbClr>
          </a:lnRef>
          <a:fillRef idx="1">
            <a:srgbClr val="28ACC6"/>
          </a:fillRef>
          <a:effectRef idx="0">
            <a:srgbClr val="28ACC6"/>
          </a:effectRef>
          <a:fontRef idx="minor">
            <a:srgbClr val="FFFFFF"/>
          </a:fontRef>
        </p:style>
        <p:txBody>
          <a:bodyPr rtlCol="0" anchor="ctr"/>
          <a:p>
            <a:pPr algn="ctr"/>
            <a:r>
              <a:rPr lang="en-US" altLang="zh-CN" sz="2000" b="1" dirty="0">
                <a:ln w="3175">
                  <a:solidFill>
                    <a:srgbClr val="2CB695">
                      <a:lumMod val="50000"/>
                    </a:srgbClr>
                  </a:solidFill>
                </a:ln>
                <a:solidFill>
                  <a:srgbClr val="FFFFFF"/>
                </a:solidFill>
                <a:effectLst>
                  <a:outerShdw blurRad="63500" sx="102000" sy="102000" algn="ctr" rotWithShape="0">
                    <a:prstClr val="black">
                      <a:alpha val="40000"/>
                    </a:prstClr>
                  </a:outerShdw>
                </a:effectLst>
                <a:sym typeface="Arial" panose="020B0604020202020204" pitchFamily="34" charset="0"/>
              </a:rPr>
              <a:t>解决</a:t>
            </a:r>
            <a:r>
              <a:rPr lang="en-US" altLang="zh-CN" sz="2000" b="1" dirty="0">
                <a:ln w="3175">
                  <a:solidFill>
                    <a:srgbClr val="006FC4"/>
                  </a:solidFill>
                </a:ln>
                <a:solidFill>
                  <a:srgbClr val="FFFFFF"/>
                </a:solidFill>
                <a:effectLst>
                  <a:outerShdw blurRad="63500" sx="102000" sy="102000" algn="ctr" rotWithShape="0">
                    <a:prstClr val="black">
                      <a:alpha val="40000"/>
                    </a:prstClr>
                  </a:outerShdw>
                </a:effectLst>
                <a:sym typeface="Arial" panose="020B0604020202020204" pitchFamily="34" charset="0"/>
              </a:rPr>
              <a:t>方案</a:t>
            </a:r>
            <a:endParaRPr lang="en-US" altLang="zh-CN" sz="2000" b="1" dirty="0">
              <a:ln w="3175">
                <a:solidFill>
                  <a:srgbClr val="006FC4"/>
                </a:solidFill>
              </a:ln>
              <a:solidFill>
                <a:srgbClr val="FFFFFF"/>
              </a:solidFill>
              <a:effectLst>
                <a:outerShdw blurRad="63500" sx="102000" sy="102000" algn="ctr" rotWithShape="0">
                  <a:prstClr val="black">
                    <a:alpha val="40000"/>
                  </a:prstClr>
                </a:outerShdw>
              </a:effectLst>
              <a:sym typeface="Arial" panose="020B0604020202020204" pitchFamily="34" charset="0"/>
            </a:endParaRPr>
          </a:p>
        </p:txBody>
      </p:sp>
      <p:sp>
        <p:nvSpPr>
          <p:cNvPr id="18" name="任意多边形 17"/>
          <p:cNvSpPr/>
          <p:nvPr>
            <p:custDataLst>
              <p:tags r:id="rId4"/>
            </p:custDataLst>
          </p:nvPr>
        </p:nvSpPr>
        <p:spPr>
          <a:xfrm>
            <a:off x="5826760" y="3181350"/>
            <a:ext cx="5147945" cy="2722245"/>
          </a:xfrm>
          <a:custGeom>
            <a:avLst/>
            <a:gdLst>
              <a:gd name="connsiteX0" fmla="*/ 464257 w 2175934"/>
              <a:gd name="connsiteY0" fmla="*/ 0 h 2175934"/>
              <a:gd name="connsiteX1" fmla="*/ 807522 w 2175934"/>
              <a:gd name="connsiteY1" fmla="*/ 0 h 2175934"/>
              <a:gd name="connsiteX2" fmla="*/ 804333 w 2175934"/>
              <a:gd name="connsiteY2" fmla="*/ 16004 h 2175934"/>
              <a:gd name="connsiteX3" fmla="*/ 473432 w 2175934"/>
              <a:gd name="connsiteY3" fmla="*/ 16004 h 2175934"/>
              <a:gd name="connsiteX4" fmla="*/ 16004 w 2175934"/>
              <a:gd name="connsiteY4" fmla="*/ 473432 h 2175934"/>
              <a:gd name="connsiteX5" fmla="*/ 16004 w 2175934"/>
              <a:gd name="connsiteY5" fmla="*/ 1702503 h 2175934"/>
              <a:gd name="connsiteX6" fmla="*/ 473432 w 2175934"/>
              <a:gd name="connsiteY6" fmla="*/ 2159931 h 2175934"/>
              <a:gd name="connsiteX7" fmla="*/ 1702503 w 2175934"/>
              <a:gd name="connsiteY7" fmla="*/ 2159931 h 2175934"/>
              <a:gd name="connsiteX8" fmla="*/ 2159931 w 2175934"/>
              <a:gd name="connsiteY8" fmla="*/ 1702503 h 2175934"/>
              <a:gd name="connsiteX9" fmla="*/ 2159931 w 2175934"/>
              <a:gd name="connsiteY9" fmla="*/ 473432 h 2175934"/>
              <a:gd name="connsiteX10" fmla="*/ 1702503 w 2175934"/>
              <a:gd name="connsiteY10" fmla="*/ 16004 h 2175934"/>
              <a:gd name="connsiteX11" fmla="*/ 1365225 w 2175934"/>
              <a:gd name="connsiteY11" fmla="*/ 16004 h 2175934"/>
              <a:gd name="connsiteX12" fmla="*/ 1368414 w 2175934"/>
              <a:gd name="connsiteY12" fmla="*/ 0 h 2175934"/>
              <a:gd name="connsiteX13" fmla="*/ 1711677 w 2175934"/>
              <a:gd name="connsiteY13" fmla="*/ 0 h 2175934"/>
              <a:gd name="connsiteX14" fmla="*/ 2175934 w 2175934"/>
              <a:gd name="connsiteY14" fmla="*/ 464257 h 2175934"/>
              <a:gd name="connsiteX15" fmla="*/ 2175934 w 2175934"/>
              <a:gd name="connsiteY15" fmla="*/ 1711677 h 2175934"/>
              <a:gd name="connsiteX16" fmla="*/ 1711677 w 2175934"/>
              <a:gd name="connsiteY16" fmla="*/ 2175934 h 2175934"/>
              <a:gd name="connsiteX17" fmla="*/ 464257 w 2175934"/>
              <a:gd name="connsiteY17" fmla="*/ 2175934 h 2175934"/>
              <a:gd name="connsiteX18" fmla="*/ 0 w 2175934"/>
              <a:gd name="connsiteY18" fmla="*/ 1711677 h 2175934"/>
              <a:gd name="connsiteX19" fmla="*/ 0 w 2175934"/>
              <a:gd name="connsiteY19" fmla="*/ 464257 h 2175934"/>
              <a:gd name="connsiteX20" fmla="*/ 464257 w 2175934"/>
              <a:gd name="connsiteY20" fmla="*/ 0 h 217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75934" h="2175934">
                <a:moveTo>
                  <a:pt x="464257" y="0"/>
                </a:moveTo>
                <a:lnTo>
                  <a:pt x="807522" y="0"/>
                </a:lnTo>
                <a:lnTo>
                  <a:pt x="804333" y="16004"/>
                </a:lnTo>
                <a:lnTo>
                  <a:pt x="473432" y="16004"/>
                </a:lnTo>
                <a:cubicBezTo>
                  <a:pt x="220801" y="16004"/>
                  <a:pt x="16004" y="220801"/>
                  <a:pt x="16004" y="473432"/>
                </a:cubicBezTo>
                <a:lnTo>
                  <a:pt x="16004" y="1702503"/>
                </a:lnTo>
                <a:cubicBezTo>
                  <a:pt x="16004" y="1955134"/>
                  <a:pt x="220801" y="2159931"/>
                  <a:pt x="473432" y="2159931"/>
                </a:cubicBezTo>
                <a:lnTo>
                  <a:pt x="1702503" y="2159931"/>
                </a:lnTo>
                <a:cubicBezTo>
                  <a:pt x="1955134" y="2159931"/>
                  <a:pt x="2159931" y="1955134"/>
                  <a:pt x="2159931" y="1702503"/>
                </a:cubicBezTo>
                <a:lnTo>
                  <a:pt x="2159931" y="473432"/>
                </a:lnTo>
                <a:cubicBezTo>
                  <a:pt x="2159931" y="220801"/>
                  <a:pt x="1955134" y="16004"/>
                  <a:pt x="1702503" y="16004"/>
                </a:cubicBezTo>
                <a:lnTo>
                  <a:pt x="1365225" y="16004"/>
                </a:lnTo>
                <a:lnTo>
                  <a:pt x="1368414" y="0"/>
                </a:lnTo>
                <a:lnTo>
                  <a:pt x="1711677" y="0"/>
                </a:lnTo>
                <a:cubicBezTo>
                  <a:pt x="1968079" y="0"/>
                  <a:pt x="2175934" y="207855"/>
                  <a:pt x="2175934" y="464257"/>
                </a:cubicBezTo>
                <a:lnTo>
                  <a:pt x="2175934" y="1711677"/>
                </a:lnTo>
                <a:cubicBezTo>
                  <a:pt x="2175934" y="1968079"/>
                  <a:pt x="1968079" y="2175934"/>
                  <a:pt x="1711677" y="2175934"/>
                </a:cubicBezTo>
                <a:lnTo>
                  <a:pt x="464257" y="2175934"/>
                </a:lnTo>
                <a:cubicBezTo>
                  <a:pt x="207855" y="2175934"/>
                  <a:pt x="0" y="1968079"/>
                  <a:pt x="0" y="1711677"/>
                </a:cubicBezTo>
                <a:lnTo>
                  <a:pt x="0" y="464257"/>
                </a:lnTo>
                <a:cubicBezTo>
                  <a:pt x="0" y="207855"/>
                  <a:pt x="207855" y="0"/>
                  <a:pt x="464257" y="0"/>
                </a:cubicBezTo>
                <a:close/>
              </a:path>
            </a:pathLst>
          </a:custGeom>
          <a:solidFill>
            <a:srgbClr val="007ADD"/>
          </a:solidFill>
          <a:ln>
            <a:solidFill>
              <a:srgbClr val="007ADD"/>
            </a:solidFill>
          </a:ln>
        </p:spPr>
        <p:style>
          <a:lnRef idx="2">
            <a:srgbClr val="28ACC6">
              <a:shade val="50000"/>
            </a:srgbClr>
          </a:lnRef>
          <a:fillRef idx="1">
            <a:srgbClr val="28ACC6"/>
          </a:fillRef>
          <a:effectRef idx="0">
            <a:srgbClr val="28ACC6"/>
          </a:effectRef>
          <a:fontRef idx="minor">
            <a:srgbClr val="FFFFFF"/>
          </a:fontRef>
        </p:style>
        <p:txBody>
          <a:bodyPr tIns="108000" bIns="0" rtlCol="0" anchor="ctr">
            <a:normAutofit/>
          </a:bodyPr>
          <a:p>
            <a:pPr algn="l"/>
            <a:r>
              <a:rPr lang="zh-CN" altLang="en-US" dirty="0">
                <a:solidFill>
                  <a:srgbClr val="007ADD"/>
                </a:solidFill>
                <a:sym typeface="Arial" panose="020B0604020202020204" pitchFamily="34" charset="0"/>
              </a:rPr>
              <a:t>系统通过构造探测报文去探测物联网设备存在的漏洞，提供POC漏扫和POC验证方案。POC漏扫的方式优点在于非常精确无误报，适用于物联网设备众多，又难以解决误报问题的银行安保场景。</a:t>
            </a:r>
            <a:endParaRPr lang="zh-CN" altLang="en-US" dirty="0">
              <a:solidFill>
                <a:srgbClr val="007ADD"/>
              </a:solidFill>
              <a:sym typeface="Arial" panose="020B0604020202020204" pitchFamily="34" charset="0"/>
            </a:endParaRPr>
          </a:p>
        </p:txBody>
      </p:sp>
      <p:sp>
        <p:nvSpPr>
          <p:cNvPr id="10" name="文本框 9"/>
          <p:cNvSpPr txBox="1"/>
          <p:nvPr/>
        </p:nvSpPr>
        <p:spPr>
          <a:xfrm>
            <a:off x="2865120" y="6414770"/>
            <a:ext cx="6278880" cy="398780"/>
          </a:xfrm>
          <a:prstGeom prst="rect">
            <a:avLst/>
          </a:prstGeom>
          <a:noFill/>
        </p:spPr>
        <p:txBody>
          <a:bodyPr wrap="none" rtlCol="0">
            <a:spAutoFit/>
          </a:bodyPr>
          <a:p>
            <a:pPr algn="l"/>
            <a:r>
              <a:rPr lang="zh-CN" altLang="en-US" sz="2000" dirty="0" err="1">
                <a:solidFill>
                  <a:schemeClr val="bg1"/>
                </a:solidFill>
                <a:sym typeface="+mn-ea"/>
              </a:rPr>
              <a:t>帮助银行安保部门保障资产弱点检测的全面性和高效性</a:t>
            </a:r>
            <a:endParaRPr lang="zh-CN" altLang="en-US" sz="2000" dirty="0" err="1">
              <a:solidFill>
                <a:schemeClr val="bg1"/>
              </a:solidFill>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en-US" altLang="zh-CN" dirty="0">
              <a:solidFill>
                <a:srgbClr val="007ADD"/>
              </a:solidFill>
              <a:sym typeface="+mn-ea"/>
            </a:endParaRPr>
          </a:p>
        </p:txBody>
      </p:sp>
      <p:sp>
        <p:nvSpPr>
          <p:cNvPr id="42" name="矩形 41"/>
          <p:cNvSpPr/>
          <p:nvPr>
            <p:custDataLst>
              <p:tags r:id="rId1"/>
            </p:custDataLst>
          </p:nvPr>
        </p:nvSpPr>
        <p:spPr>
          <a:xfrm>
            <a:off x="250825" y="1778635"/>
            <a:ext cx="3509010" cy="801370"/>
          </a:xfrm>
          <a:prstGeom prst="rect">
            <a:avLst/>
          </a:prstGeom>
        </p:spPr>
        <p:txBody>
          <a:bodyPr anchor="ctr" anchorCtr="0">
            <a:normAutofit/>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漏洞告警策略</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pic>
        <p:nvPicPr>
          <p:cNvPr id="8" name="图片 7"/>
          <p:cNvPicPr>
            <a:picLocks noChangeAspect="1"/>
          </p:cNvPicPr>
          <p:nvPr/>
        </p:nvPicPr>
        <p:blipFill>
          <a:blip r:embed="rId2"/>
          <a:stretch>
            <a:fillRect/>
          </a:stretch>
        </p:blipFill>
        <p:spPr>
          <a:xfrm>
            <a:off x="3863340" y="1069340"/>
            <a:ext cx="8086090" cy="2000885"/>
          </a:xfrm>
          <a:prstGeom prst="rect">
            <a:avLst/>
          </a:prstGeom>
        </p:spPr>
      </p:pic>
      <p:sp>
        <p:nvSpPr>
          <p:cNvPr id="9" name="矩形 8"/>
          <p:cNvSpPr/>
          <p:nvPr>
            <p:custDataLst>
              <p:tags r:id="rId3"/>
            </p:custDataLst>
          </p:nvPr>
        </p:nvSpPr>
        <p:spPr>
          <a:xfrm>
            <a:off x="7198995" y="3070225"/>
            <a:ext cx="3509010" cy="801370"/>
          </a:xfrm>
          <a:prstGeom prst="rect">
            <a:avLst/>
          </a:prstGeom>
        </p:spPr>
        <p:txBody>
          <a:bodyPr anchor="ctr" anchorCtr="0">
            <a:normAutofit fontScale="70000"/>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查看未修复漏洞的资产品牌分类统计</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pic>
        <p:nvPicPr>
          <p:cNvPr id="47" name="图片 11"/>
          <p:cNvPicPr>
            <a:picLocks noChangeAspect="1"/>
          </p:cNvPicPr>
          <p:nvPr/>
        </p:nvPicPr>
        <p:blipFill>
          <a:blip r:embed="rId4"/>
          <a:stretch>
            <a:fillRect/>
          </a:stretch>
        </p:blipFill>
        <p:spPr>
          <a:xfrm>
            <a:off x="6257290" y="3838575"/>
            <a:ext cx="5392420" cy="2936240"/>
          </a:xfrm>
          <a:prstGeom prst="rect">
            <a:avLst/>
          </a:prstGeom>
          <a:noFill/>
          <a:ln>
            <a:noFill/>
          </a:ln>
        </p:spPr>
      </p:pic>
      <p:sp>
        <p:nvSpPr>
          <p:cNvPr id="10" name="矩形 9"/>
          <p:cNvSpPr/>
          <p:nvPr>
            <p:custDataLst>
              <p:tags r:id="rId5"/>
            </p:custDataLst>
          </p:nvPr>
        </p:nvSpPr>
        <p:spPr>
          <a:xfrm>
            <a:off x="906145" y="3070225"/>
            <a:ext cx="3509010" cy="801370"/>
          </a:xfrm>
          <a:prstGeom prst="rect">
            <a:avLst/>
          </a:prstGeom>
        </p:spPr>
        <p:txBody>
          <a:bodyPr anchor="ctr" anchorCtr="0">
            <a:normAutofit fontScale="70000"/>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对未修复漏洞的资产按组织架构进行分类统计</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pic>
        <p:nvPicPr>
          <p:cNvPr id="49" name="图片 49" descr="1661396306538"/>
          <p:cNvPicPr>
            <a:picLocks noChangeAspect="1"/>
          </p:cNvPicPr>
          <p:nvPr/>
        </p:nvPicPr>
        <p:blipFill>
          <a:blip r:embed="rId6"/>
          <a:stretch>
            <a:fillRect/>
          </a:stretch>
        </p:blipFill>
        <p:spPr>
          <a:xfrm>
            <a:off x="181293" y="3871595"/>
            <a:ext cx="5390515" cy="2912110"/>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zh-CN" altLang="en-US" dirty="0">
              <a:solidFill>
                <a:srgbClr val="007ADD"/>
              </a:solidFill>
              <a:sym typeface="+mn-ea"/>
            </a:endParaRPr>
          </a:p>
        </p:txBody>
      </p:sp>
      <p:sp>
        <p:nvSpPr>
          <p:cNvPr id="8" name="文本框 7"/>
          <p:cNvSpPr txBox="1"/>
          <p:nvPr/>
        </p:nvSpPr>
        <p:spPr>
          <a:xfrm>
            <a:off x="3746500" y="1062355"/>
            <a:ext cx="41452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针对物联网设备的弱口令告警</a:t>
            </a:r>
            <a:endParaRPr lang="zh-CN" altLang="en-US" sz="2400">
              <a:solidFill>
                <a:srgbClr val="007ADD"/>
              </a:solidFill>
              <a:effectLst>
                <a:outerShdw blurRad="38100" dist="25400" dir="5400000" algn="ctr" rotWithShape="0">
                  <a:srgbClr val="6E747A">
                    <a:alpha val="43000"/>
                  </a:srgbClr>
                </a:outerShdw>
              </a:effectLst>
            </a:endParaRPr>
          </a:p>
        </p:txBody>
      </p:sp>
      <p:sp>
        <p:nvSpPr>
          <p:cNvPr id="2" name="矩形 1"/>
          <p:cNvSpPr/>
          <p:nvPr>
            <p:custDataLst>
              <p:tags r:id="rId1"/>
            </p:custDataLst>
          </p:nvPr>
        </p:nvSpPr>
        <p:spPr>
          <a:xfrm>
            <a:off x="2998494" y="1981048"/>
            <a:ext cx="2168156" cy="1498498"/>
          </a:xfrm>
          <a:prstGeom prst="rect">
            <a:avLst/>
          </a:prstGeom>
          <a:solidFill>
            <a:schemeClr val="bg2"/>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mn-ea"/>
              </a:rPr>
              <a:t>场景描述</a:t>
            </a:r>
            <a:endParaRPr lang="en-US" altLang="zh-CN" b="1" smtClean="0">
              <a:solidFill>
                <a:schemeClr val="tx1">
                  <a:lumMod val="65000"/>
                  <a:lumOff val="35000"/>
                </a:schemeClr>
              </a:solidFill>
              <a:latin typeface="微软雅黑" panose="020B0503020204020204" pitchFamily="34" charset="-122"/>
              <a:ea typeface="微软雅黑" panose="020B0503020204020204" pitchFamily="34" charset="-122"/>
              <a:cs typeface="+mn-ea"/>
            </a:endParaRPr>
          </a:p>
        </p:txBody>
      </p:sp>
      <p:sp>
        <p:nvSpPr>
          <p:cNvPr id="4" name="梯形 3"/>
          <p:cNvSpPr/>
          <p:nvPr>
            <p:custDataLst>
              <p:tags r:id="rId2"/>
            </p:custDataLst>
          </p:nvPr>
        </p:nvSpPr>
        <p:spPr>
          <a:xfrm flipV="1">
            <a:off x="2999637" y="3479545"/>
            <a:ext cx="2165865" cy="208582"/>
          </a:xfrm>
          <a:prstGeom prst="trapezoid">
            <a:avLst>
              <a:gd name="adj" fmla="val 67106"/>
            </a:avLst>
          </a:prstGeom>
          <a:solidFill>
            <a:schemeClr val="bg1">
              <a:lumMod val="65000"/>
            </a:schemeClr>
          </a:solidFill>
        </p:spPr>
        <p:txBody>
          <a:bodyPr rot="0" spcFirstLastPara="0" vertOverflow="overflow" horzOverflow="overflow" vert="horz" wrap="square" lIns="91440" tIns="45720" rIns="91440" bIns="45720" numCol="1" spcCol="0" rtlCol="0" fromWordArt="0" anchor="ctr" anchorCtr="0" forceAA="0" compatLnSpc="1">
            <a:normAutofit fontScale="35000" lnSpcReduction="20000"/>
          </a:bodyPr>
          <a:p>
            <a:pPr algn="just">
              <a:lnSpc>
                <a:spcPct val="130000"/>
              </a:lnSpc>
            </a:pPr>
            <a:endParaRPr lang="zh-CN" altLang="en-US" dirty="0" err="1">
              <a:solidFill>
                <a:srgbClr val="FFFFFF"/>
              </a:solidFill>
            </a:endParaRPr>
          </a:p>
        </p:txBody>
      </p:sp>
      <p:sp>
        <p:nvSpPr>
          <p:cNvPr id="5" name="矩形 4"/>
          <p:cNvSpPr/>
          <p:nvPr>
            <p:custDataLst>
              <p:tags r:id="rId3"/>
            </p:custDataLst>
          </p:nvPr>
        </p:nvSpPr>
        <p:spPr>
          <a:xfrm>
            <a:off x="3141206" y="3688126"/>
            <a:ext cx="1882726" cy="2096799"/>
          </a:xfrm>
          <a:prstGeom prst="rect">
            <a:avLst/>
          </a:prstGeom>
          <a:solidFill>
            <a:schemeClr val="tx1">
              <a:lumMod val="50000"/>
              <a:lumOff val="50000"/>
            </a:schemeClr>
          </a:solidFill>
        </p:spPr>
        <p:txBody>
          <a:bodyPr rot="0" spcFirstLastPara="0" vertOverflow="overflow" horzOverflow="overflow" vert="horz" wrap="square" lIns="91440" tIns="45720" rIns="91440" bIns="45720" numCol="1" spcCol="0" rtlCol="0" fromWordArt="0" anchor="ctr" anchorCtr="0" forceAA="0" compatLnSpc="1">
            <a:normAutofit fontScale="90000"/>
          </a:bodyPr>
          <a:p>
            <a:pPr algn="l"/>
            <a:r>
              <a:rPr lang="zh-CN" altLang="en-US" dirty="0" err="1">
                <a:solidFill>
                  <a:sysClr val="window" lastClr="FFFFFF"/>
                </a:solidFill>
              </a:rPr>
              <a:t>对于物联网设备，有时候为了方便运维，会设置一些比较简单和常见的密码，这些弱口令会给攻击者带来极大的便利。</a:t>
            </a:r>
            <a:endParaRPr lang="zh-CN" altLang="en-US" dirty="0" err="1">
              <a:solidFill>
                <a:sysClr val="window" lastClr="FFFFFF"/>
              </a:solidFill>
            </a:endParaRPr>
          </a:p>
        </p:txBody>
      </p:sp>
      <p:sp>
        <p:nvSpPr>
          <p:cNvPr id="7" name="矩形 6"/>
          <p:cNvSpPr/>
          <p:nvPr>
            <p:custDataLst>
              <p:tags r:id="rId4"/>
            </p:custDataLst>
          </p:nvPr>
        </p:nvSpPr>
        <p:spPr>
          <a:xfrm>
            <a:off x="6488146" y="1981380"/>
            <a:ext cx="2168156" cy="1498498"/>
          </a:xfrm>
          <a:prstGeom prst="rect">
            <a:avLst/>
          </a:prstGeom>
          <a:solidFill>
            <a:srgbClr val="C1E4FF"/>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en-US" altLang="zh-CN" b="1" smtClean="0">
                <a:solidFill>
                  <a:srgbClr val="007ADD"/>
                </a:solidFill>
                <a:latin typeface="微软雅黑" panose="020B0503020204020204" pitchFamily="34" charset="-122"/>
                <a:ea typeface="微软雅黑" panose="020B0503020204020204" pitchFamily="34" charset="-122"/>
                <a:cs typeface="+mn-ea"/>
              </a:rPr>
              <a:t>解决方案</a:t>
            </a:r>
            <a:endParaRPr lang="en-US" altLang="zh-CN" b="1" smtClean="0">
              <a:solidFill>
                <a:srgbClr val="007ADD"/>
              </a:solidFill>
              <a:latin typeface="微软雅黑" panose="020B0503020204020204" pitchFamily="34" charset="-122"/>
              <a:ea typeface="微软雅黑" panose="020B0503020204020204" pitchFamily="34" charset="-122"/>
              <a:cs typeface="+mn-ea"/>
            </a:endParaRPr>
          </a:p>
        </p:txBody>
      </p:sp>
      <p:sp>
        <p:nvSpPr>
          <p:cNvPr id="9" name="梯形 8"/>
          <p:cNvSpPr/>
          <p:nvPr>
            <p:custDataLst>
              <p:tags r:id="rId5"/>
            </p:custDataLst>
          </p:nvPr>
        </p:nvSpPr>
        <p:spPr>
          <a:xfrm flipV="1">
            <a:off x="6489288" y="3479877"/>
            <a:ext cx="2165865" cy="208582"/>
          </a:xfrm>
          <a:prstGeom prst="trapezoid">
            <a:avLst>
              <a:gd name="adj" fmla="val 67106"/>
            </a:avLst>
          </a:prstGeom>
          <a:solidFill>
            <a:srgbClr val="43ADFF"/>
          </a:solidFill>
        </p:spPr>
        <p:txBody>
          <a:bodyPr rot="0" spcFirstLastPara="0" vertOverflow="overflow" horzOverflow="overflow" vert="horz" wrap="square" lIns="91440" tIns="45720" rIns="91440" bIns="45720" numCol="1" spcCol="0" rtlCol="0" fromWordArt="0" anchor="ctr" anchorCtr="0" forceAA="0" compatLnSpc="1">
            <a:normAutofit fontScale="35000" lnSpcReduction="20000"/>
          </a:bodyPr>
          <a:p>
            <a:pPr algn="just">
              <a:lnSpc>
                <a:spcPct val="130000"/>
              </a:lnSpc>
            </a:pPr>
            <a:endParaRPr lang="zh-CN" altLang="en-US" dirty="0" err="1">
              <a:solidFill>
                <a:srgbClr val="FFFFFF"/>
              </a:solidFill>
            </a:endParaRPr>
          </a:p>
        </p:txBody>
      </p:sp>
      <p:sp>
        <p:nvSpPr>
          <p:cNvPr id="19" name="矩形 18"/>
          <p:cNvSpPr/>
          <p:nvPr>
            <p:custDataLst>
              <p:tags r:id="rId6"/>
            </p:custDataLst>
          </p:nvPr>
        </p:nvSpPr>
        <p:spPr>
          <a:xfrm>
            <a:off x="6630857" y="3688458"/>
            <a:ext cx="1882726" cy="2096799"/>
          </a:xfrm>
          <a:prstGeom prst="rect">
            <a:avLst/>
          </a:prstGeom>
          <a:solidFill>
            <a:srgbClr val="007ADD"/>
          </a:solidFill>
        </p:spPr>
        <p:txBody>
          <a:bodyPr rot="0" spcFirstLastPara="0" vertOverflow="overflow" horzOverflow="overflow" vert="horz" wrap="square" lIns="91440" tIns="45720" rIns="91440" bIns="45720" numCol="1" spcCol="0" rtlCol="0" fromWordArt="0" anchor="ctr" anchorCtr="0" forceAA="0" compatLnSpc="1">
            <a:normAutofit fontScale="80000"/>
          </a:bodyPr>
          <a:p>
            <a:pPr algn="l"/>
            <a:r>
              <a:rPr lang="zh-CN" altLang="en-US" dirty="0" err="1">
                <a:solidFill>
                  <a:sysClr val="window" lastClr="FFFFFF"/>
                </a:solidFill>
              </a:rPr>
              <a:t>系统根据自研的弱口令字典库采用穷举法对物联网设备进行试探性扫描。弱口令字典库主要包括了许多物联网设备厂商的默认密码，以及运维常用密码，并物联网设备做了精选。</a:t>
            </a:r>
            <a:endParaRPr lang="zh-CN" altLang="en-US" dirty="0" err="1">
              <a:solidFill>
                <a:sysClr val="window" lastClr="FFFFFF"/>
              </a:solidFill>
            </a:endParaRPr>
          </a:p>
        </p:txBody>
      </p:sp>
      <p:sp>
        <p:nvSpPr>
          <p:cNvPr id="10" name="文本框 9"/>
          <p:cNvSpPr txBox="1"/>
          <p:nvPr/>
        </p:nvSpPr>
        <p:spPr>
          <a:xfrm>
            <a:off x="2865120" y="6414770"/>
            <a:ext cx="6278880" cy="398780"/>
          </a:xfrm>
          <a:prstGeom prst="rect">
            <a:avLst/>
          </a:prstGeom>
          <a:noFill/>
        </p:spPr>
        <p:txBody>
          <a:bodyPr wrap="none" rtlCol="0">
            <a:spAutoFit/>
          </a:bodyPr>
          <a:p>
            <a:pPr algn="l"/>
            <a:r>
              <a:rPr lang="zh-CN" altLang="en-US" sz="2000" dirty="0" err="1">
                <a:solidFill>
                  <a:schemeClr val="bg1"/>
                </a:solidFill>
                <a:sym typeface="+mn-ea"/>
              </a:rPr>
              <a:t>帮助银行安保部门保障资产弱点检测的全面性和高效性</a:t>
            </a:r>
            <a:endParaRPr lang="zh-CN" altLang="en-US" sz="2000" dirty="0" err="1">
              <a:solidFill>
                <a:schemeClr val="bg1"/>
              </a:solidFill>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en-US" altLang="zh-CN" dirty="0">
              <a:solidFill>
                <a:srgbClr val="007ADD"/>
              </a:solidFill>
              <a:sym typeface="+mn-ea"/>
            </a:endParaRPr>
          </a:p>
        </p:txBody>
      </p:sp>
      <p:sp>
        <p:nvSpPr>
          <p:cNvPr id="42" name="矩形 41"/>
          <p:cNvSpPr/>
          <p:nvPr>
            <p:custDataLst>
              <p:tags r:id="rId1"/>
            </p:custDataLst>
          </p:nvPr>
        </p:nvSpPr>
        <p:spPr>
          <a:xfrm>
            <a:off x="250825" y="1778635"/>
            <a:ext cx="3509010" cy="801370"/>
          </a:xfrm>
          <a:prstGeom prst="rect">
            <a:avLst/>
          </a:prstGeom>
        </p:spPr>
        <p:txBody>
          <a:bodyPr anchor="ctr" anchorCtr="0">
            <a:normAutofit/>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弱口令告警策略</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sp>
        <p:nvSpPr>
          <p:cNvPr id="9" name="矩形 8"/>
          <p:cNvSpPr/>
          <p:nvPr>
            <p:custDataLst>
              <p:tags r:id="rId2"/>
            </p:custDataLst>
          </p:nvPr>
        </p:nvSpPr>
        <p:spPr>
          <a:xfrm>
            <a:off x="8141970" y="3260725"/>
            <a:ext cx="3509010" cy="801370"/>
          </a:xfrm>
          <a:prstGeom prst="rect">
            <a:avLst/>
          </a:prstGeom>
        </p:spPr>
        <p:txBody>
          <a:bodyPr anchor="ctr" anchorCtr="0">
            <a:normAutofit fontScale="70000"/>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查看未修复弱口令的资产类型分类统计</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sp>
        <p:nvSpPr>
          <p:cNvPr id="10" name="矩形 9"/>
          <p:cNvSpPr/>
          <p:nvPr>
            <p:custDataLst>
              <p:tags r:id="rId3"/>
            </p:custDataLst>
          </p:nvPr>
        </p:nvSpPr>
        <p:spPr>
          <a:xfrm>
            <a:off x="2153920" y="3070225"/>
            <a:ext cx="3509010" cy="801370"/>
          </a:xfrm>
          <a:prstGeom prst="rect">
            <a:avLst/>
          </a:prstGeom>
        </p:spPr>
        <p:txBody>
          <a:bodyPr anchor="ctr" anchorCtr="0">
            <a:normAutofit fontScale="70000"/>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查看某局点未修复的弱口令端口分类统计</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pic>
        <p:nvPicPr>
          <p:cNvPr id="2" name="图片 1"/>
          <p:cNvPicPr>
            <a:picLocks noChangeAspect="1"/>
          </p:cNvPicPr>
          <p:nvPr/>
        </p:nvPicPr>
        <p:blipFill>
          <a:blip r:embed="rId4"/>
          <a:stretch>
            <a:fillRect/>
          </a:stretch>
        </p:blipFill>
        <p:spPr>
          <a:xfrm>
            <a:off x="3585210" y="1025525"/>
            <a:ext cx="8164195" cy="2044700"/>
          </a:xfrm>
          <a:prstGeom prst="rect">
            <a:avLst/>
          </a:prstGeom>
        </p:spPr>
      </p:pic>
      <p:pic>
        <p:nvPicPr>
          <p:cNvPr id="4" name="图片 56" descr="1661397097270"/>
          <p:cNvPicPr>
            <a:picLocks noChangeAspect="1"/>
          </p:cNvPicPr>
          <p:nvPr/>
        </p:nvPicPr>
        <p:blipFill>
          <a:blip r:embed="rId5"/>
          <a:srcRect t="14682" r="-366"/>
          <a:stretch>
            <a:fillRect/>
          </a:stretch>
        </p:blipFill>
        <p:spPr>
          <a:xfrm>
            <a:off x="8014970" y="4186555"/>
            <a:ext cx="3636010" cy="1943100"/>
          </a:xfrm>
          <a:prstGeom prst="rect">
            <a:avLst/>
          </a:prstGeom>
        </p:spPr>
      </p:pic>
      <p:pic>
        <p:nvPicPr>
          <p:cNvPr id="54" name="图片 13"/>
          <p:cNvPicPr>
            <a:picLocks noChangeAspect="1"/>
          </p:cNvPicPr>
          <p:nvPr/>
        </p:nvPicPr>
        <p:blipFill>
          <a:blip r:embed="rId6"/>
          <a:stretch>
            <a:fillRect/>
          </a:stretch>
        </p:blipFill>
        <p:spPr>
          <a:xfrm>
            <a:off x="389255" y="3871595"/>
            <a:ext cx="4803775" cy="2890520"/>
          </a:xfrm>
          <a:prstGeom prst="rect">
            <a:avLst/>
          </a:prstGeom>
          <a:noFill/>
          <a:ln>
            <a:noFill/>
          </a:ln>
        </p:spPr>
      </p:pic>
      <p:pic>
        <p:nvPicPr>
          <p:cNvPr id="55" name="图片 55" descr="1661397018176"/>
          <p:cNvPicPr>
            <a:picLocks noChangeAspect="1"/>
          </p:cNvPicPr>
          <p:nvPr/>
        </p:nvPicPr>
        <p:blipFill>
          <a:blip r:embed="rId7"/>
          <a:stretch>
            <a:fillRect/>
          </a:stretch>
        </p:blipFill>
        <p:spPr>
          <a:xfrm>
            <a:off x="5349875" y="3995420"/>
            <a:ext cx="3023870" cy="1981835"/>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3367405" cy="82994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物联网哑终端安全</a:t>
            </a:r>
            <a:endParaRPr lang="en-US" altLang="zh-CN" dirty="0">
              <a:solidFill>
                <a:srgbClr val="007ADD"/>
              </a:solidFill>
              <a:sym typeface="+mn-ea"/>
            </a:endParaRPr>
          </a:p>
          <a:p>
            <a:endParaRPr lang="en-US" altLang="zh-CN" dirty="0">
              <a:solidFill>
                <a:srgbClr val="007ADD"/>
              </a:solidFill>
              <a:sym typeface="+mn-ea"/>
            </a:endParaRPr>
          </a:p>
        </p:txBody>
      </p:sp>
      <p:pic>
        <p:nvPicPr>
          <p:cNvPr id="2" name="图片 1"/>
          <p:cNvPicPr>
            <a:picLocks noChangeAspect="1"/>
          </p:cNvPicPr>
          <p:nvPr/>
        </p:nvPicPr>
        <p:blipFill>
          <a:blip r:embed="rId1"/>
          <a:stretch>
            <a:fillRect/>
          </a:stretch>
        </p:blipFill>
        <p:spPr>
          <a:xfrm>
            <a:off x="515620" y="986155"/>
            <a:ext cx="10859135" cy="3244850"/>
          </a:xfrm>
          <a:prstGeom prst="rect">
            <a:avLst/>
          </a:prstGeom>
        </p:spPr>
      </p:pic>
      <p:pic>
        <p:nvPicPr>
          <p:cNvPr id="3" name="图片 2"/>
          <p:cNvPicPr>
            <a:picLocks noChangeAspect="1"/>
          </p:cNvPicPr>
          <p:nvPr/>
        </p:nvPicPr>
        <p:blipFill>
          <a:blip r:embed="rId2"/>
          <a:stretch>
            <a:fillRect/>
          </a:stretch>
        </p:blipFill>
        <p:spPr>
          <a:xfrm>
            <a:off x="515620" y="4037965"/>
            <a:ext cx="9696450" cy="2820035"/>
          </a:xfrm>
          <a:prstGeom prst="rect">
            <a:avLst/>
          </a:prstGeom>
        </p:spPr>
      </p:pic>
      <p:pic>
        <p:nvPicPr>
          <p:cNvPr id="6" name="图片 5"/>
          <p:cNvPicPr>
            <a:picLocks noChangeAspect="1"/>
          </p:cNvPicPr>
          <p:nvPr/>
        </p:nvPicPr>
        <p:blipFill>
          <a:blip r:embed="rId3"/>
          <a:stretch>
            <a:fillRect/>
          </a:stretch>
        </p:blipFill>
        <p:spPr>
          <a:xfrm>
            <a:off x="4023360" y="3271520"/>
            <a:ext cx="8087360" cy="3438525"/>
          </a:xfrm>
          <a:prstGeom prst="rect">
            <a:avLst/>
          </a:prstGeom>
        </p:spPr>
      </p:pic>
      <p:sp>
        <p:nvSpPr>
          <p:cNvPr id="4" name="文本框 3"/>
          <p:cNvSpPr txBox="1"/>
          <p:nvPr/>
        </p:nvSpPr>
        <p:spPr>
          <a:xfrm>
            <a:off x="4389120" y="370205"/>
            <a:ext cx="3840480" cy="460375"/>
          </a:xfrm>
          <a:prstGeom prst="rect">
            <a:avLst/>
          </a:prstGeom>
          <a:noFill/>
        </p:spPr>
        <p:txBody>
          <a:bodyPr wrap="none" rtlCol="0">
            <a:spAutoFit/>
          </a:bodyPr>
          <a:p>
            <a:pPr algn="l"/>
            <a:r>
              <a:rPr lang="zh-CN" altLang="en-US" sz="2400" dirty="0">
                <a:solidFill>
                  <a:schemeClr val="tx1">
                    <a:lumMod val="65000"/>
                    <a:lumOff val="35000"/>
                  </a:schemeClr>
                </a:solidFill>
                <a:sym typeface="+mn-ea"/>
              </a:rPr>
              <a:t>漏录、录像保存天数不达标</a:t>
            </a:r>
            <a:endParaRPr lang="zh-CN" altLang="en-US" sz="2400" dirty="0">
              <a:solidFill>
                <a:schemeClr val="tx1">
                  <a:lumMod val="65000"/>
                  <a:lumOff val="35000"/>
                </a:schemeClr>
              </a:solidFill>
              <a:sym typeface="+mn-ea"/>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攻击面管理</a:t>
            </a:r>
            <a:endParaRPr lang="zh-CN" altLang="en-US" dirty="0">
              <a:solidFill>
                <a:srgbClr val="007ADD"/>
              </a:solidFill>
              <a:sym typeface="+mn-ea"/>
            </a:endParaRPr>
          </a:p>
        </p:txBody>
      </p:sp>
      <p:sp>
        <p:nvSpPr>
          <p:cNvPr id="8" name="文本框 7"/>
          <p:cNvSpPr txBox="1"/>
          <p:nvPr/>
        </p:nvSpPr>
        <p:spPr>
          <a:xfrm>
            <a:off x="3590925" y="1169670"/>
            <a:ext cx="4229735"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 结合实时数据的漏洞匹配检测</a:t>
            </a:r>
            <a:endParaRPr lang="zh-CN" altLang="en-US" sz="2400">
              <a:solidFill>
                <a:srgbClr val="007ADD"/>
              </a:solidFill>
              <a:effectLst>
                <a:outerShdw blurRad="38100" dist="25400" dir="5400000" algn="ctr" rotWithShape="0">
                  <a:srgbClr val="6E747A">
                    <a:alpha val="43000"/>
                  </a:srgbClr>
                </a:outerShdw>
              </a:effectLst>
            </a:endParaRPr>
          </a:p>
        </p:txBody>
      </p:sp>
      <p:grpSp>
        <p:nvGrpSpPr>
          <p:cNvPr id="3" name="组合 2"/>
          <p:cNvGrpSpPr/>
          <p:nvPr>
            <p:custDataLst>
              <p:tags r:id="rId1"/>
            </p:custDataLst>
          </p:nvPr>
        </p:nvGrpSpPr>
        <p:grpSpPr>
          <a:xfrm>
            <a:off x="770849" y="3494903"/>
            <a:ext cx="5109469" cy="2109747"/>
            <a:chOff x="1113130" y="2957121"/>
            <a:chExt cx="3447876" cy="1423660"/>
          </a:xfrm>
        </p:grpSpPr>
        <p:cxnSp>
          <p:nvCxnSpPr>
            <p:cNvPr id="10" name="직선 연결선 117"/>
            <p:cNvCxnSpPr>
              <a:cxnSpLocks noChangeShapeType="1"/>
            </p:cNvCxnSpPr>
            <p:nvPr>
              <p:custDataLst>
                <p:tags r:id="rId2"/>
              </p:custDataLst>
            </p:nvPr>
          </p:nvCxnSpPr>
          <p:spPr bwMode="auto">
            <a:xfrm>
              <a:off x="1113130" y="3699321"/>
              <a:ext cx="2127247" cy="794"/>
            </a:xfrm>
            <a:prstGeom prst="line">
              <a:avLst/>
            </a:prstGeom>
            <a:noFill/>
            <a:ln w="19050">
              <a:solidFill>
                <a:srgbClr val="5F88CD"/>
              </a:solidFill>
              <a:prstDash val="sysDot"/>
              <a:round/>
              <a:headEnd type="oval" w="med" len="med"/>
              <a:tailEnd type="none" w="med" len="med"/>
            </a:ln>
            <a:extLst>
              <a:ext uri="{909E8E84-426E-40DD-AFC4-6F175D3DCCD1}">
                <a14:hiddenFill xmlns:a14="http://schemas.microsoft.com/office/drawing/2010/main">
                  <a:noFill/>
                </a14:hiddenFill>
              </a:ext>
            </a:extLst>
          </p:spPr>
        </p:cxnSp>
        <p:sp>
          <p:nvSpPr>
            <p:cNvPr id="12" name="Rectangle 13"/>
            <p:cNvSpPr>
              <a:spLocks noChangeArrowheads="1"/>
            </p:cNvSpPr>
            <p:nvPr>
              <p:custDataLst>
                <p:tags r:id="rId3"/>
              </p:custDataLst>
            </p:nvPr>
          </p:nvSpPr>
          <p:spPr bwMode="auto">
            <a:xfrm>
              <a:off x="1214685" y="2957121"/>
              <a:ext cx="1923960" cy="64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round/>
                  <a:headEnd type="oval" w="med" len="med"/>
                  <a:tailEnd type="oval" w="med" len="med"/>
                </a14:hiddenLine>
              </a:ext>
            </a:extLst>
          </p:spPr>
          <p:txBody>
            <a:bodyPr wrap="square"/>
            <a:lstStyle>
              <a:lvl1pPr>
                <a:defRPr>
                  <a:solidFill>
                    <a:srgbClr val="808080"/>
                  </a:solidFill>
                  <a:latin typeface="Malgun Gothic" panose="020B0503020000020004" pitchFamily="34" charset="-127"/>
                  <a:ea typeface="Malgun Gothic" panose="020B0503020000020004" pitchFamily="34" charset="-127"/>
                </a:defRPr>
              </a:lvl1pPr>
              <a:lvl2pPr marL="742950" indent="-285750">
                <a:defRPr>
                  <a:solidFill>
                    <a:srgbClr val="808080"/>
                  </a:solidFill>
                  <a:latin typeface="Malgun Gothic" panose="020B0503020000020004" pitchFamily="34" charset="-127"/>
                  <a:ea typeface="Malgun Gothic" panose="020B0503020000020004" pitchFamily="34" charset="-127"/>
                </a:defRPr>
              </a:lvl2pPr>
              <a:lvl3pPr marL="1143000" indent="-228600">
                <a:defRPr>
                  <a:solidFill>
                    <a:srgbClr val="808080"/>
                  </a:solidFill>
                  <a:latin typeface="Malgun Gothic" panose="020B0503020000020004" pitchFamily="34" charset="-127"/>
                  <a:ea typeface="Malgun Gothic" panose="020B0503020000020004" pitchFamily="34" charset="-127"/>
                </a:defRPr>
              </a:lvl3pPr>
              <a:lvl4pPr marL="1600200" indent="-228600">
                <a:defRPr>
                  <a:solidFill>
                    <a:srgbClr val="808080"/>
                  </a:solidFill>
                  <a:latin typeface="Malgun Gothic" panose="020B0503020000020004" pitchFamily="34" charset="-127"/>
                  <a:ea typeface="Malgun Gothic" panose="020B0503020000020004" pitchFamily="34" charset="-127"/>
                </a:defRPr>
              </a:lvl4pPr>
              <a:lvl5pPr marL="2057400" indent="-228600">
                <a:defRPr>
                  <a:solidFill>
                    <a:srgbClr val="808080"/>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9pPr>
            </a:lstStyle>
            <a:p>
              <a:r>
                <a:rPr lang="en-US" altLang="ko-KR" sz="1600" dirty="0">
                  <a:latin typeface="微软雅黑" panose="020B0503020204020204" pitchFamily="34" charset="-122"/>
                  <a:ea typeface="微软雅黑" panose="020B0503020204020204" pitchFamily="34" charset="-122"/>
                  <a:sym typeface="Arial" panose="020B0604020202020204" pitchFamily="34" charset="0"/>
                </a:rPr>
                <a:t>对于科技部门和安全运营部门，需要对所有入网设备的漏洞情况进行检测，防范攻击者利用漏洞进行入侵。</a:t>
              </a:r>
              <a:endParaRPr lang="en-US" altLang="ko-KR" sz="16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任意多边形 15"/>
            <p:cNvSpPr/>
            <p:nvPr>
              <p:custDataLst>
                <p:tags r:id="rId4"/>
              </p:custDataLst>
            </p:nvPr>
          </p:nvSpPr>
          <p:spPr>
            <a:xfrm>
              <a:off x="3203442" y="3143051"/>
              <a:ext cx="1357564" cy="1237730"/>
            </a:xfrm>
            <a:custGeom>
              <a:avLst/>
              <a:gdLst>
                <a:gd name="connsiteX0" fmla="*/ 748519 w 1357564"/>
                <a:gd name="connsiteY0" fmla="*/ 0 h 1237730"/>
                <a:gd name="connsiteX1" fmla="*/ 779968 w 1357564"/>
                <a:gd name="connsiteY1" fmla="*/ 682 h 1237730"/>
                <a:gd name="connsiteX2" fmla="*/ 810166 w 1357564"/>
                <a:gd name="connsiteY2" fmla="*/ 92 h 1237730"/>
                <a:gd name="connsiteX3" fmla="*/ 869499 w 1357564"/>
                <a:gd name="connsiteY3" fmla="*/ 2380 h 1237730"/>
                <a:gd name="connsiteX4" fmla="*/ 898391 w 1357564"/>
                <a:gd name="connsiteY4" fmla="*/ 4475 h 1237730"/>
                <a:gd name="connsiteX5" fmla="*/ 926014 w 1357564"/>
                <a:gd name="connsiteY5" fmla="*/ 6618 h 1237730"/>
                <a:gd name="connsiteX6" fmla="*/ 953376 w 1357564"/>
                <a:gd name="connsiteY6" fmla="*/ 9297 h 1237730"/>
                <a:gd name="connsiteX7" fmla="*/ 980980 w 1357564"/>
                <a:gd name="connsiteY7" fmla="*/ 12759 h 1237730"/>
                <a:gd name="connsiteX8" fmla="*/ 1007559 w 1357564"/>
                <a:gd name="connsiteY8" fmla="*/ 17049 h 1237730"/>
                <a:gd name="connsiteX9" fmla="*/ 1033111 w 1357564"/>
                <a:gd name="connsiteY9" fmla="*/ 22169 h 1237730"/>
                <a:gd name="connsiteX10" fmla="*/ 1058402 w 1357564"/>
                <a:gd name="connsiteY10" fmla="*/ 27826 h 1237730"/>
                <a:gd name="connsiteX11" fmla="*/ 1082424 w 1357564"/>
                <a:gd name="connsiteY11" fmla="*/ 33530 h 1237730"/>
                <a:gd name="connsiteX12" fmla="*/ 1105663 w 1357564"/>
                <a:gd name="connsiteY12" fmla="*/ 40844 h 1237730"/>
                <a:gd name="connsiteX13" fmla="*/ 1129144 w 1357564"/>
                <a:gd name="connsiteY13" fmla="*/ 48941 h 1237730"/>
                <a:gd name="connsiteX14" fmla="*/ 1150592 w 1357564"/>
                <a:gd name="connsiteY14" fmla="*/ 57377 h 1237730"/>
                <a:gd name="connsiteX15" fmla="*/ 1171517 w 1357564"/>
                <a:gd name="connsiteY15" fmla="*/ 66887 h 1237730"/>
                <a:gd name="connsiteX16" fmla="*/ 1191676 w 1357564"/>
                <a:gd name="connsiteY16" fmla="*/ 76690 h 1237730"/>
                <a:gd name="connsiteX17" fmla="*/ 1211053 w 1357564"/>
                <a:gd name="connsiteY17" fmla="*/ 88103 h 1237730"/>
                <a:gd name="connsiteX18" fmla="*/ 1229142 w 1357564"/>
                <a:gd name="connsiteY18" fmla="*/ 100882 h 1237730"/>
                <a:gd name="connsiteX19" fmla="*/ 1246466 w 1357564"/>
                <a:gd name="connsiteY19" fmla="*/ 113954 h 1237730"/>
                <a:gd name="connsiteX20" fmla="*/ 1262764 w 1357564"/>
                <a:gd name="connsiteY20" fmla="*/ 127854 h 1237730"/>
                <a:gd name="connsiteX21" fmla="*/ 1277252 w 1357564"/>
                <a:gd name="connsiteY21" fmla="*/ 144195 h 1237730"/>
                <a:gd name="connsiteX22" fmla="*/ 1290993 w 1357564"/>
                <a:gd name="connsiteY22" fmla="*/ 159508 h 1237730"/>
                <a:gd name="connsiteX23" fmla="*/ 1303933 w 1357564"/>
                <a:gd name="connsiteY23" fmla="*/ 177752 h 1237730"/>
                <a:gd name="connsiteX24" fmla="*/ 1315099 w 1357564"/>
                <a:gd name="connsiteY24" fmla="*/ 195798 h 1237730"/>
                <a:gd name="connsiteX25" fmla="*/ 1325221 w 1357564"/>
                <a:gd name="connsiteY25" fmla="*/ 215992 h 1237730"/>
                <a:gd name="connsiteX26" fmla="*/ 1333813 w 1357564"/>
                <a:gd name="connsiteY26" fmla="*/ 236770 h 1237730"/>
                <a:gd name="connsiteX27" fmla="*/ 1341360 w 1357564"/>
                <a:gd name="connsiteY27" fmla="*/ 259696 h 1237730"/>
                <a:gd name="connsiteX28" fmla="*/ 1347377 w 1357564"/>
                <a:gd name="connsiteY28" fmla="*/ 283206 h 1237730"/>
                <a:gd name="connsiteX29" fmla="*/ 1352107 w 1357564"/>
                <a:gd name="connsiteY29" fmla="*/ 308082 h 1237730"/>
                <a:gd name="connsiteX30" fmla="*/ 1355306 w 1357564"/>
                <a:gd name="connsiteY30" fmla="*/ 333543 h 1237730"/>
                <a:gd name="connsiteX31" fmla="*/ 1356696 w 1357564"/>
                <a:gd name="connsiteY31" fmla="*/ 361443 h 1237730"/>
                <a:gd name="connsiteX32" fmla="*/ 1357564 w 1357564"/>
                <a:gd name="connsiteY32" fmla="*/ 390418 h 1237730"/>
                <a:gd name="connsiteX33" fmla="*/ 1355613 w 1357564"/>
                <a:gd name="connsiteY33" fmla="*/ 421343 h 1237730"/>
                <a:gd name="connsiteX34" fmla="*/ 1353402 w 1357564"/>
                <a:gd name="connsiteY34" fmla="*/ 452805 h 1237730"/>
                <a:gd name="connsiteX35" fmla="*/ 1348896 w 1357564"/>
                <a:gd name="connsiteY35" fmla="*/ 485142 h 1237730"/>
                <a:gd name="connsiteX36" fmla="*/ 1343867 w 1357564"/>
                <a:gd name="connsiteY36" fmla="*/ 518555 h 1237730"/>
                <a:gd name="connsiteX37" fmla="*/ 1337065 w 1357564"/>
                <a:gd name="connsiteY37" fmla="*/ 551769 h 1237730"/>
                <a:gd name="connsiteX38" fmla="*/ 1328733 w 1357564"/>
                <a:gd name="connsiteY38" fmla="*/ 585566 h 1237730"/>
                <a:gd name="connsiteX39" fmla="*/ 1319374 w 1357564"/>
                <a:gd name="connsiteY39" fmla="*/ 620193 h 1237730"/>
                <a:gd name="connsiteX40" fmla="*/ 1309512 w 1357564"/>
                <a:gd name="connsiteY40" fmla="*/ 654575 h 1237730"/>
                <a:gd name="connsiteX41" fmla="*/ 1297858 w 1357564"/>
                <a:gd name="connsiteY41" fmla="*/ 690078 h 1237730"/>
                <a:gd name="connsiteX42" fmla="*/ 1285457 w 1357564"/>
                <a:gd name="connsiteY42" fmla="*/ 724554 h 1237730"/>
                <a:gd name="connsiteX43" fmla="*/ 1271022 w 1357564"/>
                <a:gd name="connsiteY43" fmla="*/ 759369 h 1237730"/>
                <a:gd name="connsiteX44" fmla="*/ 1256344 w 1357564"/>
                <a:gd name="connsiteY44" fmla="*/ 793402 h 1237730"/>
                <a:gd name="connsiteX45" fmla="*/ 1240901 w 1357564"/>
                <a:gd name="connsiteY45" fmla="*/ 827726 h 1237730"/>
                <a:gd name="connsiteX46" fmla="*/ 1223442 w 1357564"/>
                <a:gd name="connsiteY46" fmla="*/ 861071 h 1237730"/>
                <a:gd name="connsiteX47" fmla="*/ 1206002 w 1357564"/>
                <a:gd name="connsiteY47" fmla="*/ 893096 h 1237730"/>
                <a:gd name="connsiteX48" fmla="*/ 1187535 w 1357564"/>
                <a:gd name="connsiteY48" fmla="*/ 925950 h 1237730"/>
                <a:gd name="connsiteX49" fmla="*/ 1168078 w 1357564"/>
                <a:gd name="connsiteY49" fmla="*/ 956996 h 1237730"/>
                <a:gd name="connsiteX50" fmla="*/ 1146867 w 1357564"/>
                <a:gd name="connsiteY50" fmla="*/ 986523 h 1237730"/>
                <a:gd name="connsiteX51" fmla="*/ 1126159 w 1357564"/>
                <a:gd name="connsiteY51" fmla="*/ 1016296 h 1237730"/>
                <a:gd name="connsiteX52" fmla="*/ 1103454 w 1357564"/>
                <a:gd name="connsiteY52" fmla="*/ 1043770 h 1237730"/>
                <a:gd name="connsiteX53" fmla="*/ 1080002 w 1357564"/>
                <a:gd name="connsiteY53" fmla="*/ 1070216 h 1237730"/>
                <a:gd name="connsiteX54" fmla="*/ 1057090 w 1357564"/>
                <a:gd name="connsiteY54" fmla="*/ 1094269 h 1237730"/>
                <a:gd name="connsiteX55" fmla="*/ 1032405 w 1357564"/>
                <a:gd name="connsiteY55" fmla="*/ 1118124 h 1237730"/>
                <a:gd name="connsiteX56" fmla="*/ 1008000 w 1357564"/>
                <a:gd name="connsiteY56" fmla="*/ 1140123 h 1237730"/>
                <a:gd name="connsiteX57" fmla="*/ 981858 w 1357564"/>
                <a:gd name="connsiteY57" fmla="*/ 1159285 h 1237730"/>
                <a:gd name="connsiteX58" fmla="*/ 955734 w 1357564"/>
                <a:gd name="connsiteY58" fmla="*/ 1177128 h 1237730"/>
                <a:gd name="connsiteX59" fmla="*/ 942168 w 1357564"/>
                <a:gd name="connsiteY59" fmla="*/ 1185805 h 1237730"/>
                <a:gd name="connsiteX60" fmla="*/ 929125 w 1357564"/>
                <a:gd name="connsiteY60" fmla="*/ 1193407 h 1237730"/>
                <a:gd name="connsiteX61" fmla="*/ 915334 w 1357564"/>
                <a:gd name="connsiteY61" fmla="*/ 1199983 h 1237730"/>
                <a:gd name="connsiteX62" fmla="*/ 900779 w 1357564"/>
                <a:gd name="connsiteY62" fmla="*/ 1206850 h 1237730"/>
                <a:gd name="connsiteX63" fmla="*/ 887510 w 1357564"/>
                <a:gd name="connsiteY63" fmla="*/ 1212351 h 1237730"/>
                <a:gd name="connsiteX64" fmla="*/ 873216 w 1357564"/>
                <a:gd name="connsiteY64" fmla="*/ 1218681 h 1237730"/>
                <a:gd name="connsiteX65" fmla="*/ 858958 w 1357564"/>
                <a:gd name="connsiteY65" fmla="*/ 1222373 h 1237730"/>
                <a:gd name="connsiteX66" fmla="*/ 844682 w 1357564"/>
                <a:gd name="connsiteY66" fmla="*/ 1227384 h 1237730"/>
                <a:gd name="connsiteX67" fmla="*/ 830685 w 1357564"/>
                <a:gd name="connsiteY67" fmla="*/ 1230539 h 1237730"/>
                <a:gd name="connsiteX68" fmla="*/ 815680 w 1357564"/>
                <a:gd name="connsiteY68" fmla="*/ 1233204 h 1237730"/>
                <a:gd name="connsiteX69" fmla="*/ 801702 w 1357564"/>
                <a:gd name="connsiteY69" fmla="*/ 1235039 h 1237730"/>
                <a:gd name="connsiteX70" fmla="*/ 786958 w 1357564"/>
                <a:gd name="connsiteY70" fmla="*/ 1237167 h 1237730"/>
                <a:gd name="connsiteX71" fmla="*/ 771728 w 1357564"/>
                <a:gd name="connsiteY71" fmla="*/ 1237730 h 1237730"/>
                <a:gd name="connsiteX72" fmla="*/ 757021 w 1357564"/>
                <a:gd name="connsiteY72" fmla="*/ 1237220 h 1237730"/>
                <a:gd name="connsiteX73" fmla="*/ 742053 w 1357564"/>
                <a:gd name="connsiteY73" fmla="*/ 1237246 h 1237730"/>
                <a:gd name="connsiteX74" fmla="*/ 727103 w 1357564"/>
                <a:gd name="connsiteY74" fmla="*/ 1235953 h 1237730"/>
                <a:gd name="connsiteX75" fmla="*/ 711145 w 1357564"/>
                <a:gd name="connsiteY75" fmla="*/ 1234170 h 1237730"/>
                <a:gd name="connsiteX76" fmla="*/ 695709 w 1357564"/>
                <a:gd name="connsiteY76" fmla="*/ 1231313 h 1237730"/>
                <a:gd name="connsiteX77" fmla="*/ 679526 w 1357564"/>
                <a:gd name="connsiteY77" fmla="*/ 1227429 h 1237730"/>
                <a:gd name="connsiteX78" fmla="*/ 663848 w 1357564"/>
                <a:gd name="connsiteY78" fmla="*/ 1223790 h 1237730"/>
                <a:gd name="connsiteX79" fmla="*/ 648430 w 1357564"/>
                <a:gd name="connsiteY79" fmla="*/ 1219614 h 1237730"/>
                <a:gd name="connsiteX80" fmla="*/ 632266 w 1357564"/>
                <a:gd name="connsiteY80" fmla="*/ 1214411 h 1237730"/>
                <a:gd name="connsiteX81" fmla="*/ 599451 w 1357564"/>
                <a:gd name="connsiteY81" fmla="*/ 1202440 h 1237730"/>
                <a:gd name="connsiteX82" fmla="*/ 566412 w 1357564"/>
                <a:gd name="connsiteY82" fmla="*/ 1188368 h 1237730"/>
                <a:gd name="connsiteX83" fmla="*/ 533409 w 1357564"/>
                <a:gd name="connsiteY83" fmla="*/ 1171657 h 1237730"/>
                <a:gd name="connsiteX84" fmla="*/ 501433 w 1357564"/>
                <a:gd name="connsiteY84" fmla="*/ 1154118 h 1237730"/>
                <a:gd name="connsiteX85" fmla="*/ 468224 w 1357564"/>
                <a:gd name="connsiteY85" fmla="*/ 1133987 h 1237730"/>
                <a:gd name="connsiteX86" fmla="*/ 435294 w 1357564"/>
                <a:gd name="connsiteY86" fmla="*/ 1112000 h 1237730"/>
                <a:gd name="connsiteX87" fmla="*/ 403148 w 1357564"/>
                <a:gd name="connsiteY87" fmla="*/ 1088401 h 1237730"/>
                <a:gd name="connsiteX88" fmla="*/ 371281 w 1357564"/>
                <a:gd name="connsiteY88" fmla="*/ 1062947 h 1237730"/>
                <a:gd name="connsiteX89" fmla="*/ 340441 w 1357564"/>
                <a:gd name="connsiteY89" fmla="*/ 1036663 h 1237730"/>
                <a:gd name="connsiteX90" fmla="*/ 309114 w 1357564"/>
                <a:gd name="connsiteY90" fmla="*/ 1008815 h 1237730"/>
                <a:gd name="connsiteX91" fmla="*/ 279840 w 1357564"/>
                <a:gd name="connsiteY91" fmla="*/ 979310 h 1237730"/>
                <a:gd name="connsiteX92" fmla="*/ 250566 w 1357564"/>
                <a:gd name="connsiteY92" fmla="*/ 949804 h 1237730"/>
                <a:gd name="connsiteX93" fmla="*/ 222580 w 1357564"/>
                <a:gd name="connsiteY93" fmla="*/ 918932 h 1237730"/>
                <a:gd name="connsiteX94" fmla="*/ 196124 w 1357564"/>
                <a:gd name="connsiteY94" fmla="*/ 887476 h 1237730"/>
                <a:gd name="connsiteX95" fmla="*/ 170712 w 1357564"/>
                <a:gd name="connsiteY95" fmla="*/ 853871 h 1237730"/>
                <a:gd name="connsiteX96" fmla="*/ 146551 w 1357564"/>
                <a:gd name="connsiteY96" fmla="*/ 821539 h 1237730"/>
                <a:gd name="connsiteX97" fmla="*/ 123677 w 1357564"/>
                <a:gd name="connsiteY97" fmla="*/ 787841 h 1237730"/>
                <a:gd name="connsiteX98" fmla="*/ 102334 w 1357564"/>
                <a:gd name="connsiteY98" fmla="*/ 753559 h 1237730"/>
                <a:gd name="connsiteX99" fmla="*/ 82521 w 1357564"/>
                <a:gd name="connsiteY99" fmla="*/ 718693 h 1237730"/>
                <a:gd name="connsiteX100" fmla="*/ 64724 w 1357564"/>
                <a:gd name="connsiteY100" fmla="*/ 684807 h 1237730"/>
                <a:gd name="connsiteX101" fmla="*/ 49223 w 1357564"/>
                <a:gd name="connsiteY101" fmla="*/ 650045 h 1237730"/>
                <a:gd name="connsiteX102" fmla="*/ 34990 w 1357564"/>
                <a:gd name="connsiteY102" fmla="*/ 615236 h 1237730"/>
                <a:gd name="connsiteX103" fmla="*/ 23034 w 1357564"/>
                <a:gd name="connsiteY103" fmla="*/ 580870 h 1237730"/>
                <a:gd name="connsiteX104" fmla="*/ 17934 w 1357564"/>
                <a:gd name="connsiteY104" fmla="*/ 564445 h 1237730"/>
                <a:gd name="connsiteX105" fmla="*/ 14103 w 1357564"/>
                <a:gd name="connsiteY105" fmla="*/ 547974 h 1237730"/>
                <a:gd name="connsiteX106" fmla="*/ 10029 w 1357564"/>
                <a:gd name="connsiteY106" fmla="*/ 530721 h 1237730"/>
                <a:gd name="connsiteX107" fmla="*/ 6198 w 1357564"/>
                <a:gd name="connsiteY107" fmla="*/ 514250 h 1237730"/>
                <a:gd name="connsiteX108" fmla="*/ 4401 w 1357564"/>
                <a:gd name="connsiteY108" fmla="*/ 497439 h 1237730"/>
                <a:gd name="connsiteX109" fmla="*/ 1578 w 1357564"/>
                <a:gd name="connsiteY109" fmla="*/ 481458 h 1237730"/>
                <a:gd name="connsiteX110" fmla="*/ 285 w 1357564"/>
                <a:gd name="connsiteY110" fmla="*/ 464893 h 1237730"/>
                <a:gd name="connsiteX111" fmla="*/ 0 w 1357564"/>
                <a:gd name="connsiteY111" fmla="*/ 448818 h 1237730"/>
                <a:gd name="connsiteX112" fmla="*/ 219 w 1357564"/>
                <a:gd name="connsiteY112" fmla="*/ 432988 h 1237730"/>
                <a:gd name="connsiteX113" fmla="*/ 438 w 1357564"/>
                <a:gd name="connsiteY113" fmla="*/ 417158 h 1237730"/>
                <a:gd name="connsiteX114" fmla="*/ 2169 w 1357564"/>
                <a:gd name="connsiteY114" fmla="*/ 402063 h 1237730"/>
                <a:gd name="connsiteX115" fmla="*/ 4161 w 1357564"/>
                <a:gd name="connsiteY115" fmla="*/ 386431 h 1237730"/>
                <a:gd name="connsiteX116" fmla="*/ 6396 w 1357564"/>
                <a:gd name="connsiteY116" fmla="*/ 371582 h 1237730"/>
                <a:gd name="connsiteX117" fmla="*/ 9639 w 1357564"/>
                <a:gd name="connsiteY117" fmla="*/ 357222 h 1237730"/>
                <a:gd name="connsiteX118" fmla="*/ 13890 w 1357564"/>
                <a:gd name="connsiteY118" fmla="*/ 343352 h 1237730"/>
                <a:gd name="connsiteX119" fmla="*/ 18645 w 1357564"/>
                <a:gd name="connsiteY119" fmla="*/ 329728 h 1237730"/>
                <a:gd name="connsiteX120" fmla="*/ 23400 w 1357564"/>
                <a:gd name="connsiteY120" fmla="*/ 316103 h 1237730"/>
                <a:gd name="connsiteX121" fmla="*/ 28641 w 1357564"/>
                <a:gd name="connsiteY121" fmla="*/ 304043 h 1237730"/>
                <a:gd name="connsiteX122" fmla="*/ 34908 w 1357564"/>
                <a:gd name="connsiteY122" fmla="*/ 291154 h 1237730"/>
                <a:gd name="connsiteX123" fmla="*/ 41679 w 1357564"/>
                <a:gd name="connsiteY123" fmla="*/ 278509 h 1237730"/>
                <a:gd name="connsiteX124" fmla="*/ 48954 w 1357564"/>
                <a:gd name="connsiteY124" fmla="*/ 266110 h 1237730"/>
                <a:gd name="connsiteX125" fmla="*/ 55707 w 1357564"/>
                <a:gd name="connsiteY125" fmla="*/ 254785 h 1237730"/>
                <a:gd name="connsiteX126" fmla="*/ 64494 w 1357564"/>
                <a:gd name="connsiteY126" fmla="*/ 243121 h 1237730"/>
                <a:gd name="connsiteX127" fmla="*/ 73524 w 1357564"/>
                <a:gd name="connsiteY127" fmla="*/ 232239 h 1237730"/>
                <a:gd name="connsiteX128" fmla="*/ 82293 w 1357564"/>
                <a:gd name="connsiteY128" fmla="*/ 221894 h 1237730"/>
                <a:gd name="connsiteX129" fmla="*/ 91584 w 1357564"/>
                <a:gd name="connsiteY129" fmla="*/ 210475 h 1237730"/>
                <a:gd name="connsiteX130" fmla="*/ 102126 w 1357564"/>
                <a:gd name="connsiteY130" fmla="*/ 200328 h 1237730"/>
                <a:gd name="connsiteX131" fmla="*/ 112406 w 1357564"/>
                <a:gd name="connsiteY131" fmla="*/ 190718 h 1237730"/>
                <a:gd name="connsiteX132" fmla="*/ 134741 w 1357564"/>
                <a:gd name="connsiteY132" fmla="*/ 171697 h 1237730"/>
                <a:gd name="connsiteX133" fmla="*/ 158065 w 1357564"/>
                <a:gd name="connsiteY133" fmla="*/ 154485 h 1237730"/>
                <a:gd name="connsiteX134" fmla="*/ 182902 w 1357564"/>
                <a:gd name="connsiteY134" fmla="*/ 138007 h 1237730"/>
                <a:gd name="connsiteX135" fmla="*/ 209007 w 1357564"/>
                <a:gd name="connsiteY135" fmla="*/ 121483 h 1237730"/>
                <a:gd name="connsiteX136" fmla="*/ 236606 w 1357564"/>
                <a:gd name="connsiteY136" fmla="*/ 107014 h 1237730"/>
                <a:gd name="connsiteX137" fmla="*/ 264691 w 1357564"/>
                <a:gd name="connsiteY137" fmla="*/ 94108 h 1237730"/>
                <a:gd name="connsiteX138" fmla="*/ 293784 w 1357564"/>
                <a:gd name="connsiteY138" fmla="*/ 81693 h 1237730"/>
                <a:gd name="connsiteX139" fmla="*/ 324650 w 1357564"/>
                <a:gd name="connsiteY139" fmla="*/ 69476 h 1237730"/>
                <a:gd name="connsiteX140" fmla="*/ 355480 w 1357564"/>
                <a:gd name="connsiteY140" fmla="*/ 59897 h 1237730"/>
                <a:gd name="connsiteX141" fmla="*/ 386813 w 1357564"/>
                <a:gd name="connsiteY141" fmla="*/ 50563 h 1237730"/>
                <a:gd name="connsiteX142" fmla="*/ 420424 w 1357564"/>
                <a:gd name="connsiteY142" fmla="*/ 41672 h 1237730"/>
                <a:gd name="connsiteX143" fmla="*/ 453008 w 1357564"/>
                <a:gd name="connsiteY143" fmla="*/ 33611 h 1237730"/>
                <a:gd name="connsiteX144" fmla="*/ 486078 w 1357564"/>
                <a:gd name="connsiteY144" fmla="*/ 27113 h 1237730"/>
                <a:gd name="connsiteX145" fmla="*/ 518887 w 1357564"/>
                <a:gd name="connsiteY145" fmla="*/ 21153 h 1237730"/>
                <a:gd name="connsiteX146" fmla="*/ 552200 w 1357564"/>
                <a:gd name="connsiteY146" fmla="*/ 15437 h 1237730"/>
                <a:gd name="connsiteX147" fmla="*/ 585999 w 1357564"/>
                <a:gd name="connsiteY147" fmla="*/ 11286 h 1237730"/>
                <a:gd name="connsiteX148" fmla="*/ 619537 w 1357564"/>
                <a:gd name="connsiteY148" fmla="*/ 7672 h 1237730"/>
                <a:gd name="connsiteX149" fmla="*/ 652048 w 1357564"/>
                <a:gd name="connsiteY149" fmla="*/ 4887 h 1237730"/>
                <a:gd name="connsiteX150" fmla="*/ 684802 w 1357564"/>
                <a:gd name="connsiteY150" fmla="*/ 2884 h 1237730"/>
                <a:gd name="connsiteX151" fmla="*/ 717295 w 1357564"/>
                <a:gd name="connsiteY151" fmla="*/ 1418 h 123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1357564" h="1237730">
                  <a:moveTo>
                    <a:pt x="748519" y="0"/>
                  </a:moveTo>
                  <a:lnTo>
                    <a:pt x="779968" y="682"/>
                  </a:lnTo>
                  <a:lnTo>
                    <a:pt x="810166" y="92"/>
                  </a:lnTo>
                  <a:lnTo>
                    <a:pt x="869499" y="2380"/>
                  </a:lnTo>
                  <a:lnTo>
                    <a:pt x="898391" y="4475"/>
                  </a:lnTo>
                  <a:lnTo>
                    <a:pt x="926014" y="6618"/>
                  </a:lnTo>
                  <a:lnTo>
                    <a:pt x="953376" y="9297"/>
                  </a:lnTo>
                  <a:lnTo>
                    <a:pt x="980980" y="12759"/>
                  </a:lnTo>
                  <a:lnTo>
                    <a:pt x="1007559" y="17049"/>
                  </a:lnTo>
                  <a:lnTo>
                    <a:pt x="1033111" y="22169"/>
                  </a:lnTo>
                  <a:lnTo>
                    <a:pt x="1058402" y="27826"/>
                  </a:lnTo>
                  <a:lnTo>
                    <a:pt x="1082424" y="33530"/>
                  </a:lnTo>
                  <a:lnTo>
                    <a:pt x="1105663" y="40844"/>
                  </a:lnTo>
                  <a:lnTo>
                    <a:pt x="1129144" y="48941"/>
                  </a:lnTo>
                  <a:lnTo>
                    <a:pt x="1150592" y="57377"/>
                  </a:lnTo>
                  <a:lnTo>
                    <a:pt x="1171517" y="66887"/>
                  </a:lnTo>
                  <a:lnTo>
                    <a:pt x="1191676" y="76690"/>
                  </a:lnTo>
                  <a:lnTo>
                    <a:pt x="1211053" y="88103"/>
                  </a:lnTo>
                  <a:lnTo>
                    <a:pt x="1229142" y="100882"/>
                  </a:lnTo>
                  <a:lnTo>
                    <a:pt x="1246466" y="113954"/>
                  </a:lnTo>
                  <a:lnTo>
                    <a:pt x="1262764" y="127854"/>
                  </a:lnTo>
                  <a:lnTo>
                    <a:pt x="1277252" y="144195"/>
                  </a:lnTo>
                  <a:lnTo>
                    <a:pt x="1290993" y="159508"/>
                  </a:lnTo>
                  <a:lnTo>
                    <a:pt x="1303933" y="177752"/>
                  </a:lnTo>
                  <a:lnTo>
                    <a:pt x="1315099" y="195798"/>
                  </a:lnTo>
                  <a:lnTo>
                    <a:pt x="1325221" y="215992"/>
                  </a:lnTo>
                  <a:lnTo>
                    <a:pt x="1333813" y="236770"/>
                  </a:lnTo>
                  <a:lnTo>
                    <a:pt x="1341360" y="259696"/>
                  </a:lnTo>
                  <a:lnTo>
                    <a:pt x="1347377" y="283206"/>
                  </a:lnTo>
                  <a:lnTo>
                    <a:pt x="1352107" y="308082"/>
                  </a:lnTo>
                  <a:lnTo>
                    <a:pt x="1355306" y="333543"/>
                  </a:lnTo>
                  <a:lnTo>
                    <a:pt x="1356696" y="361443"/>
                  </a:lnTo>
                  <a:lnTo>
                    <a:pt x="1357564" y="390418"/>
                  </a:lnTo>
                  <a:lnTo>
                    <a:pt x="1355613" y="421343"/>
                  </a:lnTo>
                  <a:lnTo>
                    <a:pt x="1353402" y="452805"/>
                  </a:lnTo>
                  <a:lnTo>
                    <a:pt x="1348896" y="485142"/>
                  </a:lnTo>
                  <a:lnTo>
                    <a:pt x="1343867" y="518555"/>
                  </a:lnTo>
                  <a:lnTo>
                    <a:pt x="1337065" y="551769"/>
                  </a:lnTo>
                  <a:lnTo>
                    <a:pt x="1328733" y="585566"/>
                  </a:lnTo>
                  <a:lnTo>
                    <a:pt x="1319374" y="620193"/>
                  </a:lnTo>
                  <a:lnTo>
                    <a:pt x="1309512" y="654575"/>
                  </a:lnTo>
                  <a:lnTo>
                    <a:pt x="1297858" y="690078"/>
                  </a:lnTo>
                  <a:lnTo>
                    <a:pt x="1285457" y="724554"/>
                  </a:lnTo>
                  <a:lnTo>
                    <a:pt x="1271022" y="759369"/>
                  </a:lnTo>
                  <a:lnTo>
                    <a:pt x="1256344" y="793402"/>
                  </a:lnTo>
                  <a:lnTo>
                    <a:pt x="1240901" y="827726"/>
                  </a:lnTo>
                  <a:lnTo>
                    <a:pt x="1223442" y="861071"/>
                  </a:lnTo>
                  <a:lnTo>
                    <a:pt x="1206002" y="893096"/>
                  </a:lnTo>
                  <a:lnTo>
                    <a:pt x="1187535" y="925950"/>
                  </a:lnTo>
                  <a:lnTo>
                    <a:pt x="1168078" y="956996"/>
                  </a:lnTo>
                  <a:lnTo>
                    <a:pt x="1146867" y="986523"/>
                  </a:lnTo>
                  <a:lnTo>
                    <a:pt x="1126159" y="1016296"/>
                  </a:lnTo>
                  <a:lnTo>
                    <a:pt x="1103454" y="1043770"/>
                  </a:lnTo>
                  <a:lnTo>
                    <a:pt x="1080002" y="1070216"/>
                  </a:lnTo>
                  <a:lnTo>
                    <a:pt x="1057090" y="1094269"/>
                  </a:lnTo>
                  <a:lnTo>
                    <a:pt x="1032405" y="1118124"/>
                  </a:lnTo>
                  <a:lnTo>
                    <a:pt x="1008000" y="1140123"/>
                  </a:lnTo>
                  <a:lnTo>
                    <a:pt x="981858" y="1159285"/>
                  </a:lnTo>
                  <a:lnTo>
                    <a:pt x="955734" y="1177128"/>
                  </a:lnTo>
                  <a:lnTo>
                    <a:pt x="942168" y="1185805"/>
                  </a:lnTo>
                  <a:lnTo>
                    <a:pt x="929125" y="1193407"/>
                  </a:lnTo>
                  <a:lnTo>
                    <a:pt x="915334" y="1199983"/>
                  </a:lnTo>
                  <a:lnTo>
                    <a:pt x="900779" y="1206850"/>
                  </a:lnTo>
                  <a:lnTo>
                    <a:pt x="887510" y="1212351"/>
                  </a:lnTo>
                  <a:lnTo>
                    <a:pt x="873216" y="1218681"/>
                  </a:lnTo>
                  <a:lnTo>
                    <a:pt x="858958" y="1222373"/>
                  </a:lnTo>
                  <a:lnTo>
                    <a:pt x="844682" y="1227384"/>
                  </a:lnTo>
                  <a:lnTo>
                    <a:pt x="830685" y="1230539"/>
                  </a:lnTo>
                  <a:lnTo>
                    <a:pt x="815680" y="1233204"/>
                  </a:lnTo>
                  <a:lnTo>
                    <a:pt x="801702" y="1235039"/>
                  </a:lnTo>
                  <a:lnTo>
                    <a:pt x="786958" y="1237167"/>
                  </a:lnTo>
                  <a:lnTo>
                    <a:pt x="771728" y="1237730"/>
                  </a:lnTo>
                  <a:lnTo>
                    <a:pt x="757021" y="1237220"/>
                  </a:lnTo>
                  <a:lnTo>
                    <a:pt x="742053" y="1237246"/>
                  </a:lnTo>
                  <a:lnTo>
                    <a:pt x="727103" y="1235953"/>
                  </a:lnTo>
                  <a:lnTo>
                    <a:pt x="711145" y="1234170"/>
                  </a:lnTo>
                  <a:lnTo>
                    <a:pt x="695709" y="1231313"/>
                  </a:lnTo>
                  <a:lnTo>
                    <a:pt x="679526" y="1227429"/>
                  </a:lnTo>
                  <a:lnTo>
                    <a:pt x="663848" y="1223790"/>
                  </a:lnTo>
                  <a:lnTo>
                    <a:pt x="648430" y="1219614"/>
                  </a:lnTo>
                  <a:lnTo>
                    <a:pt x="632266" y="1214411"/>
                  </a:lnTo>
                  <a:lnTo>
                    <a:pt x="599451" y="1202440"/>
                  </a:lnTo>
                  <a:lnTo>
                    <a:pt x="566412" y="1188368"/>
                  </a:lnTo>
                  <a:lnTo>
                    <a:pt x="533409" y="1171657"/>
                  </a:lnTo>
                  <a:lnTo>
                    <a:pt x="501433" y="1154118"/>
                  </a:lnTo>
                  <a:lnTo>
                    <a:pt x="468224" y="1133987"/>
                  </a:lnTo>
                  <a:lnTo>
                    <a:pt x="435294" y="1112000"/>
                  </a:lnTo>
                  <a:lnTo>
                    <a:pt x="403148" y="1088401"/>
                  </a:lnTo>
                  <a:lnTo>
                    <a:pt x="371281" y="1062947"/>
                  </a:lnTo>
                  <a:lnTo>
                    <a:pt x="340441" y="1036663"/>
                  </a:lnTo>
                  <a:lnTo>
                    <a:pt x="309114" y="1008815"/>
                  </a:lnTo>
                  <a:lnTo>
                    <a:pt x="279840" y="979310"/>
                  </a:lnTo>
                  <a:lnTo>
                    <a:pt x="250566" y="949804"/>
                  </a:lnTo>
                  <a:lnTo>
                    <a:pt x="222580" y="918932"/>
                  </a:lnTo>
                  <a:lnTo>
                    <a:pt x="196124" y="887476"/>
                  </a:lnTo>
                  <a:lnTo>
                    <a:pt x="170712" y="853871"/>
                  </a:lnTo>
                  <a:lnTo>
                    <a:pt x="146551" y="821539"/>
                  </a:lnTo>
                  <a:lnTo>
                    <a:pt x="123677" y="787841"/>
                  </a:lnTo>
                  <a:lnTo>
                    <a:pt x="102334" y="753559"/>
                  </a:lnTo>
                  <a:lnTo>
                    <a:pt x="82521" y="718693"/>
                  </a:lnTo>
                  <a:lnTo>
                    <a:pt x="64724" y="684807"/>
                  </a:lnTo>
                  <a:lnTo>
                    <a:pt x="49223" y="650045"/>
                  </a:lnTo>
                  <a:lnTo>
                    <a:pt x="34990" y="615236"/>
                  </a:lnTo>
                  <a:lnTo>
                    <a:pt x="23034" y="580870"/>
                  </a:lnTo>
                  <a:lnTo>
                    <a:pt x="17934" y="564445"/>
                  </a:lnTo>
                  <a:lnTo>
                    <a:pt x="14103" y="547974"/>
                  </a:lnTo>
                  <a:lnTo>
                    <a:pt x="10029" y="530721"/>
                  </a:lnTo>
                  <a:lnTo>
                    <a:pt x="6198" y="514250"/>
                  </a:lnTo>
                  <a:lnTo>
                    <a:pt x="4401" y="497439"/>
                  </a:lnTo>
                  <a:lnTo>
                    <a:pt x="1578" y="481458"/>
                  </a:lnTo>
                  <a:lnTo>
                    <a:pt x="285" y="464893"/>
                  </a:lnTo>
                  <a:lnTo>
                    <a:pt x="0" y="448818"/>
                  </a:lnTo>
                  <a:lnTo>
                    <a:pt x="219" y="432988"/>
                  </a:lnTo>
                  <a:lnTo>
                    <a:pt x="438" y="417158"/>
                  </a:lnTo>
                  <a:lnTo>
                    <a:pt x="2169" y="402063"/>
                  </a:lnTo>
                  <a:lnTo>
                    <a:pt x="4161" y="386431"/>
                  </a:lnTo>
                  <a:lnTo>
                    <a:pt x="6396" y="371582"/>
                  </a:lnTo>
                  <a:lnTo>
                    <a:pt x="9639" y="357222"/>
                  </a:lnTo>
                  <a:lnTo>
                    <a:pt x="13890" y="343352"/>
                  </a:lnTo>
                  <a:lnTo>
                    <a:pt x="18645" y="329728"/>
                  </a:lnTo>
                  <a:lnTo>
                    <a:pt x="23400" y="316103"/>
                  </a:lnTo>
                  <a:lnTo>
                    <a:pt x="28641" y="304043"/>
                  </a:lnTo>
                  <a:lnTo>
                    <a:pt x="34908" y="291154"/>
                  </a:lnTo>
                  <a:lnTo>
                    <a:pt x="41679" y="278509"/>
                  </a:lnTo>
                  <a:lnTo>
                    <a:pt x="48954" y="266110"/>
                  </a:lnTo>
                  <a:lnTo>
                    <a:pt x="55707" y="254785"/>
                  </a:lnTo>
                  <a:lnTo>
                    <a:pt x="64494" y="243121"/>
                  </a:lnTo>
                  <a:lnTo>
                    <a:pt x="73524" y="232239"/>
                  </a:lnTo>
                  <a:lnTo>
                    <a:pt x="82293" y="221894"/>
                  </a:lnTo>
                  <a:lnTo>
                    <a:pt x="91584" y="210475"/>
                  </a:lnTo>
                  <a:lnTo>
                    <a:pt x="102126" y="200328"/>
                  </a:lnTo>
                  <a:lnTo>
                    <a:pt x="112406" y="190718"/>
                  </a:lnTo>
                  <a:lnTo>
                    <a:pt x="134741" y="171697"/>
                  </a:lnTo>
                  <a:lnTo>
                    <a:pt x="158065" y="154485"/>
                  </a:lnTo>
                  <a:lnTo>
                    <a:pt x="182902" y="138007"/>
                  </a:lnTo>
                  <a:lnTo>
                    <a:pt x="209007" y="121483"/>
                  </a:lnTo>
                  <a:lnTo>
                    <a:pt x="236606" y="107014"/>
                  </a:lnTo>
                  <a:lnTo>
                    <a:pt x="264691" y="94108"/>
                  </a:lnTo>
                  <a:lnTo>
                    <a:pt x="293784" y="81693"/>
                  </a:lnTo>
                  <a:lnTo>
                    <a:pt x="324650" y="69476"/>
                  </a:lnTo>
                  <a:lnTo>
                    <a:pt x="355480" y="59897"/>
                  </a:lnTo>
                  <a:lnTo>
                    <a:pt x="386813" y="50563"/>
                  </a:lnTo>
                  <a:lnTo>
                    <a:pt x="420424" y="41672"/>
                  </a:lnTo>
                  <a:lnTo>
                    <a:pt x="453008" y="33611"/>
                  </a:lnTo>
                  <a:lnTo>
                    <a:pt x="486078" y="27113"/>
                  </a:lnTo>
                  <a:lnTo>
                    <a:pt x="518887" y="21153"/>
                  </a:lnTo>
                  <a:lnTo>
                    <a:pt x="552200" y="15437"/>
                  </a:lnTo>
                  <a:lnTo>
                    <a:pt x="585999" y="11286"/>
                  </a:lnTo>
                  <a:lnTo>
                    <a:pt x="619537" y="7672"/>
                  </a:lnTo>
                  <a:lnTo>
                    <a:pt x="652048" y="4887"/>
                  </a:lnTo>
                  <a:lnTo>
                    <a:pt x="684802" y="2884"/>
                  </a:lnTo>
                  <a:lnTo>
                    <a:pt x="717295" y="1418"/>
                  </a:lnTo>
                  <a:close/>
                </a:path>
              </a:pathLst>
            </a:custGeom>
            <a:noFill/>
            <a:ln w="57150">
              <a:solidFill>
                <a:srgbClr val="5F88CD"/>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lstStyle/>
            <a:p>
              <a:pPr algn="ctr"/>
              <a:r>
                <a:rPr lang="zh-CN" altLang="en-US" b="1" dirty="0">
                  <a:solidFill>
                    <a:srgbClr val="5F88CD"/>
                  </a:solidFill>
                  <a:latin typeface="微软雅黑" panose="020B0503020204020204" pitchFamily="34" charset="-122"/>
                  <a:ea typeface="微软雅黑" panose="020B0503020204020204" pitchFamily="34" charset="-122"/>
                  <a:cs typeface="+mn-ea"/>
                  <a:sym typeface="Arial" panose="020B0604020202020204" pitchFamily="34" charset="0"/>
                </a:rPr>
                <a:t>场景描述</a:t>
              </a:r>
              <a:endParaRPr lang="zh-CN" altLang="en-US" b="1" dirty="0">
                <a:solidFill>
                  <a:srgbClr val="5F88C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4" name="组合 3"/>
          <p:cNvGrpSpPr/>
          <p:nvPr>
            <p:custDataLst>
              <p:tags r:id="rId5"/>
            </p:custDataLst>
          </p:nvPr>
        </p:nvGrpSpPr>
        <p:grpSpPr>
          <a:xfrm>
            <a:off x="5874457" y="2247788"/>
            <a:ext cx="5160010" cy="2364814"/>
            <a:chOff x="4557051" y="2115566"/>
            <a:chExt cx="3481982" cy="1595779"/>
          </a:xfrm>
        </p:grpSpPr>
        <p:cxnSp>
          <p:nvCxnSpPr>
            <p:cNvPr id="9" name="직선 연결선 116"/>
            <p:cNvCxnSpPr>
              <a:cxnSpLocks noChangeShapeType="1"/>
            </p:cNvCxnSpPr>
            <p:nvPr>
              <p:custDataLst>
                <p:tags r:id="rId6"/>
              </p:custDataLst>
            </p:nvPr>
          </p:nvCxnSpPr>
          <p:spPr bwMode="auto">
            <a:xfrm flipH="1">
              <a:off x="5716358" y="3504851"/>
              <a:ext cx="2322505" cy="0"/>
            </a:xfrm>
            <a:prstGeom prst="line">
              <a:avLst/>
            </a:prstGeom>
            <a:noFill/>
            <a:ln w="19050">
              <a:solidFill>
                <a:srgbClr val="007ADD"/>
              </a:solidFill>
              <a:prstDash val="sysDot"/>
              <a:round/>
              <a:headEnd type="oval" w="med" len="med"/>
              <a:tailEnd type="none" w="med" len="med"/>
            </a:ln>
            <a:extLst>
              <a:ext uri="{909E8E84-426E-40DD-AFC4-6F175D3DCCD1}">
                <a14:hiddenFill xmlns:a14="http://schemas.microsoft.com/office/drawing/2010/main">
                  <a:noFill/>
                </a14:hiddenFill>
              </a:ext>
            </a:extLst>
          </p:spPr>
        </p:cxnSp>
        <p:sp>
          <p:nvSpPr>
            <p:cNvPr id="11" name="Rectangle 13"/>
            <p:cNvSpPr>
              <a:spLocks noChangeArrowheads="1"/>
            </p:cNvSpPr>
            <p:nvPr>
              <p:custDataLst>
                <p:tags r:id="rId7"/>
              </p:custDataLst>
            </p:nvPr>
          </p:nvSpPr>
          <p:spPr bwMode="auto">
            <a:xfrm>
              <a:off x="5876828" y="2115566"/>
              <a:ext cx="2162205" cy="1094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prstDash val="sysDot"/>
                  <a:round/>
                  <a:headEnd type="oval" w="med" len="med"/>
                  <a:tailEnd type="oval" w="med" len="med"/>
                </a14:hiddenLine>
              </a:ext>
            </a:extLst>
          </p:spPr>
          <p:txBody>
            <a:bodyPr/>
            <a:lstStyle>
              <a:lvl1pPr>
                <a:defRPr>
                  <a:solidFill>
                    <a:srgbClr val="808080"/>
                  </a:solidFill>
                  <a:latin typeface="Malgun Gothic" panose="020B0503020000020004" pitchFamily="34" charset="-127"/>
                  <a:ea typeface="Malgun Gothic" panose="020B0503020000020004" pitchFamily="34" charset="-127"/>
                </a:defRPr>
              </a:lvl1pPr>
              <a:lvl2pPr marL="742950" indent="-285750">
                <a:defRPr>
                  <a:solidFill>
                    <a:srgbClr val="808080"/>
                  </a:solidFill>
                  <a:latin typeface="Malgun Gothic" panose="020B0503020000020004" pitchFamily="34" charset="-127"/>
                  <a:ea typeface="Malgun Gothic" panose="020B0503020000020004" pitchFamily="34" charset="-127"/>
                </a:defRPr>
              </a:lvl2pPr>
              <a:lvl3pPr marL="1143000" indent="-228600">
                <a:defRPr>
                  <a:solidFill>
                    <a:srgbClr val="808080"/>
                  </a:solidFill>
                  <a:latin typeface="Malgun Gothic" panose="020B0503020000020004" pitchFamily="34" charset="-127"/>
                  <a:ea typeface="Malgun Gothic" panose="020B0503020000020004" pitchFamily="34" charset="-127"/>
                </a:defRPr>
              </a:lvl3pPr>
              <a:lvl4pPr marL="1600200" indent="-228600">
                <a:defRPr>
                  <a:solidFill>
                    <a:srgbClr val="808080"/>
                  </a:solidFill>
                  <a:latin typeface="Malgun Gothic" panose="020B0503020000020004" pitchFamily="34" charset="-127"/>
                  <a:ea typeface="Malgun Gothic" panose="020B0503020000020004" pitchFamily="34" charset="-127"/>
                </a:defRPr>
              </a:lvl4pPr>
              <a:lvl5pPr marL="2057400" indent="-228600">
                <a:defRPr>
                  <a:solidFill>
                    <a:srgbClr val="808080"/>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808080"/>
                  </a:solidFill>
                  <a:latin typeface="Malgun Gothic" panose="020B0503020000020004" pitchFamily="34" charset="-127"/>
                  <a:ea typeface="Malgun Gothic" panose="020B0503020000020004" pitchFamily="34" charset="-127"/>
                </a:defRPr>
              </a:lvl9pPr>
            </a:lstStyle>
            <a:p>
              <a:r>
                <a:rPr lang="en-US" altLang="ko-KR" sz="1600" dirty="0">
                  <a:latin typeface="微软雅黑" panose="020B0503020204020204" pitchFamily="34" charset="-122"/>
                  <a:ea typeface="微软雅黑" panose="020B0503020204020204" pitchFamily="34" charset="-122"/>
                  <a:sym typeface="Arial" panose="020B0604020202020204" pitchFamily="34" charset="0"/>
                </a:rPr>
                <a:t>系统搭载自研的漏洞情报库，结合扫描到的品牌、型号、版本号等设备信息，和软件名称、厂商、软件版本等软件信息，匹配漏洞特征情报，实现资产漏洞检测。此漏洞检测方式使用于所有的漏洞，且时效性强，能帮助安全人员提高应急响应速度。</a:t>
              </a:r>
              <a:endParaRPr lang="en-US" altLang="ko-KR" sz="16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任意多边形 23"/>
            <p:cNvSpPr/>
            <p:nvPr>
              <p:custDataLst>
                <p:tags r:id="rId8"/>
              </p:custDataLst>
            </p:nvPr>
          </p:nvSpPr>
          <p:spPr>
            <a:xfrm>
              <a:off x="4557051" y="2477219"/>
              <a:ext cx="1230136" cy="1234126"/>
            </a:xfrm>
            <a:custGeom>
              <a:avLst/>
              <a:gdLst>
                <a:gd name="connsiteX0" fmla="*/ 671492 w 1230136"/>
                <a:gd name="connsiteY0" fmla="*/ 0 h 1234126"/>
                <a:gd name="connsiteX1" fmla="*/ 702634 w 1230136"/>
                <a:gd name="connsiteY1" fmla="*/ 399 h 1234126"/>
                <a:gd name="connsiteX2" fmla="*/ 732861 w 1230136"/>
                <a:gd name="connsiteY2" fmla="*/ 3360 h 1234126"/>
                <a:gd name="connsiteX3" fmla="*/ 747318 w 1230136"/>
                <a:gd name="connsiteY3" fmla="*/ 4776 h 1234126"/>
                <a:gd name="connsiteX4" fmla="*/ 762239 w 1230136"/>
                <a:gd name="connsiteY4" fmla="*/ 8226 h 1234126"/>
                <a:gd name="connsiteX5" fmla="*/ 776631 w 1230136"/>
                <a:gd name="connsiteY5" fmla="*/ 10299 h 1234126"/>
                <a:gd name="connsiteX6" fmla="*/ 790109 w 1230136"/>
                <a:gd name="connsiteY6" fmla="*/ 14934 h 1234126"/>
                <a:gd name="connsiteX7" fmla="*/ 817786 w 1230136"/>
                <a:gd name="connsiteY7" fmla="*/ 23611 h 1234126"/>
                <a:gd name="connsiteX8" fmla="*/ 844549 w 1230136"/>
                <a:gd name="connsiteY8" fmla="*/ 34850 h 1234126"/>
                <a:gd name="connsiteX9" fmla="*/ 870462 w 1230136"/>
                <a:gd name="connsiteY9" fmla="*/ 47995 h 1234126"/>
                <a:gd name="connsiteX10" fmla="*/ 895589 w 1230136"/>
                <a:gd name="connsiteY10" fmla="*/ 62388 h 1234126"/>
                <a:gd name="connsiteX11" fmla="*/ 918423 w 1230136"/>
                <a:gd name="connsiteY11" fmla="*/ 79872 h 1234126"/>
                <a:gd name="connsiteX12" fmla="*/ 941850 w 1230136"/>
                <a:gd name="connsiteY12" fmla="*/ 98076 h 1234126"/>
                <a:gd name="connsiteX13" fmla="*/ 964427 w 1230136"/>
                <a:gd name="connsiteY13" fmla="*/ 118186 h 1234126"/>
                <a:gd name="connsiteX14" fmla="*/ 984904 w 1230136"/>
                <a:gd name="connsiteY14" fmla="*/ 139416 h 1234126"/>
                <a:gd name="connsiteX15" fmla="*/ 1005846 w 1230136"/>
                <a:gd name="connsiteY15" fmla="*/ 162680 h 1234126"/>
                <a:gd name="connsiteX16" fmla="*/ 1024687 w 1230136"/>
                <a:gd name="connsiteY16" fmla="*/ 187065 h 1234126"/>
                <a:gd name="connsiteX17" fmla="*/ 1043399 w 1230136"/>
                <a:gd name="connsiteY17" fmla="*/ 212762 h 1234126"/>
                <a:gd name="connsiteX18" fmla="*/ 1060733 w 1230136"/>
                <a:gd name="connsiteY18" fmla="*/ 238988 h 1234126"/>
                <a:gd name="connsiteX19" fmla="*/ 1077810 w 1230136"/>
                <a:gd name="connsiteY19" fmla="*/ 267840 h 1234126"/>
                <a:gd name="connsiteX20" fmla="*/ 1092980 w 1230136"/>
                <a:gd name="connsiteY20" fmla="*/ 295842 h 1234126"/>
                <a:gd name="connsiteX21" fmla="*/ 1107299 w 1230136"/>
                <a:gd name="connsiteY21" fmla="*/ 325750 h 1234126"/>
                <a:gd name="connsiteX22" fmla="*/ 1121555 w 1230136"/>
                <a:gd name="connsiteY22" fmla="*/ 356314 h 1234126"/>
                <a:gd name="connsiteX23" fmla="*/ 1135088 w 1230136"/>
                <a:gd name="connsiteY23" fmla="*/ 387470 h 1234126"/>
                <a:gd name="connsiteX24" fmla="*/ 1147244 w 1230136"/>
                <a:gd name="connsiteY24" fmla="*/ 419155 h 1234126"/>
                <a:gd name="connsiteX25" fmla="*/ 1158742 w 1230136"/>
                <a:gd name="connsiteY25" fmla="*/ 450775 h 1234126"/>
                <a:gd name="connsiteX26" fmla="*/ 1169454 w 1230136"/>
                <a:gd name="connsiteY26" fmla="*/ 483644 h 1234126"/>
                <a:gd name="connsiteX27" fmla="*/ 1178788 w 1230136"/>
                <a:gd name="connsiteY27" fmla="*/ 517040 h 1234126"/>
                <a:gd name="connsiteX28" fmla="*/ 1187401 w 1230136"/>
                <a:gd name="connsiteY28" fmla="*/ 551029 h 1234126"/>
                <a:gd name="connsiteX29" fmla="*/ 1196077 w 1230136"/>
                <a:gd name="connsiteY29" fmla="*/ 584362 h 1234126"/>
                <a:gd name="connsiteX30" fmla="*/ 1202783 w 1230136"/>
                <a:gd name="connsiteY30" fmla="*/ 617501 h 1234126"/>
                <a:gd name="connsiteX31" fmla="*/ 1209424 w 1230136"/>
                <a:gd name="connsiteY31" fmla="*/ 651297 h 1234126"/>
                <a:gd name="connsiteX32" fmla="*/ 1215472 w 1230136"/>
                <a:gd name="connsiteY32" fmla="*/ 684372 h 1234126"/>
                <a:gd name="connsiteX33" fmla="*/ 1219549 w 1230136"/>
                <a:gd name="connsiteY33" fmla="*/ 717254 h 1234126"/>
                <a:gd name="connsiteX34" fmla="*/ 1223626 w 1230136"/>
                <a:gd name="connsiteY34" fmla="*/ 750136 h 1234126"/>
                <a:gd name="connsiteX35" fmla="*/ 1226453 w 1230136"/>
                <a:gd name="connsiteY35" fmla="*/ 782232 h 1234126"/>
                <a:gd name="connsiteX36" fmla="*/ 1227966 w 1230136"/>
                <a:gd name="connsiteY36" fmla="*/ 814200 h 1234126"/>
                <a:gd name="connsiteX37" fmla="*/ 1230136 w 1230136"/>
                <a:gd name="connsiteY37" fmla="*/ 846232 h 1234126"/>
                <a:gd name="connsiteX38" fmla="*/ 1229341 w 1230136"/>
                <a:gd name="connsiteY38" fmla="*/ 874659 h 1234126"/>
                <a:gd name="connsiteX39" fmla="*/ 1227169 w 1230136"/>
                <a:gd name="connsiteY39" fmla="*/ 903614 h 1234126"/>
                <a:gd name="connsiteX40" fmla="*/ 1222560 w 1230136"/>
                <a:gd name="connsiteY40" fmla="*/ 930342 h 1234126"/>
                <a:gd name="connsiteX41" fmla="*/ 1216109 w 1230136"/>
                <a:gd name="connsiteY41" fmla="*/ 955564 h 1234126"/>
                <a:gd name="connsiteX42" fmla="*/ 1207687 w 1230136"/>
                <a:gd name="connsiteY42" fmla="*/ 980592 h 1234126"/>
                <a:gd name="connsiteX43" fmla="*/ 1198736 w 1230136"/>
                <a:gd name="connsiteY43" fmla="*/ 1004243 h 1234126"/>
                <a:gd name="connsiteX44" fmla="*/ 1186564 w 1230136"/>
                <a:gd name="connsiteY44" fmla="*/ 1026916 h 1234126"/>
                <a:gd name="connsiteX45" fmla="*/ 1172485 w 1230136"/>
                <a:gd name="connsiteY45" fmla="*/ 1048738 h 1234126"/>
                <a:gd name="connsiteX46" fmla="*/ 1157877 w 1230136"/>
                <a:gd name="connsiteY46" fmla="*/ 1069184 h 1234126"/>
                <a:gd name="connsiteX47" fmla="*/ 1142084 w 1230136"/>
                <a:gd name="connsiteY47" fmla="*/ 1088187 h 1234126"/>
                <a:gd name="connsiteX48" fmla="*/ 1123069 w 1230136"/>
                <a:gd name="connsiteY48" fmla="*/ 1106212 h 1234126"/>
                <a:gd name="connsiteX49" fmla="*/ 1104841 w 1230136"/>
                <a:gd name="connsiteY49" fmla="*/ 1122987 h 1234126"/>
                <a:gd name="connsiteX50" fmla="*/ 1083391 w 1230136"/>
                <a:gd name="connsiteY50" fmla="*/ 1138785 h 1234126"/>
                <a:gd name="connsiteX51" fmla="*/ 1062005 w 1230136"/>
                <a:gd name="connsiteY51" fmla="*/ 1153926 h 1234126"/>
                <a:gd name="connsiteX52" fmla="*/ 1038905 w 1230136"/>
                <a:gd name="connsiteY52" fmla="*/ 1166247 h 1234126"/>
                <a:gd name="connsiteX53" fmla="*/ 1015805 w 1230136"/>
                <a:gd name="connsiteY53" fmla="*/ 1178569 h 1234126"/>
                <a:gd name="connsiteX54" fmla="*/ 991519 w 1230136"/>
                <a:gd name="connsiteY54" fmla="*/ 1189448 h 1234126"/>
                <a:gd name="connsiteX55" fmla="*/ 965327 w 1230136"/>
                <a:gd name="connsiteY55" fmla="*/ 1199478 h 1234126"/>
                <a:gd name="connsiteX56" fmla="*/ 939920 w 1230136"/>
                <a:gd name="connsiteY56" fmla="*/ 1208259 h 1234126"/>
                <a:gd name="connsiteX57" fmla="*/ 912671 w 1230136"/>
                <a:gd name="connsiteY57" fmla="*/ 1215533 h 1234126"/>
                <a:gd name="connsiteX58" fmla="*/ 884892 w 1230136"/>
                <a:gd name="connsiteY58" fmla="*/ 1221430 h 1234126"/>
                <a:gd name="connsiteX59" fmla="*/ 856522 w 1230136"/>
                <a:gd name="connsiteY59" fmla="*/ 1226606 h 1234126"/>
                <a:gd name="connsiteX60" fmla="*/ 828937 w 1230136"/>
                <a:gd name="connsiteY60" fmla="*/ 1230533 h 1234126"/>
                <a:gd name="connsiteX61" fmla="*/ 799509 w 1230136"/>
                <a:gd name="connsiteY61" fmla="*/ 1232954 h 1234126"/>
                <a:gd name="connsiteX62" fmla="*/ 770867 w 1230136"/>
                <a:gd name="connsiteY62" fmla="*/ 1234126 h 1234126"/>
                <a:gd name="connsiteX63" fmla="*/ 741039 w 1230136"/>
                <a:gd name="connsiteY63" fmla="*/ 1233856 h 1234126"/>
                <a:gd name="connsiteX64" fmla="*/ 711276 w 1230136"/>
                <a:gd name="connsiteY64" fmla="*/ 1232930 h 1234126"/>
                <a:gd name="connsiteX65" fmla="*/ 681577 w 1230136"/>
                <a:gd name="connsiteY65" fmla="*/ 1231346 h 1234126"/>
                <a:gd name="connsiteX66" fmla="*/ 652792 w 1230136"/>
                <a:gd name="connsiteY66" fmla="*/ 1227201 h 1234126"/>
                <a:gd name="connsiteX67" fmla="*/ 623414 w 1230136"/>
                <a:gd name="connsiteY67" fmla="*/ 1222335 h 1234126"/>
                <a:gd name="connsiteX68" fmla="*/ 594230 w 1230136"/>
                <a:gd name="connsiteY68" fmla="*/ 1215499 h 1234126"/>
                <a:gd name="connsiteX69" fmla="*/ 565045 w 1230136"/>
                <a:gd name="connsiteY69" fmla="*/ 1208663 h 1234126"/>
                <a:gd name="connsiteX70" fmla="*/ 506405 w 1230136"/>
                <a:gd name="connsiteY70" fmla="*/ 1190987 h 1234126"/>
                <a:gd name="connsiteX71" fmla="*/ 448550 w 1230136"/>
                <a:gd name="connsiteY71" fmla="*/ 1172062 h 1234126"/>
                <a:gd name="connsiteX72" fmla="*/ 421066 w 1230136"/>
                <a:gd name="connsiteY72" fmla="*/ 1161415 h 1234126"/>
                <a:gd name="connsiteX73" fmla="*/ 393582 w 1230136"/>
                <a:gd name="connsiteY73" fmla="*/ 1150768 h 1234126"/>
                <a:gd name="connsiteX74" fmla="*/ 365569 w 1230136"/>
                <a:gd name="connsiteY74" fmla="*/ 1138743 h 1234126"/>
                <a:gd name="connsiteX75" fmla="*/ 339592 w 1230136"/>
                <a:gd name="connsiteY75" fmla="*/ 1126255 h 1234126"/>
                <a:gd name="connsiteX76" fmla="*/ 313614 w 1230136"/>
                <a:gd name="connsiteY76" fmla="*/ 1113767 h 1234126"/>
                <a:gd name="connsiteX77" fmla="*/ 288359 w 1230136"/>
                <a:gd name="connsiteY77" fmla="*/ 1100686 h 1234126"/>
                <a:gd name="connsiteX78" fmla="*/ 263824 w 1230136"/>
                <a:gd name="connsiteY78" fmla="*/ 1087014 h 1234126"/>
                <a:gd name="connsiteX79" fmla="*/ 239418 w 1230136"/>
                <a:gd name="connsiteY79" fmla="*/ 1072028 h 1234126"/>
                <a:gd name="connsiteX80" fmla="*/ 216984 w 1230136"/>
                <a:gd name="connsiteY80" fmla="*/ 1057235 h 1234126"/>
                <a:gd name="connsiteX81" fmla="*/ 195271 w 1230136"/>
                <a:gd name="connsiteY81" fmla="*/ 1041850 h 1234126"/>
                <a:gd name="connsiteX82" fmla="*/ 173687 w 1230136"/>
                <a:gd name="connsiteY82" fmla="*/ 1025152 h 1234126"/>
                <a:gd name="connsiteX83" fmla="*/ 153481 w 1230136"/>
                <a:gd name="connsiteY83" fmla="*/ 1007926 h 1234126"/>
                <a:gd name="connsiteX84" fmla="*/ 134654 w 1230136"/>
                <a:gd name="connsiteY84" fmla="*/ 990172 h 1234126"/>
                <a:gd name="connsiteX85" fmla="*/ 116420 w 1230136"/>
                <a:gd name="connsiteY85" fmla="*/ 973139 h 1234126"/>
                <a:gd name="connsiteX86" fmla="*/ 99757 w 1230136"/>
                <a:gd name="connsiteY86" fmla="*/ 953609 h 1234126"/>
                <a:gd name="connsiteX87" fmla="*/ 83880 w 1230136"/>
                <a:gd name="connsiteY87" fmla="*/ 932829 h 1234126"/>
                <a:gd name="connsiteX88" fmla="*/ 68595 w 1230136"/>
                <a:gd name="connsiteY88" fmla="*/ 912771 h 1234126"/>
                <a:gd name="connsiteX89" fmla="*/ 56068 w 1230136"/>
                <a:gd name="connsiteY89" fmla="*/ 891656 h 1234126"/>
                <a:gd name="connsiteX90" fmla="*/ 43605 w 1230136"/>
                <a:gd name="connsiteY90" fmla="*/ 869886 h 1234126"/>
                <a:gd name="connsiteX91" fmla="*/ 32585 w 1230136"/>
                <a:gd name="connsiteY91" fmla="*/ 846930 h 1234126"/>
                <a:gd name="connsiteX92" fmla="*/ 24322 w 1230136"/>
                <a:gd name="connsiteY92" fmla="*/ 822919 h 1234126"/>
                <a:gd name="connsiteX93" fmla="*/ 15402 w 1230136"/>
                <a:gd name="connsiteY93" fmla="*/ 798844 h 1234126"/>
                <a:gd name="connsiteX94" fmla="*/ 9961 w 1230136"/>
                <a:gd name="connsiteY94" fmla="*/ 773120 h 1234126"/>
                <a:gd name="connsiteX95" fmla="*/ 4583 w 1230136"/>
                <a:gd name="connsiteY95" fmla="*/ 746740 h 1234126"/>
                <a:gd name="connsiteX96" fmla="*/ 2556 w 1230136"/>
                <a:gd name="connsiteY96" fmla="*/ 720025 h 1234126"/>
                <a:gd name="connsiteX97" fmla="*/ 0 w 1230136"/>
                <a:gd name="connsiteY97" fmla="*/ 691933 h 1234126"/>
                <a:gd name="connsiteX98" fmla="*/ 795 w 1230136"/>
                <a:gd name="connsiteY98" fmla="*/ 663505 h 1234126"/>
                <a:gd name="connsiteX99" fmla="*/ 3160 w 1230136"/>
                <a:gd name="connsiteY99" fmla="*/ 632580 h 1234126"/>
                <a:gd name="connsiteX100" fmla="*/ 6969 w 1230136"/>
                <a:gd name="connsiteY100" fmla="*/ 600471 h 1234126"/>
                <a:gd name="connsiteX101" fmla="*/ 13406 w 1230136"/>
                <a:gd name="connsiteY101" fmla="*/ 568619 h 1234126"/>
                <a:gd name="connsiteX102" fmla="*/ 22471 w 1230136"/>
                <a:gd name="connsiteY102" fmla="*/ 537024 h 1234126"/>
                <a:gd name="connsiteX103" fmla="*/ 32258 w 1230136"/>
                <a:gd name="connsiteY103" fmla="*/ 504837 h 1234126"/>
                <a:gd name="connsiteX104" fmla="*/ 44609 w 1230136"/>
                <a:gd name="connsiteY104" fmla="*/ 473565 h 1234126"/>
                <a:gd name="connsiteX105" fmla="*/ 58210 w 1230136"/>
                <a:gd name="connsiteY105" fmla="*/ 443077 h 1234126"/>
                <a:gd name="connsiteX106" fmla="*/ 74504 w 1230136"/>
                <a:gd name="connsiteY106" fmla="*/ 412191 h 1234126"/>
                <a:gd name="connsiteX107" fmla="*/ 92048 w 1230136"/>
                <a:gd name="connsiteY107" fmla="*/ 382090 h 1234126"/>
                <a:gd name="connsiteX108" fmla="*/ 110906 w 1230136"/>
                <a:gd name="connsiteY108" fmla="*/ 352117 h 1234126"/>
                <a:gd name="connsiteX109" fmla="*/ 131607 w 1230136"/>
                <a:gd name="connsiteY109" fmla="*/ 323651 h 1234126"/>
                <a:gd name="connsiteX110" fmla="*/ 152900 w 1230136"/>
                <a:gd name="connsiteY110" fmla="*/ 295906 h 1234126"/>
                <a:gd name="connsiteX111" fmla="*/ 175508 w 1230136"/>
                <a:gd name="connsiteY111" fmla="*/ 268289 h 1234126"/>
                <a:gd name="connsiteX112" fmla="*/ 199958 w 1230136"/>
                <a:gd name="connsiteY112" fmla="*/ 242179 h 1234126"/>
                <a:gd name="connsiteX113" fmla="*/ 225066 w 1230136"/>
                <a:gd name="connsiteY113" fmla="*/ 216133 h 1234126"/>
                <a:gd name="connsiteX114" fmla="*/ 251359 w 1230136"/>
                <a:gd name="connsiteY114" fmla="*/ 191530 h 1234126"/>
                <a:gd name="connsiteX115" fmla="*/ 278838 w 1230136"/>
                <a:gd name="connsiteY115" fmla="*/ 168368 h 1234126"/>
                <a:gd name="connsiteX116" fmla="*/ 306188 w 1230136"/>
                <a:gd name="connsiteY116" fmla="*/ 146519 h 1234126"/>
                <a:gd name="connsiteX117" fmla="*/ 334131 w 1230136"/>
                <a:gd name="connsiteY117" fmla="*/ 125391 h 1234126"/>
                <a:gd name="connsiteX118" fmla="*/ 363917 w 1230136"/>
                <a:gd name="connsiteY118" fmla="*/ 105770 h 1234126"/>
                <a:gd name="connsiteX119" fmla="*/ 393574 w 1230136"/>
                <a:gd name="connsiteY119" fmla="*/ 87462 h 1234126"/>
                <a:gd name="connsiteX120" fmla="*/ 423696 w 1230136"/>
                <a:gd name="connsiteY120" fmla="*/ 71188 h 1234126"/>
                <a:gd name="connsiteX121" fmla="*/ 455002 w 1230136"/>
                <a:gd name="connsiteY121" fmla="*/ 56356 h 1234126"/>
                <a:gd name="connsiteX122" fmla="*/ 484931 w 1230136"/>
                <a:gd name="connsiteY122" fmla="*/ 42052 h 1234126"/>
                <a:gd name="connsiteX123" fmla="*/ 517230 w 1230136"/>
                <a:gd name="connsiteY123" fmla="*/ 30631 h 1234126"/>
                <a:gd name="connsiteX124" fmla="*/ 548087 w 1230136"/>
                <a:gd name="connsiteY124" fmla="*/ 20396 h 1234126"/>
                <a:gd name="connsiteX125" fmla="*/ 579344 w 1230136"/>
                <a:gd name="connsiteY125" fmla="*/ 12851 h 1234126"/>
                <a:gd name="connsiteX126" fmla="*/ 610407 w 1230136"/>
                <a:gd name="connsiteY126" fmla="*/ 7275 h 1234126"/>
                <a:gd name="connsiteX127" fmla="*/ 641407 w 1230136"/>
                <a:gd name="connsiteY127" fmla="*/ 2357 h 123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230136" h="1234126">
                  <a:moveTo>
                    <a:pt x="671492" y="0"/>
                  </a:moveTo>
                  <a:lnTo>
                    <a:pt x="702634" y="399"/>
                  </a:lnTo>
                  <a:lnTo>
                    <a:pt x="732861" y="3360"/>
                  </a:lnTo>
                  <a:lnTo>
                    <a:pt x="747318" y="4776"/>
                  </a:lnTo>
                  <a:lnTo>
                    <a:pt x="762239" y="8226"/>
                  </a:lnTo>
                  <a:lnTo>
                    <a:pt x="776631" y="10299"/>
                  </a:lnTo>
                  <a:lnTo>
                    <a:pt x="790109" y="14934"/>
                  </a:lnTo>
                  <a:lnTo>
                    <a:pt x="817786" y="23611"/>
                  </a:lnTo>
                  <a:lnTo>
                    <a:pt x="844549" y="34850"/>
                  </a:lnTo>
                  <a:lnTo>
                    <a:pt x="870462" y="47995"/>
                  </a:lnTo>
                  <a:lnTo>
                    <a:pt x="895589" y="62388"/>
                  </a:lnTo>
                  <a:lnTo>
                    <a:pt x="918423" y="79872"/>
                  </a:lnTo>
                  <a:lnTo>
                    <a:pt x="941850" y="98076"/>
                  </a:lnTo>
                  <a:lnTo>
                    <a:pt x="964427" y="118186"/>
                  </a:lnTo>
                  <a:lnTo>
                    <a:pt x="984904" y="139416"/>
                  </a:lnTo>
                  <a:lnTo>
                    <a:pt x="1005846" y="162680"/>
                  </a:lnTo>
                  <a:lnTo>
                    <a:pt x="1024687" y="187065"/>
                  </a:lnTo>
                  <a:lnTo>
                    <a:pt x="1043399" y="212762"/>
                  </a:lnTo>
                  <a:lnTo>
                    <a:pt x="1060733" y="238988"/>
                  </a:lnTo>
                  <a:lnTo>
                    <a:pt x="1077810" y="267840"/>
                  </a:lnTo>
                  <a:lnTo>
                    <a:pt x="1092980" y="295842"/>
                  </a:lnTo>
                  <a:lnTo>
                    <a:pt x="1107299" y="325750"/>
                  </a:lnTo>
                  <a:lnTo>
                    <a:pt x="1121555" y="356314"/>
                  </a:lnTo>
                  <a:lnTo>
                    <a:pt x="1135088" y="387470"/>
                  </a:lnTo>
                  <a:lnTo>
                    <a:pt x="1147244" y="419155"/>
                  </a:lnTo>
                  <a:lnTo>
                    <a:pt x="1158742" y="450775"/>
                  </a:lnTo>
                  <a:lnTo>
                    <a:pt x="1169454" y="483644"/>
                  </a:lnTo>
                  <a:lnTo>
                    <a:pt x="1178788" y="517040"/>
                  </a:lnTo>
                  <a:lnTo>
                    <a:pt x="1187401" y="551029"/>
                  </a:lnTo>
                  <a:lnTo>
                    <a:pt x="1196077" y="584362"/>
                  </a:lnTo>
                  <a:lnTo>
                    <a:pt x="1202783" y="617501"/>
                  </a:lnTo>
                  <a:lnTo>
                    <a:pt x="1209424" y="651297"/>
                  </a:lnTo>
                  <a:lnTo>
                    <a:pt x="1215472" y="684372"/>
                  </a:lnTo>
                  <a:lnTo>
                    <a:pt x="1219549" y="717254"/>
                  </a:lnTo>
                  <a:lnTo>
                    <a:pt x="1223626" y="750136"/>
                  </a:lnTo>
                  <a:lnTo>
                    <a:pt x="1226453" y="782232"/>
                  </a:lnTo>
                  <a:lnTo>
                    <a:pt x="1227966" y="814200"/>
                  </a:lnTo>
                  <a:lnTo>
                    <a:pt x="1230136" y="846232"/>
                  </a:lnTo>
                  <a:lnTo>
                    <a:pt x="1229341" y="874659"/>
                  </a:lnTo>
                  <a:lnTo>
                    <a:pt x="1227169" y="903614"/>
                  </a:lnTo>
                  <a:lnTo>
                    <a:pt x="1222560" y="930342"/>
                  </a:lnTo>
                  <a:lnTo>
                    <a:pt x="1216109" y="955564"/>
                  </a:lnTo>
                  <a:lnTo>
                    <a:pt x="1207687" y="980592"/>
                  </a:lnTo>
                  <a:lnTo>
                    <a:pt x="1198736" y="1004243"/>
                  </a:lnTo>
                  <a:lnTo>
                    <a:pt x="1186564" y="1026916"/>
                  </a:lnTo>
                  <a:lnTo>
                    <a:pt x="1172485" y="1048738"/>
                  </a:lnTo>
                  <a:lnTo>
                    <a:pt x="1157877" y="1069184"/>
                  </a:lnTo>
                  <a:lnTo>
                    <a:pt x="1142084" y="1088187"/>
                  </a:lnTo>
                  <a:lnTo>
                    <a:pt x="1123069" y="1106212"/>
                  </a:lnTo>
                  <a:lnTo>
                    <a:pt x="1104841" y="1122987"/>
                  </a:lnTo>
                  <a:lnTo>
                    <a:pt x="1083391" y="1138785"/>
                  </a:lnTo>
                  <a:lnTo>
                    <a:pt x="1062005" y="1153926"/>
                  </a:lnTo>
                  <a:lnTo>
                    <a:pt x="1038905" y="1166247"/>
                  </a:lnTo>
                  <a:lnTo>
                    <a:pt x="1015805" y="1178569"/>
                  </a:lnTo>
                  <a:lnTo>
                    <a:pt x="991519" y="1189448"/>
                  </a:lnTo>
                  <a:lnTo>
                    <a:pt x="965327" y="1199478"/>
                  </a:lnTo>
                  <a:lnTo>
                    <a:pt x="939920" y="1208259"/>
                  </a:lnTo>
                  <a:lnTo>
                    <a:pt x="912671" y="1215533"/>
                  </a:lnTo>
                  <a:lnTo>
                    <a:pt x="884892" y="1221430"/>
                  </a:lnTo>
                  <a:lnTo>
                    <a:pt x="856522" y="1226606"/>
                  </a:lnTo>
                  <a:lnTo>
                    <a:pt x="828937" y="1230533"/>
                  </a:lnTo>
                  <a:lnTo>
                    <a:pt x="799509" y="1232954"/>
                  </a:lnTo>
                  <a:lnTo>
                    <a:pt x="770867" y="1234126"/>
                  </a:lnTo>
                  <a:lnTo>
                    <a:pt x="741039" y="1233856"/>
                  </a:lnTo>
                  <a:lnTo>
                    <a:pt x="711276" y="1232930"/>
                  </a:lnTo>
                  <a:lnTo>
                    <a:pt x="681577" y="1231346"/>
                  </a:lnTo>
                  <a:lnTo>
                    <a:pt x="652792" y="1227201"/>
                  </a:lnTo>
                  <a:lnTo>
                    <a:pt x="623414" y="1222335"/>
                  </a:lnTo>
                  <a:lnTo>
                    <a:pt x="594230" y="1215499"/>
                  </a:lnTo>
                  <a:lnTo>
                    <a:pt x="565045" y="1208663"/>
                  </a:lnTo>
                  <a:lnTo>
                    <a:pt x="506405" y="1190987"/>
                  </a:lnTo>
                  <a:lnTo>
                    <a:pt x="448550" y="1172062"/>
                  </a:lnTo>
                  <a:lnTo>
                    <a:pt x="421066" y="1161415"/>
                  </a:lnTo>
                  <a:lnTo>
                    <a:pt x="393582" y="1150768"/>
                  </a:lnTo>
                  <a:lnTo>
                    <a:pt x="365569" y="1138743"/>
                  </a:lnTo>
                  <a:lnTo>
                    <a:pt x="339592" y="1126255"/>
                  </a:lnTo>
                  <a:lnTo>
                    <a:pt x="313614" y="1113767"/>
                  </a:lnTo>
                  <a:lnTo>
                    <a:pt x="288359" y="1100686"/>
                  </a:lnTo>
                  <a:lnTo>
                    <a:pt x="263824" y="1087014"/>
                  </a:lnTo>
                  <a:lnTo>
                    <a:pt x="239418" y="1072028"/>
                  </a:lnTo>
                  <a:lnTo>
                    <a:pt x="216984" y="1057235"/>
                  </a:lnTo>
                  <a:lnTo>
                    <a:pt x="195271" y="1041850"/>
                  </a:lnTo>
                  <a:lnTo>
                    <a:pt x="173687" y="1025152"/>
                  </a:lnTo>
                  <a:lnTo>
                    <a:pt x="153481" y="1007926"/>
                  </a:lnTo>
                  <a:lnTo>
                    <a:pt x="134654" y="990172"/>
                  </a:lnTo>
                  <a:lnTo>
                    <a:pt x="116420" y="973139"/>
                  </a:lnTo>
                  <a:lnTo>
                    <a:pt x="99757" y="953609"/>
                  </a:lnTo>
                  <a:lnTo>
                    <a:pt x="83880" y="932829"/>
                  </a:lnTo>
                  <a:lnTo>
                    <a:pt x="68595" y="912771"/>
                  </a:lnTo>
                  <a:lnTo>
                    <a:pt x="56068" y="891656"/>
                  </a:lnTo>
                  <a:lnTo>
                    <a:pt x="43605" y="869886"/>
                  </a:lnTo>
                  <a:lnTo>
                    <a:pt x="32585" y="846930"/>
                  </a:lnTo>
                  <a:lnTo>
                    <a:pt x="24322" y="822919"/>
                  </a:lnTo>
                  <a:lnTo>
                    <a:pt x="15402" y="798844"/>
                  </a:lnTo>
                  <a:lnTo>
                    <a:pt x="9961" y="773120"/>
                  </a:lnTo>
                  <a:lnTo>
                    <a:pt x="4583" y="746740"/>
                  </a:lnTo>
                  <a:lnTo>
                    <a:pt x="2556" y="720025"/>
                  </a:lnTo>
                  <a:lnTo>
                    <a:pt x="0" y="691933"/>
                  </a:lnTo>
                  <a:lnTo>
                    <a:pt x="795" y="663505"/>
                  </a:lnTo>
                  <a:lnTo>
                    <a:pt x="3160" y="632580"/>
                  </a:lnTo>
                  <a:lnTo>
                    <a:pt x="6969" y="600471"/>
                  </a:lnTo>
                  <a:lnTo>
                    <a:pt x="13406" y="568619"/>
                  </a:lnTo>
                  <a:lnTo>
                    <a:pt x="22471" y="537024"/>
                  </a:lnTo>
                  <a:lnTo>
                    <a:pt x="32258" y="504837"/>
                  </a:lnTo>
                  <a:lnTo>
                    <a:pt x="44609" y="473565"/>
                  </a:lnTo>
                  <a:lnTo>
                    <a:pt x="58210" y="443077"/>
                  </a:lnTo>
                  <a:lnTo>
                    <a:pt x="74504" y="412191"/>
                  </a:lnTo>
                  <a:lnTo>
                    <a:pt x="92048" y="382090"/>
                  </a:lnTo>
                  <a:lnTo>
                    <a:pt x="110906" y="352117"/>
                  </a:lnTo>
                  <a:lnTo>
                    <a:pt x="131607" y="323651"/>
                  </a:lnTo>
                  <a:lnTo>
                    <a:pt x="152900" y="295906"/>
                  </a:lnTo>
                  <a:lnTo>
                    <a:pt x="175508" y="268289"/>
                  </a:lnTo>
                  <a:lnTo>
                    <a:pt x="199958" y="242179"/>
                  </a:lnTo>
                  <a:lnTo>
                    <a:pt x="225066" y="216133"/>
                  </a:lnTo>
                  <a:lnTo>
                    <a:pt x="251359" y="191530"/>
                  </a:lnTo>
                  <a:lnTo>
                    <a:pt x="278838" y="168368"/>
                  </a:lnTo>
                  <a:lnTo>
                    <a:pt x="306188" y="146519"/>
                  </a:lnTo>
                  <a:lnTo>
                    <a:pt x="334131" y="125391"/>
                  </a:lnTo>
                  <a:lnTo>
                    <a:pt x="363917" y="105770"/>
                  </a:lnTo>
                  <a:lnTo>
                    <a:pt x="393574" y="87462"/>
                  </a:lnTo>
                  <a:lnTo>
                    <a:pt x="423696" y="71188"/>
                  </a:lnTo>
                  <a:lnTo>
                    <a:pt x="455002" y="56356"/>
                  </a:lnTo>
                  <a:lnTo>
                    <a:pt x="484931" y="42052"/>
                  </a:lnTo>
                  <a:lnTo>
                    <a:pt x="517230" y="30631"/>
                  </a:lnTo>
                  <a:lnTo>
                    <a:pt x="548087" y="20396"/>
                  </a:lnTo>
                  <a:lnTo>
                    <a:pt x="579344" y="12851"/>
                  </a:lnTo>
                  <a:lnTo>
                    <a:pt x="610407" y="7275"/>
                  </a:lnTo>
                  <a:lnTo>
                    <a:pt x="641407" y="2357"/>
                  </a:lnTo>
                  <a:close/>
                </a:path>
              </a:pathLst>
            </a:custGeom>
            <a:noFill/>
            <a:ln w="57150">
              <a:solidFill>
                <a:srgbClr val="007ADD"/>
              </a:solidFill>
            </a:ln>
          </p:spPr>
          <p:style>
            <a:lnRef idx="2">
              <a:srgbClr val="3B9DBB">
                <a:shade val="50000"/>
              </a:srgbClr>
            </a:lnRef>
            <a:fillRef idx="1">
              <a:srgbClr val="3B9DBB"/>
            </a:fillRef>
            <a:effectRef idx="0">
              <a:srgbClr val="3B9DBB"/>
            </a:effectRef>
            <a:fontRef idx="minor">
              <a:srgbClr val="FFFFFF"/>
            </a:fontRef>
          </p:style>
          <p:txBody>
            <a:bodyPr rtlCol="0" anchor="ctr">
              <a:normAutofit/>
            </a:bodyPr>
            <a:lstStyle/>
            <a:p>
              <a:pPr algn="ctr"/>
              <a:r>
                <a:rPr lang="zh-CN" altLang="en-US" b="1" dirty="0">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zh-CN" altLang="en-US" b="1" dirty="0">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Tree>
    <p:custDataLst>
      <p:tags r:id="rId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descr="mulu 22"/>
          <p:cNvPicPr>
            <a:picLocks noChangeAspect="1"/>
          </p:cNvPicPr>
          <p:nvPr/>
        </p:nvPicPr>
        <p:blipFill>
          <a:blip r:embed="rId1"/>
          <a:srcRect l="8567" t="4767" r="58545"/>
          <a:stretch>
            <a:fillRect/>
          </a:stretch>
        </p:blipFill>
        <p:spPr>
          <a:xfrm>
            <a:off x="1" y="10795"/>
            <a:ext cx="3158428" cy="6850380"/>
          </a:xfrm>
          <a:prstGeom prst="rect">
            <a:avLst/>
          </a:prstGeom>
        </p:spPr>
      </p:pic>
      <p:sp>
        <p:nvSpPr>
          <p:cNvPr id="145" name="矩形 144"/>
          <p:cNvSpPr/>
          <p:nvPr>
            <p:custDataLst>
              <p:tags r:id="rId2"/>
            </p:custDataLst>
          </p:nvPr>
        </p:nvSpPr>
        <p:spPr>
          <a:xfrm>
            <a:off x="1" y="3810"/>
            <a:ext cx="3158428" cy="6857365"/>
          </a:xfrm>
          <a:prstGeom prst="rect">
            <a:avLst/>
          </a:prstGeom>
          <a:gradFill>
            <a:gsLst>
              <a:gs pos="0">
                <a:srgbClr val="1373FE"/>
              </a:gs>
              <a:gs pos="98000">
                <a:schemeClr val="bg1">
                  <a:alpha val="41000"/>
                  <a:lumMod val="75000"/>
                  <a:lumOff val="25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2" name="矩形 1"/>
          <p:cNvSpPr/>
          <p:nvPr>
            <p:custDataLst>
              <p:tags r:id="rId3"/>
            </p:custDataLst>
          </p:nvPr>
        </p:nvSpPr>
        <p:spPr>
          <a:xfrm>
            <a:off x="-3175" y="2265680"/>
            <a:ext cx="12195175" cy="2326640"/>
          </a:xfrm>
          <a:prstGeom prst="rect">
            <a:avLst/>
          </a:prstGeom>
          <a:gradFill>
            <a:gsLst>
              <a:gs pos="33000">
                <a:srgbClr val="007ADD"/>
              </a:gs>
              <a:gs pos="100000">
                <a:srgbClr val="5DA2D7"/>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38" name="文本框 137"/>
          <p:cNvSpPr txBox="1"/>
          <p:nvPr/>
        </p:nvSpPr>
        <p:spPr>
          <a:xfrm>
            <a:off x="6086781" y="3113676"/>
            <a:ext cx="4297680" cy="645160"/>
          </a:xfrm>
          <a:prstGeom prst="rect">
            <a:avLst/>
          </a:prstGeom>
          <a:noFill/>
        </p:spPr>
        <p:txBody>
          <a:bodyPr wrap="none" rtlCol="0">
            <a:spAutoFit/>
          </a:bodyPr>
          <a:lstStyle/>
          <a:p>
            <a:r>
              <a:rPr kumimoji="1" lang="zh-CN" altLang="en-US" sz="3600" b="1" dirty="0">
                <a:solidFill>
                  <a:schemeClr val="bg1"/>
                </a:solidFill>
              </a:rPr>
              <a:t>核心功能和应用场景</a:t>
            </a:r>
            <a:endParaRPr kumimoji="1" lang="zh-CN" altLang="en-US" sz="3600" b="1" dirty="0">
              <a:solidFill>
                <a:schemeClr val="bg1"/>
              </a:solidFill>
            </a:endParaRPr>
          </a:p>
        </p:txBody>
      </p:sp>
      <p:cxnSp>
        <p:nvCxnSpPr>
          <p:cNvPr id="4" name="直线连接符 3"/>
          <p:cNvCxnSpPr/>
          <p:nvPr/>
        </p:nvCxnSpPr>
        <p:spPr>
          <a:xfrm flipV="1">
            <a:off x="4986568" y="3420110"/>
            <a:ext cx="734695" cy="889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10749032" y="3429000"/>
            <a:ext cx="728980" cy="127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08381" y="2774265"/>
            <a:ext cx="1313180" cy="1322070"/>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p>
            <a:r>
              <a:rPr kumimoji="1" lang="en-US" altLang="zh-CN" sz="8000" b="1" dirty="0">
                <a:solidFill>
                  <a:schemeClr val="bg1">
                    <a:alpha val="40000"/>
                  </a:schemeClr>
                </a:solidFill>
              </a:rPr>
              <a:t>01</a:t>
            </a:r>
            <a:endParaRPr kumimoji="1" lang="zh-CN" altLang="en-US" sz="8000" b="1" dirty="0">
              <a:solidFill>
                <a:schemeClr val="bg1">
                  <a:alpha val="40000"/>
                </a:schemeClr>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攻击面管理</a:t>
            </a:r>
            <a:endParaRPr lang="zh-CN" altLang="en-US" dirty="0">
              <a:solidFill>
                <a:srgbClr val="007ADD"/>
              </a:solidFill>
              <a:sym typeface="+mn-ea"/>
            </a:endParaRPr>
          </a:p>
        </p:txBody>
      </p:sp>
      <p:sp>
        <p:nvSpPr>
          <p:cNvPr id="8" name="文本框 7"/>
          <p:cNvSpPr txBox="1"/>
          <p:nvPr/>
        </p:nvSpPr>
        <p:spPr>
          <a:xfrm>
            <a:off x="2927985" y="1083945"/>
            <a:ext cx="68884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开放共享全量资产数据，为企业建立安全体系底座</a:t>
            </a:r>
            <a:endParaRPr lang="zh-CN" altLang="en-US" sz="2400">
              <a:solidFill>
                <a:srgbClr val="007ADD"/>
              </a:solidFill>
              <a:effectLst>
                <a:outerShdw blurRad="38100" dist="25400" dir="5400000" algn="ctr" rotWithShape="0">
                  <a:srgbClr val="6E747A">
                    <a:alpha val="43000"/>
                  </a:srgbClr>
                </a:outerShdw>
              </a:effectLst>
            </a:endParaRPr>
          </a:p>
        </p:txBody>
      </p:sp>
      <p:sp>
        <p:nvSpPr>
          <p:cNvPr id="18" name="任意多边形 17"/>
          <p:cNvSpPr/>
          <p:nvPr>
            <p:custDataLst>
              <p:tags r:id="rId1"/>
            </p:custDataLst>
          </p:nvPr>
        </p:nvSpPr>
        <p:spPr>
          <a:xfrm>
            <a:off x="1208566" y="1908736"/>
            <a:ext cx="1896868" cy="1896868"/>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solidFill>
            <a:srgbClr val="7498D4"/>
          </a:soli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sz="2000" b="1" dirty="0" err="1">
                <a:solidFill>
                  <a:srgbClr val="7498D4"/>
                </a:solidFill>
                <a:latin typeface="微软雅黑" panose="020B0503020204020204" pitchFamily="34" charset="-122"/>
                <a:ea typeface="微软雅黑" panose="020B0503020204020204" pitchFamily="34" charset="-122"/>
                <a:cs typeface="+mn-ea"/>
                <a:sym typeface="Arial" panose="020B0604020202020204" pitchFamily="34" charset="0"/>
              </a:rPr>
              <a:t>场景描述</a:t>
            </a:r>
            <a:endParaRPr lang="zh-CN" altLang="en-US" sz="2000" b="1" dirty="0" err="1">
              <a:solidFill>
                <a:srgbClr val="7498D4"/>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19" name="矩形 18"/>
          <p:cNvSpPr/>
          <p:nvPr>
            <p:custDataLst>
              <p:tags r:id="rId2"/>
            </p:custDataLst>
          </p:nvPr>
        </p:nvSpPr>
        <p:spPr>
          <a:xfrm>
            <a:off x="3168015" y="2195830"/>
            <a:ext cx="7527290" cy="1173480"/>
          </a:xfrm>
          <a:prstGeom prst="rect">
            <a:avLst/>
          </a:prstGeom>
        </p:spPr>
        <p:txBody>
          <a:bodyPr wrap="square" anchor="ctr" anchorCtr="0"/>
          <a:p>
            <a:pPr>
              <a:lnSpc>
                <a:spcPct val="130000"/>
              </a:lnSpc>
            </a:pPr>
            <a:r>
              <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rPr>
              <a:t>客户搭建的CMDB系统、安全运营平台等系统，常常存在资产数据不全的问题，比如哑终端类型泛在化、品牌多样化，导致难以识别，也由于数据采集方式的制约，可能无法获取到设备的主机名、网络位置、序列号、版本号、品牌、型号等数据，尤其是物联网设备的数据。</a:t>
            </a:r>
            <a:endPar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任意多边形 1"/>
          <p:cNvSpPr/>
          <p:nvPr>
            <p:custDataLst>
              <p:tags r:id="rId3"/>
            </p:custDataLst>
          </p:nvPr>
        </p:nvSpPr>
        <p:spPr>
          <a:xfrm>
            <a:off x="4289577" y="4027996"/>
            <a:ext cx="1896868" cy="1896868"/>
          </a:xfrm>
          <a:custGeom>
            <a:avLst/>
            <a:gdLst>
              <a:gd name="connsiteX0" fmla="*/ 203609 w 1526969"/>
              <a:gd name="connsiteY0" fmla="*/ 712726 h 1526969"/>
              <a:gd name="connsiteX1" fmla="*/ 241774 w 1526969"/>
              <a:gd name="connsiteY1" fmla="*/ 750890 h 1526969"/>
              <a:gd name="connsiteX2" fmla="*/ 152679 w 1526969"/>
              <a:gd name="connsiteY2" fmla="*/ 839985 h 1526969"/>
              <a:gd name="connsiteX3" fmla="*/ 763313 w 1526969"/>
              <a:gd name="connsiteY3" fmla="*/ 1450619 h 1526969"/>
              <a:gd name="connsiteX4" fmla="*/ 1488804 w 1526969"/>
              <a:gd name="connsiteY4" fmla="*/ 725129 h 1526969"/>
              <a:gd name="connsiteX5" fmla="*/ 1526969 w 1526969"/>
              <a:gd name="connsiteY5" fmla="*/ 763293 h 1526969"/>
              <a:gd name="connsiteX6" fmla="*/ 801478 w 1526969"/>
              <a:gd name="connsiteY6" fmla="*/ 1488784 h 1526969"/>
              <a:gd name="connsiteX7" fmla="*/ 763294 w 1526969"/>
              <a:gd name="connsiteY7" fmla="*/ 1526968 h 1526969"/>
              <a:gd name="connsiteX8" fmla="*/ 763293 w 1526969"/>
              <a:gd name="connsiteY8" fmla="*/ 1526969 h 1526969"/>
              <a:gd name="connsiteX9" fmla="*/ 725129 w 1526969"/>
              <a:gd name="connsiteY9" fmla="*/ 1488804 h 1526969"/>
              <a:gd name="connsiteX10" fmla="*/ 725129 w 1526969"/>
              <a:gd name="connsiteY10" fmla="*/ 1488803 h 1526969"/>
              <a:gd name="connsiteX11" fmla="*/ 114495 w 1526969"/>
              <a:gd name="connsiteY11" fmla="*/ 878169 h 1526969"/>
              <a:gd name="connsiteX12" fmla="*/ 114494 w 1526969"/>
              <a:gd name="connsiteY12" fmla="*/ 878170 h 1526969"/>
              <a:gd name="connsiteX13" fmla="*/ 76330 w 1526969"/>
              <a:gd name="connsiteY13" fmla="*/ 840005 h 1526969"/>
              <a:gd name="connsiteX14" fmla="*/ 76330 w 1526969"/>
              <a:gd name="connsiteY14" fmla="*/ 840004 h 1526969"/>
              <a:gd name="connsiteX15" fmla="*/ 114514 w 1526969"/>
              <a:gd name="connsiteY15" fmla="*/ 801821 h 1526969"/>
              <a:gd name="connsiteX16" fmla="*/ 763675 w 1526969"/>
              <a:gd name="connsiteY16" fmla="*/ 0 h 1526969"/>
              <a:gd name="connsiteX17" fmla="*/ 801840 w 1526969"/>
              <a:gd name="connsiteY17" fmla="*/ 38164 h 1526969"/>
              <a:gd name="connsiteX18" fmla="*/ 801839 w 1526969"/>
              <a:gd name="connsiteY18" fmla="*/ 38165 h 1526969"/>
              <a:gd name="connsiteX19" fmla="*/ 1412474 w 1526969"/>
              <a:gd name="connsiteY19" fmla="*/ 648800 h 1526969"/>
              <a:gd name="connsiteX20" fmla="*/ 1450639 w 1526969"/>
              <a:gd name="connsiteY20" fmla="*/ 686965 h 1526969"/>
              <a:gd name="connsiteX21" fmla="*/ 1412455 w 1526969"/>
              <a:gd name="connsiteY21" fmla="*/ 725148 h 1526969"/>
              <a:gd name="connsiteX22" fmla="*/ 1323359 w 1526969"/>
              <a:gd name="connsiteY22" fmla="*/ 814244 h 1526969"/>
              <a:gd name="connsiteX23" fmla="*/ 1285195 w 1526969"/>
              <a:gd name="connsiteY23" fmla="*/ 776079 h 1526969"/>
              <a:gd name="connsiteX24" fmla="*/ 1374290 w 1526969"/>
              <a:gd name="connsiteY24" fmla="*/ 686984 h 1526969"/>
              <a:gd name="connsiteX25" fmla="*/ 763655 w 1526969"/>
              <a:gd name="connsiteY25" fmla="*/ 76349 h 1526969"/>
              <a:gd name="connsiteX26" fmla="*/ 38164 w 1526969"/>
              <a:gd name="connsiteY26" fmla="*/ 801840 h 1526969"/>
              <a:gd name="connsiteX27" fmla="*/ 0 w 1526969"/>
              <a:gd name="connsiteY27" fmla="*/ 763675 h 1526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526969" h="1526969">
                <a:moveTo>
                  <a:pt x="203609" y="712726"/>
                </a:moveTo>
                <a:lnTo>
                  <a:pt x="241774" y="750890"/>
                </a:lnTo>
                <a:lnTo>
                  <a:pt x="152679" y="839985"/>
                </a:lnTo>
                <a:lnTo>
                  <a:pt x="763313" y="1450619"/>
                </a:lnTo>
                <a:lnTo>
                  <a:pt x="1488804" y="725129"/>
                </a:lnTo>
                <a:lnTo>
                  <a:pt x="1526969" y="763293"/>
                </a:lnTo>
                <a:lnTo>
                  <a:pt x="801478" y="1488784"/>
                </a:lnTo>
                <a:lnTo>
                  <a:pt x="763294" y="1526968"/>
                </a:lnTo>
                <a:lnTo>
                  <a:pt x="763293" y="1526969"/>
                </a:lnTo>
                <a:lnTo>
                  <a:pt x="725129" y="1488804"/>
                </a:lnTo>
                <a:lnTo>
                  <a:pt x="725129" y="1488803"/>
                </a:lnTo>
                <a:lnTo>
                  <a:pt x="114495" y="878169"/>
                </a:lnTo>
                <a:lnTo>
                  <a:pt x="114494" y="878170"/>
                </a:lnTo>
                <a:lnTo>
                  <a:pt x="76330" y="840005"/>
                </a:lnTo>
                <a:lnTo>
                  <a:pt x="76330" y="840004"/>
                </a:lnTo>
                <a:lnTo>
                  <a:pt x="114514" y="801821"/>
                </a:lnTo>
                <a:close/>
                <a:moveTo>
                  <a:pt x="763675" y="0"/>
                </a:moveTo>
                <a:lnTo>
                  <a:pt x="801840" y="38164"/>
                </a:lnTo>
                <a:lnTo>
                  <a:pt x="801839" y="38165"/>
                </a:lnTo>
                <a:lnTo>
                  <a:pt x="1412474" y="648800"/>
                </a:lnTo>
                <a:lnTo>
                  <a:pt x="1450639" y="686965"/>
                </a:lnTo>
                <a:lnTo>
                  <a:pt x="1412455" y="725148"/>
                </a:lnTo>
                <a:lnTo>
                  <a:pt x="1323359" y="814244"/>
                </a:lnTo>
                <a:lnTo>
                  <a:pt x="1285195" y="776079"/>
                </a:lnTo>
                <a:lnTo>
                  <a:pt x="1374290" y="686984"/>
                </a:lnTo>
                <a:lnTo>
                  <a:pt x="763655" y="76349"/>
                </a:lnTo>
                <a:lnTo>
                  <a:pt x="38164" y="801840"/>
                </a:lnTo>
                <a:lnTo>
                  <a:pt x="0" y="763675"/>
                </a:lnTo>
                <a:close/>
              </a:path>
            </a:pathLst>
          </a:custGeom>
          <a:solidFill>
            <a:srgbClr val="007ADD"/>
          </a:solidFill>
        </p:spPr>
        <p:txBody>
          <a:bodyPr rot="0" spcFirstLastPara="0" vertOverflow="overflow" horzOverflow="overflow" vert="horz" wrap="square" lIns="91440" tIns="45720" rIns="91440" bIns="45720" numCol="1" spcCol="0" rtlCol="0" fromWordArt="0" anchor="ctr" anchorCtr="0" forceAA="0" compatLnSpc="1">
            <a:normAutofit/>
          </a:bodyPr>
          <a:p>
            <a:pPr algn="ctr">
              <a:lnSpc>
                <a:spcPct val="130000"/>
              </a:lnSpc>
            </a:pPr>
            <a:r>
              <a:rPr lang="zh-CN" altLang="en-US" sz="2000" b="1" dirty="0" err="1">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zh-CN" altLang="en-US" sz="2000" b="1" dirty="0" err="1">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30" name="矩形 29"/>
          <p:cNvSpPr/>
          <p:nvPr>
            <p:custDataLst>
              <p:tags r:id="rId4"/>
            </p:custDataLst>
          </p:nvPr>
        </p:nvSpPr>
        <p:spPr>
          <a:xfrm>
            <a:off x="6249035" y="4314825"/>
            <a:ext cx="4351020" cy="1173480"/>
          </a:xfrm>
          <a:prstGeom prst="rect">
            <a:avLst/>
          </a:prstGeom>
        </p:spPr>
        <p:txBody>
          <a:bodyPr wrap="square" anchor="ctr" anchorCtr="0">
            <a:noAutofit/>
          </a:bodyPr>
          <a:p>
            <a:pPr>
              <a:lnSpc>
                <a:spcPct val="130000"/>
              </a:lnSpc>
            </a:pP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产品开放北向接口，支持通过API调用和Kafka推送的方式将数据推送给第三方系统，帮助客户内部系统完善全量资产数据。</a:t>
            </a:r>
            <a:endPar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攻击面管理</a:t>
            </a:r>
            <a:endParaRPr lang="zh-CN" altLang="en-US" dirty="0">
              <a:solidFill>
                <a:srgbClr val="007ADD"/>
              </a:solidFill>
              <a:sym typeface="+mn-ea"/>
            </a:endParaRPr>
          </a:p>
        </p:txBody>
      </p:sp>
      <p:sp>
        <p:nvSpPr>
          <p:cNvPr id="8" name="文本框 7"/>
          <p:cNvSpPr txBox="1"/>
          <p:nvPr/>
        </p:nvSpPr>
        <p:spPr>
          <a:xfrm>
            <a:off x="2651760" y="882650"/>
            <a:ext cx="68884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联动更多的第三方系统，助力安全运营数字化转型</a:t>
            </a:r>
            <a:endParaRPr lang="zh-CN" altLang="en-US" sz="2400">
              <a:solidFill>
                <a:srgbClr val="007ADD"/>
              </a:solidFill>
              <a:effectLst>
                <a:outerShdw blurRad="38100" dist="25400" dir="5400000" algn="ctr" rotWithShape="0">
                  <a:srgbClr val="6E747A">
                    <a:alpha val="43000"/>
                  </a:srgbClr>
                </a:outerShdw>
              </a:effectLst>
            </a:endParaRPr>
          </a:p>
        </p:txBody>
      </p:sp>
      <p:sp>
        <p:nvSpPr>
          <p:cNvPr id="4" name="文本框 17"/>
          <p:cNvSpPr txBox="1">
            <a:spLocks noChangeArrowheads="1"/>
          </p:cNvSpPr>
          <p:nvPr>
            <p:custDataLst>
              <p:tags r:id="rId1"/>
            </p:custDataLst>
          </p:nvPr>
        </p:nvSpPr>
        <p:spPr bwMode="auto">
          <a:xfrm>
            <a:off x="777715" y="2060503"/>
            <a:ext cx="249951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rmAutofit fontScale="90000"/>
          </a:bodyPr>
          <a:lstStyle>
            <a:lvl1pPr>
              <a:lnSpc>
                <a:spcPct val="90000"/>
              </a:lnSpc>
              <a:spcBef>
                <a:spcPts val="1000"/>
              </a:spcBef>
              <a:buFont typeface="Arial" panose="020B0604020202020204" pitchFamily="34" charset="0"/>
              <a:buChar char="•"/>
              <a:defRPr sz="2800">
                <a:solidFill>
                  <a:srgbClr val="4D4D4D"/>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rgbClr val="4D4D4D"/>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rgbClr val="4D4D4D"/>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solidFill>
                  <a:srgbClr val="5F88CD"/>
                </a:solidFill>
                <a:latin typeface="微软雅黑" panose="020B0503020204020204" pitchFamily="34" charset="-122"/>
                <a:ea typeface="微软雅黑" panose="020B0503020204020204" pitchFamily="34" charset="-122"/>
                <a:cs typeface="+mn-ea"/>
              </a:rPr>
              <a:t>场景描述</a:t>
            </a:r>
            <a:endParaRPr lang="zh-CN" altLang="en-US" sz="1800" b="1" dirty="0">
              <a:solidFill>
                <a:srgbClr val="5F88CD"/>
              </a:solidFill>
              <a:latin typeface="微软雅黑" panose="020B0503020204020204" pitchFamily="34" charset="-122"/>
              <a:ea typeface="微软雅黑" panose="020B0503020204020204" pitchFamily="34" charset="-122"/>
              <a:cs typeface="+mn-ea"/>
            </a:endParaRPr>
          </a:p>
        </p:txBody>
      </p:sp>
      <p:sp>
        <p:nvSpPr>
          <p:cNvPr id="44" name="文本框 17"/>
          <p:cNvSpPr txBox="1">
            <a:spLocks noChangeArrowheads="1"/>
          </p:cNvSpPr>
          <p:nvPr>
            <p:custDataLst>
              <p:tags r:id="rId2"/>
            </p:custDataLst>
          </p:nvPr>
        </p:nvSpPr>
        <p:spPr bwMode="auto">
          <a:xfrm>
            <a:off x="8639259" y="2060503"/>
            <a:ext cx="2499519"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normAutofit fontScale="90000"/>
          </a:bodyPr>
          <a:lstStyle>
            <a:lvl1pPr>
              <a:lnSpc>
                <a:spcPct val="90000"/>
              </a:lnSpc>
              <a:spcBef>
                <a:spcPts val="1000"/>
              </a:spcBef>
              <a:buFont typeface="Arial" panose="020B0604020202020204" pitchFamily="34" charset="0"/>
              <a:buChar char="•"/>
              <a:defRPr sz="2800">
                <a:solidFill>
                  <a:srgbClr val="4D4D4D"/>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rgbClr val="4D4D4D"/>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rgbClr val="4D4D4D"/>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4D4D4D"/>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b="1" dirty="0">
                <a:solidFill>
                  <a:srgbClr val="007ADD"/>
                </a:solidFill>
                <a:latin typeface="微软雅黑" panose="020B0503020204020204" pitchFamily="34" charset="-122"/>
                <a:ea typeface="微软雅黑" panose="020B0503020204020204" pitchFamily="34" charset="-122"/>
                <a:cs typeface="+mn-ea"/>
              </a:rPr>
              <a:t>解决方案</a:t>
            </a:r>
            <a:endParaRPr lang="zh-CN" altLang="en-US" sz="1800" b="1" dirty="0">
              <a:solidFill>
                <a:srgbClr val="007ADD"/>
              </a:solidFill>
              <a:latin typeface="微软雅黑" panose="020B0503020204020204" pitchFamily="34" charset="-122"/>
              <a:ea typeface="微软雅黑" panose="020B0503020204020204" pitchFamily="34" charset="-122"/>
              <a:cs typeface="+mn-ea"/>
            </a:endParaRPr>
          </a:p>
        </p:txBody>
      </p:sp>
      <p:sp>
        <p:nvSpPr>
          <p:cNvPr id="5" name="文本框 4"/>
          <p:cNvSpPr txBox="1"/>
          <p:nvPr>
            <p:custDataLst>
              <p:tags r:id="rId3"/>
            </p:custDataLst>
          </p:nvPr>
        </p:nvSpPr>
        <p:spPr>
          <a:xfrm>
            <a:off x="8639260" y="2443659"/>
            <a:ext cx="2963863" cy="147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lstStyle>
            <a:defPPr>
              <a:defRPr lang="zh-CN"/>
            </a:defPPr>
            <a:lvl1pP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产品通过与第三方系统对接联动，可以从第三方系统获取数据后自动聚合，自动建立关联关系，作为不同数据源的数据展示在资产详情中</a:t>
            </a:r>
            <a:r>
              <a:rPr 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，并提供联动操作。</a:t>
            </a: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安全人员、运维人员可以将本产品当做分析平台、操作平台和协作平台，以提高安全运维工作和安全应急响应工作的效率。</a:t>
            </a:r>
            <a:endPar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6" name="文本框 5"/>
          <p:cNvSpPr txBox="1"/>
          <p:nvPr>
            <p:custDataLst>
              <p:tags r:id="rId4"/>
            </p:custDataLst>
          </p:nvPr>
        </p:nvSpPr>
        <p:spPr>
          <a:xfrm>
            <a:off x="777716" y="2443659"/>
            <a:ext cx="2963863" cy="1479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ormAutofit/>
          </a:bodyPr>
          <a:lstStyle>
            <a:defPPr>
              <a:defRPr lang="zh-CN"/>
            </a:defPPr>
            <a:lvl1pP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nSpc>
                <a:spcPct val="130000"/>
              </a:lnSpc>
            </a:pPr>
            <a:r>
              <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rPr>
              <a:t>客户通常会搭建多种不同的安全防护产品，不同系统之间数据割裂，难以聚合分析。</a:t>
            </a:r>
            <a:endPar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30000"/>
              </a:lnSpc>
            </a:pPr>
            <a:endPar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endParaRPr lang="zh-CN" altLang="en-US" sz="1600" dirty="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0" name="组合 9"/>
          <p:cNvGrpSpPr/>
          <p:nvPr/>
        </p:nvGrpSpPr>
        <p:grpSpPr>
          <a:xfrm>
            <a:off x="3806190" y="1729740"/>
            <a:ext cx="4446270" cy="5156835"/>
            <a:chOff x="6179" y="2678"/>
            <a:chExt cx="7002" cy="8121"/>
          </a:xfrm>
        </p:grpSpPr>
        <p:sp>
          <p:nvSpPr>
            <p:cNvPr id="3" name="任意多边形 2"/>
            <p:cNvSpPr/>
            <p:nvPr>
              <p:custDataLst>
                <p:tags r:id="rId5"/>
              </p:custDataLst>
            </p:nvPr>
          </p:nvSpPr>
          <p:spPr>
            <a:xfrm>
              <a:off x="8049" y="6005"/>
              <a:ext cx="2932" cy="4795"/>
            </a:xfrm>
            <a:custGeom>
              <a:avLst/>
              <a:gdLst>
                <a:gd name="connsiteX0" fmla="*/ 1765957 w 2699190"/>
                <a:gd name="connsiteY0" fmla="*/ 0 h 4903695"/>
                <a:gd name="connsiteX1" fmla="*/ 1829831 w 2699190"/>
                <a:gd name="connsiteY1" fmla="*/ 1176758 h 4903695"/>
                <a:gd name="connsiteX2" fmla="*/ 1834101 w 2699190"/>
                <a:gd name="connsiteY2" fmla="*/ 1263858 h 4903695"/>
                <a:gd name="connsiteX3" fmla="*/ 2473452 w 2699190"/>
                <a:gd name="connsiteY3" fmla="*/ 689619 h 4903695"/>
                <a:gd name="connsiteX4" fmla="*/ 2699190 w 2699190"/>
                <a:gd name="connsiteY4" fmla="*/ 894834 h 4903695"/>
                <a:gd name="connsiteX5" fmla="*/ 1862408 w 2699190"/>
                <a:gd name="connsiteY5" fmla="*/ 1820725 h 4903695"/>
                <a:gd name="connsiteX6" fmla="*/ 1893704 w 2699190"/>
                <a:gd name="connsiteY6" fmla="*/ 2320739 h 4903695"/>
                <a:gd name="connsiteX7" fmla="*/ 2276944 w 2699190"/>
                <a:gd name="connsiteY7" fmla="*/ 4903695 h 4903695"/>
                <a:gd name="connsiteX8" fmla="*/ 1021885 w 2699190"/>
                <a:gd name="connsiteY8" fmla="*/ 4903695 h 4903695"/>
                <a:gd name="connsiteX9" fmla="*/ 1220230 w 2699190"/>
                <a:gd name="connsiteY9" fmla="*/ 3148644 h 4903695"/>
                <a:gd name="connsiteX10" fmla="*/ 1247089 w 2699190"/>
                <a:gd name="connsiteY10" fmla="*/ 2823912 h 4903695"/>
                <a:gd name="connsiteX11" fmla="*/ 0 w 2699190"/>
                <a:gd name="connsiteY11" fmla="*/ 1922885 h 4903695"/>
                <a:gd name="connsiteX12" fmla="*/ 99789 w 2699190"/>
                <a:gd name="connsiteY12" fmla="*/ 1745151 h 4903695"/>
                <a:gd name="connsiteX13" fmla="*/ 1271036 w 2699190"/>
                <a:gd name="connsiteY13" fmla="*/ 2501827 h 4903695"/>
                <a:gd name="connsiteX14" fmla="*/ 1276749 w 2699190"/>
                <a:gd name="connsiteY14" fmla="*/ 2423370 h 4903695"/>
                <a:gd name="connsiteX15" fmla="*/ 1452191 w 2699190"/>
                <a:gd name="connsiteY15" fmla="*/ 35860 h 490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9190" h="4903695">
                  <a:moveTo>
                    <a:pt x="1765957" y="0"/>
                  </a:moveTo>
                  <a:cubicBezTo>
                    <a:pt x="1794346" y="408641"/>
                    <a:pt x="1812088" y="795431"/>
                    <a:pt x="1829831" y="1176758"/>
                  </a:cubicBezTo>
                  <a:lnTo>
                    <a:pt x="1834101" y="1263858"/>
                  </a:lnTo>
                  <a:lnTo>
                    <a:pt x="2473452" y="689619"/>
                  </a:lnTo>
                  <a:lnTo>
                    <a:pt x="2699190" y="894834"/>
                  </a:lnTo>
                  <a:lnTo>
                    <a:pt x="1862408" y="1820725"/>
                  </a:lnTo>
                  <a:lnTo>
                    <a:pt x="1893704" y="2320739"/>
                  </a:lnTo>
                  <a:cubicBezTo>
                    <a:pt x="1950480" y="3094318"/>
                    <a:pt x="2049838" y="3911601"/>
                    <a:pt x="2276944" y="4903695"/>
                  </a:cubicBezTo>
                  <a:lnTo>
                    <a:pt x="1021885" y="4903695"/>
                  </a:lnTo>
                  <a:cubicBezTo>
                    <a:pt x="1112280" y="4246283"/>
                    <a:pt x="1174846" y="3664418"/>
                    <a:pt x="1220230" y="3148644"/>
                  </a:cubicBezTo>
                  <a:lnTo>
                    <a:pt x="1247089" y="2823912"/>
                  </a:lnTo>
                  <a:lnTo>
                    <a:pt x="0" y="1922885"/>
                  </a:lnTo>
                  <a:lnTo>
                    <a:pt x="99789" y="1745151"/>
                  </a:lnTo>
                  <a:lnTo>
                    <a:pt x="1271036" y="2501827"/>
                  </a:lnTo>
                  <a:lnTo>
                    <a:pt x="1276749" y="2423370"/>
                  </a:lnTo>
                  <a:cubicBezTo>
                    <a:pt x="1353907" y="1293253"/>
                    <a:pt x="1356941" y="546662"/>
                    <a:pt x="1452191" y="35860"/>
                  </a:cubicBezTo>
                  <a:close/>
                </a:path>
              </a:pathLst>
            </a:custGeom>
            <a:solidFill>
              <a:schemeClr val="bg1">
                <a:lumMod val="65000"/>
              </a:schemeClr>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4D4D4D"/>
                </a:solidFill>
              </a:endParaRPr>
            </a:p>
          </p:txBody>
        </p:sp>
        <p:sp>
          <p:nvSpPr>
            <p:cNvPr id="21" name="椭圆 20"/>
            <p:cNvSpPr/>
            <p:nvPr>
              <p:custDataLst>
                <p:tags r:id="rId6"/>
              </p:custDataLst>
            </p:nvPr>
          </p:nvSpPr>
          <p:spPr>
            <a:xfrm>
              <a:off x="10678" y="5277"/>
              <a:ext cx="2337" cy="2337"/>
            </a:xfrm>
            <a:prstGeom prst="ellipse">
              <a:avLst/>
            </a:prstGeom>
            <a:solidFill>
              <a:srgbClr val="33A6FF"/>
            </a:solidFill>
            <a:ln>
              <a:noFill/>
            </a:ln>
            <a:effectLst/>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FFFFFF"/>
                </a:solidFill>
              </a:endParaRPr>
            </a:p>
          </p:txBody>
        </p:sp>
        <p:sp>
          <p:nvSpPr>
            <p:cNvPr id="22" name="椭圆 21"/>
            <p:cNvSpPr/>
            <p:nvPr>
              <p:custDataLst>
                <p:tags r:id="rId7"/>
              </p:custDataLst>
            </p:nvPr>
          </p:nvSpPr>
          <p:spPr>
            <a:xfrm>
              <a:off x="10249" y="7808"/>
              <a:ext cx="1451" cy="1448"/>
            </a:xfrm>
            <a:prstGeom prst="ellipse">
              <a:avLst/>
            </a:prstGeom>
            <a:solidFill>
              <a:srgbClr val="7DCAFF"/>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FFFFFF"/>
                </a:solidFill>
              </a:endParaRPr>
            </a:p>
          </p:txBody>
        </p:sp>
        <p:sp>
          <p:nvSpPr>
            <p:cNvPr id="23" name="椭圆 22"/>
            <p:cNvSpPr/>
            <p:nvPr>
              <p:custDataLst>
                <p:tags r:id="rId8"/>
              </p:custDataLst>
            </p:nvPr>
          </p:nvSpPr>
          <p:spPr>
            <a:xfrm>
              <a:off x="11583" y="3484"/>
              <a:ext cx="1598" cy="1600"/>
            </a:xfrm>
            <a:prstGeom prst="ellipse">
              <a:avLst/>
            </a:prstGeom>
            <a:solidFill>
              <a:srgbClr val="007ADD"/>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FFFFFF"/>
                </a:solidFill>
              </a:endParaRPr>
            </a:p>
          </p:txBody>
        </p:sp>
        <p:sp>
          <p:nvSpPr>
            <p:cNvPr id="24" name="椭圆 23"/>
            <p:cNvSpPr/>
            <p:nvPr>
              <p:custDataLst>
                <p:tags r:id="rId9"/>
              </p:custDataLst>
            </p:nvPr>
          </p:nvSpPr>
          <p:spPr>
            <a:xfrm>
              <a:off x="6541" y="6005"/>
              <a:ext cx="2125" cy="2128"/>
            </a:xfrm>
            <a:prstGeom prst="ellipse">
              <a:avLst/>
            </a:prstGeom>
            <a:solidFill>
              <a:srgbClr val="C5D5ED"/>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FFFFFF"/>
                </a:solidFill>
              </a:endParaRPr>
            </a:p>
          </p:txBody>
        </p:sp>
        <p:sp>
          <p:nvSpPr>
            <p:cNvPr id="25" name="椭圆 24"/>
            <p:cNvSpPr/>
            <p:nvPr>
              <p:custDataLst>
                <p:tags r:id="rId10"/>
              </p:custDataLst>
            </p:nvPr>
          </p:nvSpPr>
          <p:spPr>
            <a:xfrm>
              <a:off x="6380" y="4044"/>
              <a:ext cx="1638" cy="1635"/>
            </a:xfrm>
            <a:prstGeom prst="ellipse">
              <a:avLst/>
            </a:prstGeom>
            <a:solidFill>
              <a:srgbClr val="5F88CD"/>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a:bodyPr>
            <a:lstStyle/>
            <a:p>
              <a:pPr algn="ctr" eaLnBrk="1" hangingPunct="1">
                <a:spcBef>
                  <a:spcPts val="0"/>
                </a:spcBef>
                <a:spcAft>
                  <a:spcPts val="0"/>
                </a:spcAft>
                <a:defRPr/>
              </a:pPr>
              <a:endParaRPr lang="zh-CN" altLang="en-US" sz="1800">
                <a:solidFill>
                  <a:srgbClr val="FFFFFF"/>
                </a:solidFill>
              </a:endParaRPr>
            </a:p>
          </p:txBody>
        </p:sp>
        <p:sp>
          <p:nvSpPr>
            <p:cNvPr id="26" name="椭圆 25"/>
            <p:cNvSpPr/>
            <p:nvPr>
              <p:custDataLst>
                <p:tags r:id="rId11"/>
              </p:custDataLst>
            </p:nvPr>
          </p:nvSpPr>
          <p:spPr>
            <a:xfrm>
              <a:off x="7541" y="2854"/>
              <a:ext cx="768" cy="768"/>
            </a:xfrm>
            <a:prstGeom prst="ellipse">
              <a:avLst/>
            </a:prstGeom>
            <a:solidFill>
              <a:srgbClr val="4A7EC6"/>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fontScale="90000"/>
            </a:bodyPr>
            <a:lstStyle/>
            <a:p>
              <a:pPr algn="ctr" eaLnBrk="1" hangingPunct="1">
                <a:spcBef>
                  <a:spcPts val="0"/>
                </a:spcBef>
                <a:spcAft>
                  <a:spcPts val="0"/>
                </a:spcAft>
                <a:defRPr/>
              </a:pPr>
              <a:endParaRPr lang="zh-CN" altLang="en-US" sz="1800">
                <a:solidFill>
                  <a:srgbClr val="FFFFFF"/>
                </a:solidFill>
              </a:endParaRPr>
            </a:p>
          </p:txBody>
        </p:sp>
        <p:sp>
          <p:nvSpPr>
            <p:cNvPr id="27" name="椭圆 26"/>
            <p:cNvSpPr/>
            <p:nvPr>
              <p:custDataLst>
                <p:tags r:id="rId12"/>
              </p:custDataLst>
            </p:nvPr>
          </p:nvSpPr>
          <p:spPr>
            <a:xfrm>
              <a:off x="6179" y="5700"/>
              <a:ext cx="612" cy="613"/>
            </a:xfrm>
            <a:prstGeom prst="ellipse">
              <a:avLst/>
            </a:prstGeom>
            <a:solidFill>
              <a:srgbClr val="305B9B"/>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fontScale="65000" lnSpcReduction="20000"/>
            </a:bodyPr>
            <a:lstStyle/>
            <a:p>
              <a:pPr algn="ctr" eaLnBrk="1" hangingPunct="1">
                <a:spcBef>
                  <a:spcPts val="0"/>
                </a:spcBef>
                <a:spcAft>
                  <a:spcPts val="0"/>
                </a:spcAft>
                <a:defRPr/>
              </a:pPr>
              <a:endParaRPr lang="zh-CN" altLang="en-US" sz="1800">
                <a:solidFill>
                  <a:srgbClr val="FFFFFF"/>
                </a:solidFill>
              </a:endParaRPr>
            </a:p>
          </p:txBody>
        </p:sp>
        <p:sp>
          <p:nvSpPr>
            <p:cNvPr id="28" name="椭圆 27"/>
            <p:cNvSpPr/>
            <p:nvPr>
              <p:custDataLst>
                <p:tags r:id="rId13"/>
              </p:custDataLst>
            </p:nvPr>
          </p:nvSpPr>
          <p:spPr>
            <a:xfrm>
              <a:off x="11222" y="2812"/>
              <a:ext cx="478" cy="478"/>
            </a:xfrm>
            <a:prstGeom prst="ellipse">
              <a:avLst/>
            </a:prstGeom>
            <a:solidFill>
              <a:srgbClr val="75C3FF"/>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fontScale="45000" lnSpcReduction="20000"/>
            </a:bodyPr>
            <a:lstStyle/>
            <a:p>
              <a:pPr algn="ctr" eaLnBrk="1" hangingPunct="1">
                <a:spcBef>
                  <a:spcPts val="0"/>
                </a:spcBef>
                <a:spcAft>
                  <a:spcPts val="0"/>
                </a:spcAft>
                <a:defRPr/>
              </a:pPr>
              <a:endParaRPr lang="zh-CN" altLang="en-US" sz="1800">
                <a:solidFill>
                  <a:srgbClr val="FFFFFF"/>
                </a:solidFill>
              </a:endParaRPr>
            </a:p>
          </p:txBody>
        </p:sp>
        <p:sp>
          <p:nvSpPr>
            <p:cNvPr id="29" name="椭圆 28"/>
            <p:cNvSpPr/>
            <p:nvPr>
              <p:custDataLst>
                <p:tags r:id="rId14"/>
              </p:custDataLst>
            </p:nvPr>
          </p:nvSpPr>
          <p:spPr>
            <a:xfrm>
              <a:off x="11854" y="8015"/>
              <a:ext cx="477" cy="478"/>
            </a:xfrm>
            <a:prstGeom prst="ellipse">
              <a:avLst/>
            </a:prstGeom>
            <a:solidFill>
              <a:srgbClr val="0068B8"/>
            </a:solidFill>
            <a:ln>
              <a:noFill/>
            </a:ln>
          </p:spPr>
          <p:style>
            <a:lnRef idx="2">
              <a:srgbClr val="EF4150">
                <a:shade val="50000"/>
              </a:srgbClr>
            </a:lnRef>
            <a:fillRef idx="1">
              <a:srgbClr val="EF4150"/>
            </a:fillRef>
            <a:effectRef idx="0">
              <a:srgbClr val="EF4150"/>
            </a:effectRef>
            <a:fontRef idx="minor">
              <a:srgbClr val="FFFFFF"/>
            </a:fontRef>
          </p:style>
          <p:txBody>
            <a:bodyPr anchor="ctr">
              <a:normAutofit fontScale="45000" lnSpcReduction="20000"/>
            </a:bodyPr>
            <a:lstStyle/>
            <a:p>
              <a:pPr algn="ctr" eaLnBrk="1" hangingPunct="1">
                <a:spcBef>
                  <a:spcPts val="0"/>
                </a:spcBef>
                <a:spcAft>
                  <a:spcPts val="0"/>
                </a:spcAft>
                <a:defRPr/>
              </a:pPr>
              <a:endParaRPr lang="zh-CN" altLang="en-US" sz="1800">
                <a:solidFill>
                  <a:srgbClr val="FFFFFF"/>
                </a:solidFill>
              </a:endParaRPr>
            </a:p>
          </p:txBody>
        </p:sp>
        <p:pic>
          <p:nvPicPr>
            <p:cNvPr id="9" name="图片 8"/>
            <p:cNvPicPr>
              <a:picLocks noChangeAspect="1"/>
            </p:cNvPicPr>
            <p:nvPr>
              <p:custDataLst>
                <p:tags r:id="rId15"/>
              </p:custDataLst>
            </p:nvPr>
          </p:nvPicPr>
          <p:blipFill>
            <a:blip r:embed="rId16"/>
            <a:stretch>
              <a:fillRect/>
            </a:stretch>
          </p:blipFill>
          <p:spPr>
            <a:xfrm>
              <a:off x="8070" y="2678"/>
              <a:ext cx="3460" cy="3585"/>
            </a:xfrm>
            <a:prstGeom prst="rect">
              <a:avLst/>
            </a:prstGeom>
            <a:effectLst>
              <a:glow rad="482600">
                <a:schemeClr val="bg1"/>
              </a:glow>
            </a:effectLst>
          </p:spPr>
        </p:pic>
      </p:grpSp>
    </p:spTree>
    <p:custDataLst>
      <p:tags r:id="rId1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合规检查</a:t>
            </a:r>
            <a:endParaRPr lang="zh-CN" altLang="en-US" dirty="0">
              <a:solidFill>
                <a:srgbClr val="007ADD"/>
              </a:solidFill>
              <a:sym typeface="+mn-ea"/>
            </a:endParaRPr>
          </a:p>
        </p:txBody>
      </p:sp>
      <p:sp>
        <p:nvSpPr>
          <p:cNvPr id="8" name="文本框 7"/>
          <p:cNvSpPr txBox="1"/>
          <p:nvPr/>
        </p:nvSpPr>
        <p:spPr>
          <a:xfrm>
            <a:off x="2927985" y="1083945"/>
            <a:ext cx="6415405"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PC合规检查：安装了违规软件的Windows主机</a:t>
            </a:r>
            <a:endParaRPr lang="zh-CN" altLang="en-US" sz="2400">
              <a:solidFill>
                <a:srgbClr val="007ADD"/>
              </a:solidFill>
              <a:effectLst>
                <a:outerShdw blurRad="38100" dist="25400" dir="5400000" algn="ctr" rotWithShape="0">
                  <a:srgbClr val="6E747A">
                    <a:alpha val="43000"/>
                  </a:srgbClr>
                </a:outerShdw>
              </a:effectLst>
            </a:endParaRPr>
          </a:p>
        </p:txBody>
      </p:sp>
      <p:sp>
        <p:nvSpPr>
          <p:cNvPr id="14" name="任意多边形 13"/>
          <p:cNvSpPr/>
          <p:nvPr>
            <p:custDataLst>
              <p:tags r:id="rId1"/>
            </p:custDataLst>
          </p:nvPr>
        </p:nvSpPr>
        <p:spPr>
          <a:xfrm rot="19743805">
            <a:off x="1734185" y="2424600"/>
            <a:ext cx="338838" cy="1098600"/>
          </a:xfrm>
          <a:custGeom>
            <a:avLst/>
            <a:gdLst>
              <a:gd name="connsiteX0" fmla="*/ 128434 w 128434"/>
              <a:gd name="connsiteY0" fmla="*/ 64576 h 416103"/>
              <a:gd name="connsiteX1" fmla="*/ 128434 w 128434"/>
              <a:gd name="connsiteY1" fmla="*/ 416103 h 416103"/>
              <a:gd name="connsiteX2" fmla="*/ 0 w 128434"/>
              <a:gd name="connsiteY2" fmla="*/ 339125 h 416103"/>
              <a:gd name="connsiteX3" fmla="*/ 0 w 128434"/>
              <a:gd name="connsiteY3" fmla="*/ 0 h 416103"/>
            </a:gdLst>
            <a:ahLst/>
            <a:cxnLst>
              <a:cxn ang="0">
                <a:pos x="connsiteX0" y="connsiteY0"/>
              </a:cxn>
              <a:cxn ang="0">
                <a:pos x="connsiteX1" y="connsiteY1"/>
              </a:cxn>
              <a:cxn ang="0">
                <a:pos x="connsiteX2" y="connsiteY2"/>
              </a:cxn>
              <a:cxn ang="0">
                <a:pos x="connsiteX3" y="connsiteY3"/>
              </a:cxn>
            </a:cxnLst>
            <a:rect l="l" t="t" r="r" b="b"/>
            <a:pathLst>
              <a:path w="128434" h="416103">
                <a:moveTo>
                  <a:pt x="128434" y="64576"/>
                </a:moveTo>
                <a:lnTo>
                  <a:pt x="128434" y="416103"/>
                </a:lnTo>
                <a:lnTo>
                  <a:pt x="0" y="339125"/>
                </a:lnTo>
                <a:lnTo>
                  <a:pt x="0" y="0"/>
                </a:lnTo>
                <a:close/>
              </a:path>
            </a:pathLst>
          </a:custGeom>
          <a:solidFill>
            <a:srgbClr val="8BA9DB"/>
          </a:solidFill>
          <a:ln>
            <a:noFill/>
          </a:ln>
        </p:spPr>
        <p:style>
          <a:lnRef idx="2">
            <a:srgbClr val="1D6DC2">
              <a:shade val="50000"/>
            </a:srgbClr>
          </a:lnRef>
          <a:fillRef idx="1">
            <a:srgbClr val="1D6DC2"/>
          </a:fillRef>
          <a:effectRef idx="0">
            <a:srgbClr val="1D6DC2"/>
          </a:effectRef>
          <a:fontRef idx="minor">
            <a:srgbClr val="FFFFFF"/>
          </a:fontRef>
        </p:style>
        <p:txBody>
          <a:bodyPr lIns="90000" tIns="46800" rIns="90000" bIns="46800" rtlCol="0" anchor="ctr">
            <a:normAutofit/>
          </a:bodyP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任意多边形 14"/>
          <p:cNvSpPr/>
          <p:nvPr>
            <p:custDataLst>
              <p:tags r:id="rId2"/>
            </p:custDataLst>
          </p:nvPr>
        </p:nvSpPr>
        <p:spPr>
          <a:xfrm rot="19743805">
            <a:off x="2269645" y="2424600"/>
            <a:ext cx="338838" cy="1098600"/>
          </a:xfrm>
          <a:custGeom>
            <a:avLst/>
            <a:gdLst>
              <a:gd name="connsiteX0" fmla="*/ 128434 w 128434"/>
              <a:gd name="connsiteY0" fmla="*/ 64576 h 416103"/>
              <a:gd name="connsiteX1" fmla="*/ 128434 w 128434"/>
              <a:gd name="connsiteY1" fmla="*/ 416103 h 416103"/>
              <a:gd name="connsiteX2" fmla="*/ 0 w 128434"/>
              <a:gd name="connsiteY2" fmla="*/ 339125 h 416103"/>
              <a:gd name="connsiteX3" fmla="*/ 0 w 128434"/>
              <a:gd name="connsiteY3" fmla="*/ 0 h 416103"/>
            </a:gdLst>
            <a:ahLst/>
            <a:cxnLst>
              <a:cxn ang="0">
                <a:pos x="connsiteX0" y="connsiteY0"/>
              </a:cxn>
              <a:cxn ang="0">
                <a:pos x="connsiteX1" y="connsiteY1"/>
              </a:cxn>
              <a:cxn ang="0">
                <a:pos x="connsiteX2" y="connsiteY2"/>
              </a:cxn>
              <a:cxn ang="0">
                <a:pos x="connsiteX3" y="connsiteY3"/>
              </a:cxn>
            </a:cxnLst>
            <a:rect l="l" t="t" r="r" b="b"/>
            <a:pathLst>
              <a:path w="128434" h="416103">
                <a:moveTo>
                  <a:pt x="128434" y="64576"/>
                </a:moveTo>
                <a:lnTo>
                  <a:pt x="128434" y="416103"/>
                </a:lnTo>
                <a:lnTo>
                  <a:pt x="0" y="339125"/>
                </a:lnTo>
                <a:lnTo>
                  <a:pt x="0" y="0"/>
                </a:lnTo>
                <a:close/>
              </a:path>
            </a:pathLst>
          </a:custGeom>
          <a:solidFill>
            <a:srgbClr val="5F88CD"/>
          </a:solidFill>
          <a:ln>
            <a:noFill/>
          </a:ln>
        </p:spPr>
        <p:style>
          <a:lnRef idx="2">
            <a:srgbClr val="1D6DC2">
              <a:shade val="50000"/>
            </a:srgbClr>
          </a:lnRef>
          <a:fillRef idx="1">
            <a:srgbClr val="1D6DC2"/>
          </a:fillRef>
          <a:effectRef idx="0">
            <a:srgbClr val="1D6DC2"/>
          </a:effectRef>
          <a:fontRef idx="minor">
            <a:srgbClr val="FFFFFF"/>
          </a:fontRef>
        </p:style>
        <p:txBody>
          <a:bodyPr lIns="90000" tIns="46800" rIns="90000" bIns="46800" rtlCol="0" anchor="ctr">
            <a:normAutofit/>
          </a:bodyPr>
          <a:p>
            <a:pPr algn="ctr">
              <a:lnSpc>
                <a:spcPct val="120000"/>
              </a:lnSpc>
            </a:pPr>
            <a:endParaRPr lang="zh-CN" altLang="en-US">
              <a:solidFill>
                <a:srgbClr val="5F88CD"/>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矩形2"/>
          <p:cNvSpPr/>
          <p:nvPr>
            <p:custDataLst>
              <p:tags r:id="rId3"/>
            </p:custDataLst>
          </p:nvPr>
        </p:nvSpPr>
        <p:spPr>
          <a:xfrm>
            <a:off x="2852829" y="2188845"/>
            <a:ext cx="7938361" cy="115109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solidFill>
              <a:srgbClr val="1D6DC2"/>
            </a:solid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90000" tIns="46800" rIns="90000" bIns="46800" numCol="1" spcCol="0" rtlCol="0" fromWordArt="0" anchor="b" anchorCtr="0" forceAA="0" compatLnSpc="1">
            <a:normAutofit/>
          </a:bodyPr>
          <a:p>
            <a:pPr>
              <a:lnSpc>
                <a:spcPct val="120000"/>
              </a:lnSpc>
            </a:pPr>
            <a:r>
              <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rPr>
              <a:t>科技部门需要对资产的合规性进行定期检查，对于PC而言，违规的软件、必装的软件、账号安全检查、共享文件检查，补丁合规检查、具体注册表项检查等，都属于PC合规检查。对于Windows主机而言，不在合规软件列表范围内的软件，都属于违规软件。</a:t>
            </a:r>
            <a:endParaRPr lang="zh-CN" altLang="en-US" sz="16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任意多边形 4"/>
          <p:cNvSpPr/>
          <p:nvPr>
            <p:custDataLst>
              <p:tags r:id="rId4"/>
            </p:custDataLst>
          </p:nvPr>
        </p:nvSpPr>
        <p:spPr>
          <a:xfrm rot="19743805">
            <a:off x="1734185" y="4818421"/>
            <a:ext cx="338838" cy="1098600"/>
          </a:xfrm>
          <a:custGeom>
            <a:avLst/>
            <a:gdLst>
              <a:gd name="connsiteX0" fmla="*/ 128434 w 128434"/>
              <a:gd name="connsiteY0" fmla="*/ 64576 h 416103"/>
              <a:gd name="connsiteX1" fmla="*/ 128434 w 128434"/>
              <a:gd name="connsiteY1" fmla="*/ 416103 h 416103"/>
              <a:gd name="connsiteX2" fmla="*/ 0 w 128434"/>
              <a:gd name="connsiteY2" fmla="*/ 339125 h 416103"/>
              <a:gd name="connsiteX3" fmla="*/ 0 w 128434"/>
              <a:gd name="connsiteY3" fmla="*/ 0 h 416103"/>
            </a:gdLst>
            <a:ahLst/>
            <a:cxnLst>
              <a:cxn ang="0">
                <a:pos x="connsiteX0" y="connsiteY0"/>
              </a:cxn>
              <a:cxn ang="0">
                <a:pos x="connsiteX1" y="connsiteY1"/>
              </a:cxn>
              <a:cxn ang="0">
                <a:pos x="connsiteX2" y="connsiteY2"/>
              </a:cxn>
              <a:cxn ang="0">
                <a:pos x="connsiteX3" y="connsiteY3"/>
              </a:cxn>
            </a:cxnLst>
            <a:rect l="l" t="t" r="r" b="b"/>
            <a:pathLst>
              <a:path w="128434" h="416103">
                <a:moveTo>
                  <a:pt x="128434" y="64576"/>
                </a:moveTo>
                <a:lnTo>
                  <a:pt x="128434" y="416103"/>
                </a:lnTo>
                <a:lnTo>
                  <a:pt x="0" y="339125"/>
                </a:lnTo>
                <a:lnTo>
                  <a:pt x="0" y="0"/>
                </a:lnTo>
                <a:close/>
              </a:path>
            </a:pathLst>
          </a:custGeom>
          <a:solidFill>
            <a:srgbClr val="65BCFF"/>
          </a:solidFill>
          <a:ln>
            <a:noFill/>
          </a:ln>
        </p:spPr>
        <p:style>
          <a:lnRef idx="2">
            <a:srgbClr val="1D6DC2">
              <a:shade val="50000"/>
            </a:srgbClr>
          </a:lnRef>
          <a:fillRef idx="1">
            <a:srgbClr val="1D6DC2"/>
          </a:fillRef>
          <a:effectRef idx="0">
            <a:srgbClr val="1D6DC2"/>
          </a:effectRef>
          <a:fontRef idx="minor">
            <a:srgbClr val="FFFFFF"/>
          </a:fontRef>
        </p:style>
        <p:txBody>
          <a:bodyPr lIns="90000" tIns="46800" rIns="90000" bIns="46800" rtlCol="0" anchor="ctr">
            <a:normAutofit/>
          </a:bodyP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p:custDataLst>
              <p:tags r:id="rId5"/>
            </p:custDataLst>
          </p:nvPr>
        </p:nvSpPr>
        <p:spPr>
          <a:xfrm rot="19743805">
            <a:off x="2270280" y="4818421"/>
            <a:ext cx="338838" cy="1098600"/>
          </a:xfrm>
          <a:custGeom>
            <a:avLst/>
            <a:gdLst>
              <a:gd name="connsiteX0" fmla="*/ 128434 w 128434"/>
              <a:gd name="connsiteY0" fmla="*/ 64576 h 416103"/>
              <a:gd name="connsiteX1" fmla="*/ 128434 w 128434"/>
              <a:gd name="connsiteY1" fmla="*/ 416103 h 416103"/>
              <a:gd name="connsiteX2" fmla="*/ 0 w 128434"/>
              <a:gd name="connsiteY2" fmla="*/ 339125 h 416103"/>
              <a:gd name="connsiteX3" fmla="*/ 0 w 128434"/>
              <a:gd name="connsiteY3" fmla="*/ 0 h 416103"/>
            </a:gdLst>
            <a:ahLst/>
            <a:cxnLst>
              <a:cxn ang="0">
                <a:pos x="connsiteX0" y="connsiteY0"/>
              </a:cxn>
              <a:cxn ang="0">
                <a:pos x="connsiteX1" y="connsiteY1"/>
              </a:cxn>
              <a:cxn ang="0">
                <a:pos x="connsiteX2" y="connsiteY2"/>
              </a:cxn>
              <a:cxn ang="0">
                <a:pos x="connsiteX3" y="connsiteY3"/>
              </a:cxn>
            </a:cxnLst>
            <a:rect l="l" t="t" r="r" b="b"/>
            <a:pathLst>
              <a:path w="128434" h="416103">
                <a:moveTo>
                  <a:pt x="128434" y="64576"/>
                </a:moveTo>
                <a:lnTo>
                  <a:pt x="128434" y="416103"/>
                </a:lnTo>
                <a:lnTo>
                  <a:pt x="0" y="339125"/>
                </a:lnTo>
                <a:lnTo>
                  <a:pt x="0" y="0"/>
                </a:lnTo>
                <a:close/>
              </a:path>
            </a:pathLst>
          </a:custGeom>
          <a:solidFill>
            <a:srgbClr val="007ADD"/>
          </a:solidFill>
          <a:ln>
            <a:noFill/>
          </a:ln>
        </p:spPr>
        <p:style>
          <a:lnRef idx="2">
            <a:srgbClr val="1D6DC2">
              <a:shade val="50000"/>
            </a:srgbClr>
          </a:lnRef>
          <a:fillRef idx="1">
            <a:srgbClr val="1D6DC2"/>
          </a:fillRef>
          <a:effectRef idx="0">
            <a:srgbClr val="1D6DC2"/>
          </a:effectRef>
          <a:fontRef idx="minor">
            <a:srgbClr val="FFFFFF"/>
          </a:fontRef>
        </p:style>
        <p:txBody>
          <a:bodyPr lIns="90000" tIns="46800" rIns="90000" bIns="46800" rtlCol="0" anchor="ctr">
            <a:normAutofit/>
          </a:bodyP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7" name="矩形1"/>
          <p:cNvSpPr/>
          <p:nvPr>
            <p:custDataLst>
              <p:tags r:id="rId6"/>
            </p:custDataLst>
          </p:nvPr>
        </p:nvSpPr>
        <p:spPr>
          <a:xfrm>
            <a:off x="2852829" y="4582666"/>
            <a:ext cx="7938361" cy="1151096"/>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1" fmla="*/ 0 w 2520280"/>
              <a:gd name="connsiteY0-2" fmla="*/ 1584176 h 1872208"/>
              <a:gd name="connsiteX1-3" fmla="*/ 2520280 w 2520280"/>
              <a:gd name="connsiteY1-4" fmla="*/ 1584176 h 1872208"/>
              <a:gd name="connsiteX2-5" fmla="*/ 2520280 w 2520280"/>
              <a:gd name="connsiteY2-6" fmla="*/ 1872208 h 1872208"/>
              <a:gd name="connsiteX3-7" fmla="*/ 0 w 2520280"/>
              <a:gd name="connsiteY3-8" fmla="*/ 1872208 h 1872208"/>
              <a:gd name="connsiteX4-9" fmla="*/ 0 w 2520280"/>
              <a:gd name="connsiteY4-10" fmla="*/ 1584176 h 1872208"/>
              <a:gd name="connsiteX5-11" fmla="*/ 0 w 2520280"/>
              <a:gd name="connsiteY5-12" fmla="*/ 0 h 1872208"/>
              <a:gd name="connsiteX6-13" fmla="*/ 2520280 w 2520280"/>
              <a:gd name="connsiteY6-14" fmla="*/ 0 h 1872208"/>
              <a:gd name="connsiteX7-15" fmla="*/ 0 w 2520280"/>
              <a:gd name="connsiteY7-16" fmla="*/ 0 h 1872208"/>
              <a:gd name="connsiteX0-17" fmla="*/ 0 w 2520280"/>
              <a:gd name="connsiteY0-18" fmla="*/ 1872208 h 1872208"/>
              <a:gd name="connsiteX1-19" fmla="*/ 2520280 w 2520280"/>
              <a:gd name="connsiteY1-20" fmla="*/ 1584176 h 1872208"/>
              <a:gd name="connsiteX2-21" fmla="*/ 2520280 w 2520280"/>
              <a:gd name="connsiteY2-22" fmla="*/ 1872208 h 1872208"/>
              <a:gd name="connsiteX3-23" fmla="*/ 0 w 2520280"/>
              <a:gd name="connsiteY3-24" fmla="*/ 1872208 h 1872208"/>
              <a:gd name="connsiteX4-25" fmla="*/ 0 w 2520280"/>
              <a:gd name="connsiteY4-26" fmla="*/ 0 h 1872208"/>
              <a:gd name="connsiteX5-27" fmla="*/ 2520280 w 2520280"/>
              <a:gd name="connsiteY5-28" fmla="*/ 0 h 1872208"/>
              <a:gd name="connsiteX6-29" fmla="*/ 0 w 2520280"/>
              <a:gd name="connsiteY6-30" fmla="*/ 0 h 1872208"/>
              <a:gd name="connsiteX0-31" fmla="*/ 0 w 2520280"/>
              <a:gd name="connsiteY0-32" fmla="*/ 1872208 h 1872208"/>
              <a:gd name="connsiteX1-33" fmla="*/ 2520280 w 2520280"/>
              <a:gd name="connsiteY1-34" fmla="*/ 1872208 h 1872208"/>
              <a:gd name="connsiteX2-35" fmla="*/ 0 w 2520280"/>
              <a:gd name="connsiteY2-36" fmla="*/ 1872208 h 1872208"/>
              <a:gd name="connsiteX3-37" fmla="*/ 0 w 2520280"/>
              <a:gd name="connsiteY3-38" fmla="*/ 0 h 1872208"/>
              <a:gd name="connsiteX4-39" fmla="*/ 2520280 w 2520280"/>
              <a:gd name="connsiteY4-40" fmla="*/ 0 h 1872208"/>
              <a:gd name="connsiteX5-41" fmla="*/ 0 w 2520280"/>
              <a:gd name="connsiteY5-42" fmla="*/ 0 h 1872208"/>
              <a:gd name="connsiteX0-43" fmla="*/ 0 w 2520280"/>
              <a:gd name="connsiteY0-44" fmla="*/ 1872208 h 1872208"/>
              <a:gd name="connsiteX1-45" fmla="*/ 2520280 w 2520280"/>
              <a:gd name="connsiteY1-46" fmla="*/ 1872208 h 1872208"/>
              <a:gd name="connsiteX2-47" fmla="*/ 0 w 2520280"/>
              <a:gd name="connsiteY2-48" fmla="*/ 1872208 h 1872208"/>
              <a:gd name="connsiteX3-49" fmla="*/ 0 w 2520280"/>
              <a:gd name="connsiteY3-50" fmla="*/ 0 h 1872208"/>
              <a:gd name="connsiteX4-51" fmla="*/ 34255 w 2520280"/>
              <a:gd name="connsiteY4-52" fmla="*/ 0 h 1872208"/>
              <a:gd name="connsiteX5-53" fmla="*/ 0 w 2520280"/>
              <a:gd name="connsiteY5-54" fmla="*/ 0 h 1872208"/>
              <a:gd name="connsiteX0-55" fmla="*/ 0 w 2520280"/>
              <a:gd name="connsiteY0-56" fmla="*/ 1872208 h 1872208"/>
              <a:gd name="connsiteX1-57" fmla="*/ 2520280 w 2520280"/>
              <a:gd name="connsiteY1-58" fmla="*/ 1872208 h 1872208"/>
              <a:gd name="connsiteX2-59" fmla="*/ 0 w 2520280"/>
              <a:gd name="connsiteY2-60" fmla="*/ 1872208 h 1872208"/>
              <a:gd name="connsiteX3-61" fmla="*/ 0 w 2520280"/>
              <a:gd name="connsiteY3-62" fmla="*/ 0 h 1872208"/>
              <a:gd name="connsiteX4-63" fmla="*/ 917 w 2520280"/>
              <a:gd name="connsiteY4-64" fmla="*/ 6036 h 1872208"/>
              <a:gd name="connsiteX5-65" fmla="*/ 0 w 2520280"/>
              <a:gd name="connsiteY5-66" fmla="*/ 0 h 1872208"/>
              <a:gd name="connsiteX0-67" fmla="*/ 0 w 2520280"/>
              <a:gd name="connsiteY0-68" fmla="*/ 1890314 h 1890314"/>
              <a:gd name="connsiteX1-69" fmla="*/ 2520280 w 2520280"/>
              <a:gd name="connsiteY1-70" fmla="*/ 1890314 h 1890314"/>
              <a:gd name="connsiteX2-71" fmla="*/ 0 w 2520280"/>
              <a:gd name="connsiteY2-72" fmla="*/ 1890314 h 1890314"/>
              <a:gd name="connsiteX3-73" fmla="*/ 0 w 2520280"/>
              <a:gd name="connsiteY3-74" fmla="*/ 18106 h 1890314"/>
              <a:gd name="connsiteX4-75" fmla="*/ 53304 w 2520280"/>
              <a:gd name="connsiteY4-76" fmla="*/ 0 h 1890314"/>
              <a:gd name="connsiteX5-77" fmla="*/ 0 w 2520280"/>
              <a:gd name="connsiteY5-78" fmla="*/ 18106 h 1890314"/>
              <a:gd name="connsiteX0-79" fmla="*/ 0 w 2520280"/>
              <a:gd name="connsiteY0-80" fmla="*/ 1872208 h 1872208"/>
              <a:gd name="connsiteX1-81" fmla="*/ 2520280 w 2520280"/>
              <a:gd name="connsiteY1-82" fmla="*/ 1872208 h 1872208"/>
              <a:gd name="connsiteX2-83" fmla="*/ 0 w 2520280"/>
              <a:gd name="connsiteY2-84" fmla="*/ 1872208 h 1872208"/>
              <a:gd name="connsiteX3-85" fmla="*/ 0 w 2520280"/>
              <a:gd name="connsiteY3-86" fmla="*/ 0 h 1872208"/>
              <a:gd name="connsiteX4-87" fmla="*/ 916 w 2520280"/>
              <a:gd name="connsiteY4-88" fmla="*/ 0 h 1872208"/>
              <a:gd name="connsiteX5-89" fmla="*/ 0 w 2520280"/>
              <a:gd name="connsiteY5-90" fmla="*/ 0 h 1872208"/>
            </a:gdLst>
            <a:ahLst/>
            <a:cxnLst>
              <a:cxn ang="0">
                <a:pos x="connsiteX0-79" y="connsiteY0-80"/>
              </a:cxn>
              <a:cxn ang="0">
                <a:pos x="connsiteX1-81" y="connsiteY1-82"/>
              </a:cxn>
              <a:cxn ang="0">
                <a:pos x="connsiteX2-83" y="connsiteY2-84"/>
              </a:cxn>
              <a:cxn ang="0">
                <a:pos x="connsiteX3-85" y="connsiteY3-86"/>
              </a:cxn>
              <a:cxn ang="0">
                <a:pos x="connsiteX4-87" y="connsiteY4-88"/>
              </a:cxn>
              <a:cxn ang="0">
                <a:pos x="connsiteX5-89" y="connsiteY5-90"/>
              </a:cxn>
            </a:cxnLst>
            <a:rect l="l" t="t" r="r" b="b"/>
            <a:pathLst>
              <a:path w="2520280" h="1872208">
                <a:moveTo>
                  <a:pt x="0" y="1872208"/>
                </a:moveTo>
                <a:lnTo>
                  <a:pt x="2520280" y="1872208"/>
                </a:lnTo>
                <a:lnTo>
                  <a:pt x="0" y="1872208"/>
                </a:lnTo>
                <a:close/>
                <a:moveTo>
                  <a:pt x="0" y="0"/>
                </a:moveTo>
                <a:lnTo>
                  <a:pt x="916" y="0"/>
                </a:lnTo>
                <a:lnTo>
                  <a:pt x="0" y="0"/>
                </a:lnTo>
                <a:close/>
              </a:path>
            </a:pathLst>
          </a:custGeom>
          <a:noFill/>
          <a:ln w="19050" cap="sq">
            <a:solidFill>
              <a:srgbClr val="1D6DC2"/>
            </a:solidFill>
            <a:bevel/>
          </a:ln>
        </p:spPr>
        <p:style>
          <a:lnRef idx="2">
            <a:srgbClr val="1D6DC2">
              <a:shade val="50000"/>
            </a:srgbClr>
          </a:lnRef>
          <a:fillRef idx="1">
            <a:srgbClr val="1D6DC2"/>
          </a:fillRef>
          <a:effectRef idx="0">
            <a:srgbClr val="1D6DC2"/>
          </a:effectRef>
          <a:fontRef idx="minor">
            <a:srgbClr val="FFFFFF"/>
          </a:fontRef>
        </p:style>
        <p:txBody>
          <a:bodyPr rot="0" spcFirstLastPara="0" vertOverflow="overflow" horzOverflow="overflow" vert="horz" wrap="square" lIns="90000" tIns="46800" rIns="90000" bIns="46800" numCol="1" spcCol="0" rtlCol="0" fromWordArt="0" anchor="b" anchorCtr="0" forceAA="0" compatLnSpc="1">
            <a:normAutofit/>
          </a:bodyPr>
          <a:p>
            <a:pPr>
              <a:lnSpc>
                <a:spcPct val="120000"/>
              </a:lnSpc>
            </a:pP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通过查询条件“多于（支持多选）”支持查询命中选定值范围之外的任意值</a:t>
            </a:r>
            <a:r>
              <a:rPr 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。配置查询条件</a:t>
            </a: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“已安装的软件名字”“多于（支持多选）”“Office”、“WPS”、“Foxmail”、“Outlook”</a:t>
            </a:r>
            <a:r>
              <a:rPr 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可以查出所有安装了违规软件的Windows主机。</a:t>
            </a:r>
            <a:endParaRPr lang="zh-CN" altLang="en-US" sz="16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合规检查</a:t>
            </a:r>
            <a:endParaRPr lang="zh-CN" altLang="en-US" dirty="0">
              <a:solidFill>
                <a:srgbClr val="007ADD"/>
              </a:solidFill>
              <a:sym typeface="+mn-ea"/>
            </a:endParaRPr>
          </a:p>
        </p:txBody>
      </p:sp>
      <p:sp>
        <p:nvSpPr>
          <p:cNvPr id="8" name="文本框 7"/>
          <p:cNvSpPr txBox="1"/>
          <p:nvPr/>
        </p:nvSpPr>
        <p:spPr>
          <a:xfrm>
            <a:off x="2927985" y="1083945"/>
            <a:ext cx="5196205"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PC合规检查：Windows注册表项检查</a:t>
            </a:r>
            <a:endParaRPr lang="zh-CN" altLang="en-US" sz="2400">
              <a:solidFill>
                <a:srgbClr val="007ADD"/>
              </a:solidFill>
              <a:effectLst>
                <a:outerShdw blurRad="38100" dist="25400" dir="5400000" algn="ctr" rotWithShape="0">
                  <a:srgbClr val="6E747A">
                    <a:alpha val="43000"/>
                  </a:srgbClr>
                </a:outerShdw>
              </a:effectLst>
            </a:endParaRPr>
          </a:p>
        </p:txBody>
      </p:sp>
      <p:sp>
        <p:nvSpPr>
          <p:cNvPr id="29" name="任意多边形 28"/>
          <p:cNvSpPr/>
          <p:nvPr>
            <p:custDataLst>
              <p:tags r:id="rId1"/>
            </p:custDataLst>
          </p:nvPr>
        </p:nvSpPr>
        <p:spPr bwMode="auto">
          <a:xfrm>
            <a:off x="1429219" y="2034764"/>
            <a:ext cx="9029503" cy="925415"/>
          </a:xfrm>
          <a:custGeom>
            <a:avLst/>
            <a:gdLst>
              <a:gd name="connsiteX0" fmla="*/ 9172116 w 9559256"/>
              <a:gd name="connsiteY0" fmla="*/ 443714 h 979708"/>
              <a:gd name="connsiteX1" fmla="*/ 0 w 9559256"/>
              <a:gd name="connsiteY1" fmla="*/ 443714 h 979708"/>
              <a:gd name="connsiteX2" fmla="*/ 0 w 9559256"/>
              <a:gd name="connsiteY2" fmla="*/ 332875 h 979708"/>
              <a:gd name="connsiteX3" fmla="*/ 8939653 w 9559256"/>
              <a:gd name="connsiteY3" fmla="*/ 332875 h 979708"/>
              <a:gd name="connsiteX4" fmla="*/ 8914087 w 9559256"/>
              <a:gd name="connsiteY4" fmla="*/ 313673 h 979708"/>
              <a:gd name="connsiteX5" fmla="*/ 8907645 w 9559256"/>
              <a:gd name="connsiteY5" fmla="*/ 306607 h 979708"/>
              <a:gd name="connsiteX6" fmla="*/ 8901202 w 9559256"/>
              <a:gd name="connsiteY6" fmla="*/ 299541 h 979708"/>
              <a:gd name="connsiteX7" fmla="*/ 8895680 w 9559256"/>
              <a:gd name="connsiteY7" fmla="*/ 292475 h 979708"/>
              <a:gd name="connsiteX8" fmla="*/ 8890771 w 9559256"/>
              <a:gd name="connsiteY8" fmla="*/ 284487 h 979708"/>
              <a:gd name="connsiteX9" fmla="*/ 8885863 w 9559256"/>
              <a:gd name="connsiteY9" fmla="*/ 276807 h 979708"/>
              <a:gd name="connsiteX10" fmla="*/ 8881261 w 9559256"/>
              <a:gd name="connsiteY10" fmla="*/ 269126 h 979708"/>
              <a:gd name="connsiteX11" fmla="*/ 8877273 w 9559256"/>
              <a:gd name="connsiteY11" fmla="*/ 260831 h 979708"/>
              <a:gd name="connsiteX12" fmla="*/ 8873898 w 9559256"/>
              <a:gd name="connsiteY12" fmla="*/ 252844 h 979708"/>
              <a:gd name="connsiteX13" fmla="*/ 8870524 w 9559256"/>
              <a:gd name="connsiteY13" fmla="*/ 244241 h 979708"/>
              <a:gd name="connsiteX14" fmla="*/ 8867763 w 9559256"/>
              <a:gd name="connsiteY14" fmla="*/ 235639 h 979708"/>
              <a:gd name="connsiteX15" fmla="*/ 8865615 w 9559256"/>
              <a:gd name="connsiteY15" fmla="*/ 227344 h 979708"/>
              <a:gd name="connsiteX16" fmla="*/ 8863468 w 9559256"/>
              <a:gd name="connsiteY16" fmla="*/ 218742 h 979708"/>
              <a:gd name="connsiteX17" fmla="*/ 8862240 w 9559256"/>
              <a:gd name="connsiteY17" fmla="*/ 209832 h 979708"/>
              <a:gd name="connsiteX18" fmla="*/ 8861013 w 9559256"/>
              <a:gd name="connsiteY18" fmla="*/ 201230 h 979708"/>
              <a:gd name="connsiteX19" fmla="*/ 8860706 w 9559256"/>
              <a:gd name="connsiteY19" fmla="*/ 192321 h 979708"/>
              <a:gd name="connsiteX20" fmla="*/ 8860400 w 9559256"/>
              <a:gd name="connsiteY20" fmla="*/ 183719 h 979708"/>
              <a:gd name="connsiteX21" fmla="*/ 8860706 w 9559256"/>
              <a:gd name="connsiteY21" fmla="*/ 175116 h 979708"/>
              <a:gd name="connsiteX22" fmla="*/ 8861013 w 9559256"/>
              <a:gd name="connsiteY22" fmla="*/ 166207 h 979708"/>
              <a:gd name="connsiteX23" fmla="*/ 8862240 w 9559256"/>
              <a:gd name="connsiteY23" fmla="*/ 157298 h 979708"/>
              <a:gd name="connsiteX24" fmla="*/ 8863468 w 9559256"/>
              <a:gd name="connsiteY24" fmla="*/ 148388 h 979708"/>
              <a:gd name="connsiteX25" fmla="*/ 8865615 w 9559256"/>
              <a:gd name="connsiteY25" fmla="*/ 140093 h 979708"/>
              <a:gd name="connsiteX26" fmla="*/ 8867763 w 9559256"/>
              <a:gd name="connsiteY26" fmla="*/ 131491 h 979708"/>
              <a:gd name="connsiteX27" fmla="*/ 8870524 w 9559256"/>
              <a:gd name="connsiteY27" fmla="*/ 122889 h 979708"/>
              <a:gd name="connsiteX28" fmla="*/ 8873898 w 9559256"/>
              <a:gd name="connsiteY28" fmla="*/ 114594 h 979708"/>
              <a:gd name="connsiteX29" fmla="*/ 8877273 w 9559256"/>
              <a:gd name="connsiteY29" fmla="*/ 106299 h 979708"/>
              <a:gd name="connsiteX30" fmla="*/ 8881261 w 9559256"/>
              <a:gd name="connsiteY30" fmla="*/ 98311 h 979708"/>
              <a:gd name="connsiteX31" fmla="*/ 8885863 w 9559256"/>
              <a:gd name="connsiteY31" fmla="*/ 90630 h 979708"/>
              <a:gd name="connsiteX32" fmla="*/ 8890771 w 9559256"/>
              <a:gd name="connsiteY32" fmla="*/ 82643 h 979708"/>
              <a:gd name="connsiteX33" fmla="*/ 8895680 w 9559256"/>
              <a:gd name="connsiteY33" fmla="*/ 75269 h 979708"/>
              <a:gd name="connsiteX34" fmla="*/ 8901202 w 9559256"/>
              <a:gd name="connsiteY34" fmla="*/ 67896 h 979708"/>
              <a:gd name="connsiteX35" fmla="*/ 8907645 w 9559256"/>
              <a:gd name="connsiteY35" fmla="*/ 60830 h 979708"/>
              <a:gd name="connsiteX36" fmla="*/ 8914087 w 9559256"/>
              <a:gd name="connsiteY36" fmla="*/ 53764 h 979708"/>
              <a:gd name="connsiteX37" fmla="*/ 8920836 w 9559256"/>
              <a:gd name="connsiteY37" fmla="*/ 47312 h 979708"/>
              <a:gd name="connsiteX38" fmla="*/ 8928199 w 9559256"/>
              <a:gd name="connsiteY38" fmla="*/ 41475 h 979708"/>
              <a:gd name="connsiteX39" fmla="*/ 8935255 w 9559256"/>
              <a:gd name="connsiteY39" fmla="*/ 35638 h 979708"/>
              <a:gd name="connsiteX40" fmla="*/ 8942925 w 9559256"/>
              <a:gd name="connsiteY40" fmla="*/ 30415 h 979708"/>
              <a:gd name="connsiteX41" fmla="*/ 8950288 w 9559256"/>
              <a:gd name="connsiteY41" fmla="*/ 25499 h 979708"/>
              <a:gd name="connsiteX42" fmla="*/ 8958571 w 9559256"/>
              <a:gd name="connsiteY42" fmla="*/ 21198 h 979708"/>
              <a:gd name="connsiteX43" fmla="*/ 8966547 w 9559256"/>
              <a:gd name="connsiteY43" fmla="*/ 16897 h 979708"/>
              <a:gd name="connsiteX44" fmla="*/ 8974830 w 9559256"/>
              <a:gd name="connsiteY44" fmla="*/ 13518 h 979708"/>
              <a:gd name="connsiteX45" fmla="*/ 8982807 w 9559256"/>
              <a:gd name="connsiteY45" fmla="*/ 10138 h 979708"/>
              <a:gd name="connsiteX46" fmla="*/ 8991397 w 9559256"/>
              <a:gd name="connsiteY46" fmla="*/ 7680 h 979708"/>
              <a:gd name="connsiteX47" fmla="*/ 8999987 w 9559256"/>
              <a:gd name="connsiteY47" fmla="*/ 5223 h 979708"/>
              <a:gd name="connsiteX48" fmla="*/ 9008577 w 9559256"/>
              <a:gd name="connsiteY48" fmla="*/ 3687 h 979708"/>
              <a:gd name="connsiteX49" fmla="*/ 9017474 w 9559256"/>
              <a:gd name="connsiteY49" fmla="*/ 2150 h 979708"/>
              <a:gd name="connsiteX50" fmla="*/ 9025757 w 9559256"/>
              <a:gd name="connsiteY50" fmla="*/ 1229 h 979708"/>
              <a:gd name="connsiteX51" fmla="*/ 9034654 w 9559256"/>
              <a:gd name="connsiteY51" fmla="*/ 307 h 979708"/>
              <a:gd name="connsiteX52" fmla="*/ 9043550 w 9559256"/>
              <a:gd name="connsiteY52" fmla="*/ 0 h 979708"/>
              <a:gd name="connsiteX53" fmla="*/ 9052447 w 9559256"/>
              <a:gd name="connsiteY53" fmla="*/ 307 h 979708"/>
              <a:gd name="connsiteX54" fmla="*/ 9061037 w 9559256"/>
              <a:gd name="connsiteY54" fmla="*/ 1229 h 979708"/>
              <a:gd name="connsiteX55" fmla="*/ 9069934 w 9559256"/>
              <a:gd name="connsiteY55" fmla="*/ 2150 h 979708"/>
              <a:gd name="connsiteX56" fmla="*/ 9078524 w 9559256"/>
              <a:gd name="connsiteY56" fmla="*/ 3687 h 979708"/>
              <a:gd name="connsiteX57" fmla="*/ 9087421 w 9559256"/>
              <a:gd name="connsiteY57" fmla="*/ 5223 h 979708"/>
              <a:gd name="connsiteX58" fmla="*/ 9095704 w 9559256"/>
              <a:gd name="connsiteY58" fmla="*/ 7680 h 979708"/>
              <a:gd name="connsiteX59" fmla="*/ 9104294 w 9559256"/>
              <a:gd name="connsiteY59" fmla="*/ 10138 h 979708"/>
              <a:gd name="connsiteX60" fmla="*/ 9112577 w 9559256"/>
              <a:gd name="connsiteY60" fmla="*/ 13518 h 979708"/>
              <a:gd name="connsiteX61" fmla="*/ 9120860 w 9559256"/>
              <a:gd name="connsiteY61" fmla="*/ 16897 h 979708"/>
              <a:gd name="connsiteX62" fmla="*/ 9128837 w 9559256"/>
              <a:gd name="connsiteY62" fmla="*/ 21198 h 979708"/>
              <a:gd name="connsiteX63" fmla="*/ 9136813 w 9559256"/>
              <a:gd name="connsiteY63" fmla="*/ 25499 h 979708"/>
              <a:gd name="connsiteX64" fmla="*/ 9144483 w 9559256"/>
              <a:gd name="connsiteY64" fmla="*/ 30415 h 979708"/>
              <a:gd name="connsiteX65" fmla="*/ 9151846 w 9559256"/>
              <a:gd name="connsiteY65" fmla="*/ 35638 h 979708"/>
              <a:gd name="connsiteX66" fmla="*/ 9159208 w 9559256"/>
              <a:gd name="connsiteY66" fmla="*/ 41475 h 979708"/>
              <a:gd name="connsiteX67" fmla="*/ 9166264 w 9559256"/>
              <a:gd name="connsiteY67" fmla="*/ 47312 h 979708"/>
              <a:gd name="connsiteX68" fmla="*/ 9173014 w 9559256"/>
              <a:gd name="connsiteY68" fmla="*/ 53764 h 979708"/>
              <a:gd name="connsiteX69" fmla="*/ 9505569 w 9559256"/>
              <a:gd name="connsiteY69" fmla="*/ 386793 h 979708"/>
              <a:gd name="connsiteX70" fmla="*/ 9511398 w 9559256"/>
              <a:gd name="connsiteY70" fmla="*/ 392937 h 979708"/>
              <a:gd name="connsiteX71" fmla="*/ 9517226 w 9559256"/>
              <a:gd name="connsiteY71" fmla="*/ 399696 h 979708"/>
              <a:gd name="connsiteX72" fmla="*/ 9522749 w 9559256"/>
              <a:gd name="connsiteY72" fmla="*/ 406455 h 979708"/>
              <a:gd name="connsiteX73" fmla="*/ 9527657 w 9559256"/>
              <a:gd name="connsiteY73" fmla="*/ 413828 h 979708"/>
              <a:gd name="connsiteX74" fmla="*/ 9532566 w 9559256"/>
              <a:gd name="connsiteY74" fmla="*/ 421509 h 979708"/>
              <a:gd name="connsiteX75" fmla="*/ 9536861 w 9559256"/>
              <a:gd name="connsiteY75" fmla="*/ 428882 h 979708"/>
              <a:gd name="connsiteX76" fmla="*/ 9540849 w 9559256"/>
              <a:gd name="connsiteY76" fmla="*/ 436870 h 979708"/>
              <a:gd name="connsiteX77" fmla="*/ 9544837 w 9559256"/>
              <a:gd name="connsiteY77" fmla="*/ 445165 h 979708"/>
              <a:gd name="connsiteX78" fmla="*/ 9547905 w 9559256"/>
              <a:gd name="connsiteY78" fmla="*/ 453153 h 979708"/>
              <a:gd name="connsiteX79" fmla="*/ 9550666 w 9559256"/>
              <a:gd name="connsiteY79" fmla="*/ 461755 h 979708"/>
              <a:gd name="connsiteX80" fmla="*/ 9553120 w 9559256"/>
              <a:gd name="connsiteY80" fmla="*/ 470357 h 979708"/>
              <a:gd name="connsiteX81" fmla="*/ 9555268 w 9559256"/>
              <a:gd name="connsiteY81" fmla="*/ 479266 h 979708"/>
              <a:gd name="connsiteX82" fmla="*/ 9557108 w 9559256"/>
              <a:gd name="connsiteY82" fmla="*/ 488483 h 979708"/>
              <a:gd name="connsiteX83" fmla="*/ 9558029 w 9559256"/>
              <a:gd name="connsiteY83" fmla="*/ 497700 h 979708"/>
              <a:gd name="connsiteX84" fmla="*/ 9558949 w 9559256"/>
              <a:gd name="connsiteY84" fmla="*/ 506916 h 979708"/>
              <a:gd name="connsiteX85" fmla="*/ 9559256 w 9559256"/>
              <a:gd name="connsiteY85" fmla="*/ 516440 h 979708"/>
              <a:gd name="connsiteX86" fmla="*/ 9558949 w 9559256"/>
              <a:gd name="connsiteY86" fmla="*/ 525964 h 979708"/>
              <a:gd name="connsiteX87" fmla="*/ 9558029 w 9559256"/>
              <a:gd name="connsiteY87" fmla="*/ 535181 h 979708"/>
              <a:gd name="connsiteX88" fmla="*/ 9557108 w 9559256"/>
              <a:gd name="connsiteY88" fmla="*/ 544397 h 979708"/>
              <a:gd name="connsiteX89" fmla="*/ 9555268 w 9559256"/>
              <a:gd name="connsiteY89" fmla="*/ 553307 h 979708"/>
              <a:gd name="connsiteX90" fmla="*/ 9553120 w 9559256"/>
              <a:gd name="connsiteY90" fmla="*/ 562524 h 979708"/>
              <a:gd name="connsiteX91" fmla="*/ 9550666 w 9559256"/>
              <a:gd name="connsiteY91" fmla="*/ 570819 h 979708"/>
              <a:gd name="connsiteX92" fmla="*/ 9547905 w 9559256"/>
              <a:gd name="connsiteY92" fmla="*/ 579421 h 979708"/>
              <a:gd name="connsiteX93" fmla="*/ 9544837 w 9559256"/>
              <a:gd name="connsiteY93" fmla="*/ 587716 h 979708"/>
              <a:gd name="connsiteX94" fmla="*/ 9540849 w 9559256"/>
              <a:gd name="connsiteY94" fmla="*/ 596011 h 979708"/>
              <a:gd name="connsiteX95" fmla="*/ 9536861 w 9559256"/>
              <a:gd name="connsiteY95" fmla="*/ 603691 h 979708"/>
              <a:gd name="connsiteX96" fmla="*/ 9532566 w 9559256"/>
              <a:gd name="connsiteY96" fmla="*/ 611679 h 979708"/>
              <a:gd name="connsiteX97" fmla="*/ 9527657 w 9559256"/>
              <a:gd name="connsiteY97" fmla="*/ 619052 h 979708"/>
              <a:gd name="connsiteX98" fmla="*/ 9522749 w 9559256"/>
              <a:gd name="connsiteY98" fmla="*/ 626426 h 979708"/>
              <a:gd name="connsiteX99" fmla="*/ 9517226 w 9559256"/>
              <a:gd name="connsiteY99" fmla="*/ 633185 h 979708"/>
              <a:gd name="connsiteX100" fmla="*/ 9511398 w 9559256"/>
              <a:gd name="connsiteY100" fmla="*/ 639943 h 979708"/>
              <a:gd name="connsiteX101" fmla="*/ 9505569 w 9559256"/>
              <a:gd name="connsiteY101" fmla="*/ 646088 h 979708"/>
              <a:gd name="connsiteX102" fmla="*/ 9173014 w 9559256"/>
              <a:gd name="connsiteY102" fmla="*/ 978809 h 979708"/>
              <a:gd name="connsiteX103" fmla="*/ 9172116 w 9559256"/>
              <a:gd name="connsiteY103" fmla="*/ 979708 h 979708"/>
              <a:gd name="connsiteX104" fmla="*/ 9263556 w 9559256"/>
              <a:gd name="connsiteY104" fmla="*/ 535154 h 979708"/>
              <a:gd name="connsiteX0-1" fmla="*/ 9172116 w 9559256"/>
              <a:gd name="connsiteY0-2" fmla="*/ 443714 h 979708"/>
              <a:gd name="connsiteX1-3" fmla="*/ 0 w 9559256"/>
              <a:gd name="connsiteY1-4" fmla="*/ 443714 h 979708"/>
              <a:gd name="connsiteX2-5" fmla="*/ 0 w 9559256"/>
              <a:gd name="connsiteY2-6" fmla="*/ 332875 h 979708"/>
              <a:gd name="connsiteX3-7" fmla="*/ 8939653 w 9559256"/>
              <a:gd name="connsiteY3-8" fmla="*/ 332875 h 979708"/>
              <a:gd name="connsiteX4-9" fmla="*/ 8914087 w 9559256"/>
              <a:gd name="connsiteY4-10" fmla="*/ 313673 h 979708"/>
              <a:gd name="connsiteX5-11" fmla="*/ 8907645 w 9559256"/>
              <a:gd name="connsiteY5-12" fmla="*/ 306607 h 979708"/>
              <a:gd name="connsiteX6-13" fmla="*/ 8901202 w 9559256"/>
              <a:gd name="connsiteY6-14" fmla="*/ 299541 h 979708"/>
              <a:gd name="connsiteX7-15" fmla="*/ 8895680 w 9559256"/>
              <a:gd name="connsiteY7-16" fmla="*/ 292475 h 979708"/>
              <a:gd name="connsiteX8-17" fmla="*/ 8890771 w 9559256"/>
              <a:gd name="connsiteY8-18" fmla="*/ 284487 h 979708"/>
              <a:gd name="connsiteX9-19" fmla="*/ 8885863 w 9559256"/>
              <a:gd name="connsiteY9-20" fmla="*/ 276807 h 979708"/>
              <a:gd name="connsiteX10-21" fmla="*/ 8881261 w 9559256"/>
              <a:gd name="connsiteY10-22" fmla="*/ 269126 h 979708"/>
              <a:gd name="connsiteX11-23" fmla="*/ 8877273 w 9559256"/>
              <a:gd name="connsiteY11-24" fmla="*/ 260831 h 979708"/>
              <a:gd name="connsiteX12-25" fmla="*/ 8873898 w 9559256"/>
              <a:gd name="connsiteY12-26" fmla="*/ 252844 h 979708"/>
              <a:gd name="connsiteX13-27" fmla="*/ 8870524 w 9559256"/>
              <a:gd name="connsiteY13-28" fmla="*/ 244241 h 979708"/>
              <a:gd name="connsiteX14-29" fmla="*/ 8867763 w 9559256"/>
              <a:gd name="connsiteY14-30" fmla="*/ 235639 h 979708"/>
              <a:gd name="connsiteX15-31" fmla="*/ 8865615 w 9559256"/>
              <a:gd name="connsiteY15-32" fmla="*/ 227344 h 979708"/>
              <a:gd name="connsiteX16-33" fmla="*/ 8863468 w 9559256"/>
              <a:gd name="connsiteY16-34" fmla="*/ 218742 h 979708"/>
              <a:gd name="connsiteX17-35" fmla="*/ 8862240 w 9559256"/>
              <a:gd name="connsiteY17-36" fmla="*/ 209832 h 979708"/>
              <a:gd name="connsiteX18-37" fmla="*/ 8861013 w 9559256"/>
              <a:gd name="connsiteY18-38" fmla="*/ 201230 h 979708"/>
              <a:gd name="connsiteX19-39" fmla="*/ 8860706 w 9559256"/>
              <a:gd name="connsiteY19-40" fmla="*/ 192321 h 979708"/>
              <a:gd name="connsiteX20-41" fmla="*/ 8860400 w 9559256"/>
              <a:gd name="connsiteY20-42" fmla="*/ 183719 h 979708"/>
              <a:gd name="connsiteX21-43" fmla="*/ 8860706 w 9559256"/>
              <a:gd name="connsiteY21-44" fmla="*/ 175116 h 979708"/>
              <a:gd name="connsiteX22-45" fmla="*/ 8861013 w 9559256"/>
              <a:gd name="connsiteY22-46" fmla="*/ 166207 h 979708"/>
              <a:gd name="connsiteX23-47" fmla="*/ 8862240 w 9559256"/>
              <a:gd name="connsiteY23-48" fmla="*/ 157298 h 979708"/>
              <a:gd name="connsiteX24-49" fmla="*/ 8863468 w 9559256"/>
              <a:gd name="connsiteY24-50" fmla="*/ 148388 h 979708"/>
              <a:gd name="connsiteX25-51" fmla="*/ 8865615 w 9559256"/>
              <a:gd name="connsiteY25-52" fmla="*/ 140093 h 979708"/>
              <a:gd name="connsiteX26-53" fmla="*/ 8867763 w 9559256"/>
              <a:gd name="connsiteY26-54" fmla="*/ 131491 h 979708"/>
              <a:gd name="connsiteX27-55" fmla="*/ 8870524 w 9559256"/>
              <a:gd name="connsiteY27-56" fmla="*/ 122889 h 979708"/>
              <a:gd name="connsiteX28-57" fmla="*/ 8873898 w 9559256"/>
              <a:gd name="connsiteY28-58" fmla="*/ 114594 h 979708"/>
              <a:gd name="connsiteX29-59" fmla="*/ 8877273 w 9559256"/>
              <a:gd name="connsiteY29-60" fmla="*/ 106299 h 979708"/>
              <a:gd name="connsiteX30-61" fmla="*/ 8881261 w 9559256"/>
              <a:gd name="connsiteY30-62" fmla="*/ 98311 h 979708"/>
              <a:gd name="connsiteX31-63" fmla="*/ 8885863 w 9559256"/>
              <a:gd name="connsiteY31-64" fmla="*/ 90630 h 979708"/>
              <a:gd name="connsiteX32-65" fmla="*/ 8890771 w 9559256"/>
              <a:gd name="connsiteY32-66" fmla="*/ 82643 h 979708"/>
              <a:gd name="connsiteX33-67" fmla="*/ 8895680 w 9559256"/>
              <a:gd name="connsiteY33-68" fmla="*/ 75269 h 979708"/>
              <a:gd name="connsiteX34-69" fmla="*/ 8901202 w 9559256"/>
              <a:gd name="connsiteY34-70" fmla="*/ 67896 h 979708"/>
              <a:gd name="connsiteX35-71" fmla="*/ 8907645 w 9559256"/>
              <a:gd name="connsiteY35-72" fmla="*/ 60830 h 979708"/>
              <a:gd name="connsiteX36-73" fmla="*/ 8914087 w 9559256"/>
              <a:gd name="connsiteY36-74" fmla="*/ 53764 h 979708"/>
              <a:gd name="connsiteX37-75" fmla="*/ 8920836 w 9559256"/>
              <a:gd name="connsiteY37-76" fmla="*/ 47312 h 979708"/>
              <a:gd name="connsiteX38-77" fmla="*/ 8928199 w 9559256"/>
              <a:gd name="connsiteY38-78" fmla="*/ 41475 h 979708"/>
              <a:gd name="connsiteX39-79" fmla="*/ 8935255 w 9559256"/>
              <a:gd name="connsiteY39-80" fmla="*/ 35638 h 979708"/>
              <a:gd name="connsiteX40-81" fmla="*/ 8942925 w 9559256"/>
              <a:gd name="connsiteY40-82" fmla="*/ 30415 h 979708"/>
              <a:gd name="connsiteX41-83" fmla="*/ 8950288 w 9559256"/>
              <a:gd name="connsiteY41-84" fmla="*/ 25499 h 979708"/>
              <a:gd name="connsiteX42-85" fmla="*/ 8958571 w 9559256"/>
              <a:gd name="connsiteY42-86" fmla="*/ 21198 h 979708"/>
              <a:gd name="connsiteX43-87" fmla="*/ 8966547 w 9559256"/>
              <a:gd name="connsiteY43-88" fmla="*/ 16897 h 979708"/>
              <a:gd name="connsiteX44-89" fmla="*/ 8974830 w 9559256"/>
              <a:gd name="connsiteY44-90" fmla="*/ 13518 h 979708"/>
              <a:gd name="connsiteX45-91" fmla="*/ 8982807 w 9559256"/>
              <a:gd name="connsiteY45-92" fmla="*/ 10138 h 979708"/>
              <a:gd name="connsiteX46-93" fmla="*/ 8991397 w 9559256"/>
              <a:gd name="connsiteY46-94" fmla="*/ 7680 h 979708"/>
              <a:gd name="connsiteX47-95" fmla="*/ 8999987 w 9559256"/>
              <a:gd name="connsiteY47-96" fmla="*/ 5223 h 979708"/>
              <a:gd name="connsiteX48-97" fmla="*/ 9008577 w 9559256"/>
              <a:gd name="connsiteY48-98" fmla="*/ 3687 h 979708"/>
              <a:gd name="connsiteX49-99" fmla="*/ 9017474 w 9559256"/>
              <a:gd name="connsiteY49-100" fmla="*/ 2150 h 979708"/>
              <a:gd name="connsiteX50-101" fmla="*/ 9025757 w 9559256"/>
              <a:gd name="connsiteY50-102" fmla="*/ 1229 h 979708"/>
              <a:gd name="connsiteX51-103" fmla="*/ 9034654 w 9559256"/>
              <a:gd name="connsiteY51-104" fmla="*/ 307 h 979708"/>
              <a:gd name="connsiteX52-105" fmla="*/ 9043550 w 9559256"/>
              <a:gd name="connsiteY52-106" fmla="*/ 0 h 979708"/>
              <a:gd name="connsiteX53-107" fmla="*/ 9052447 w 9559256"/>
              <a:gd name="connsiteY53-108" fmla="*/ 307 h 979708"/>
              <a:gd name="connsiteX54-109" fmla="*/ 9061037 w 9559256"/>
              <a:gd name="connsiteY54-110" fmla="*/ 1229 h 979708"/>
              <a:gd name="connsiteX55-111" fmla="*/ 9069934 w 9559256"/>
              <a:gd name="connsiteY55-112" fmla="*/ 2150 h 979708"/>
              <a:gd name="connsiteX56-113" fmla="*/ 9078524 w 9559256"/>
              <a:gd name="connsiteY56-114" fmla="*/ 3687 h 979708"/>
              <a:gd name="connsiteX57-115" fmla="*/ 9087421 w 9559256"/>
              <a:gd name="connsiteY57-116" fmla="*/ 5223 h 979708"/>
              <a:gd name="connsiteX58-117" fmla="*/ 9095704 w 9559256"/>
              <a:gd name="connsiteY58-118" fmla="*/ 7680 h 979708"/>
              <a:gd name="connsiteX59-119" fmla="*/ 9104294 w 9559256"/>
              <a:gd name="connsiteY59-120" fmla="*/ 10138 h 979708"/>
              <a:gd name="connsiteX60-121" fmla="*/ 9112577 w 9559256"/>
              <a:gd name="connsiteY60-122" fmla="*/ 13518 h 979708"/>
              <a:gd name="connsiteX61-123" fmla="*/ 9120860 w 9559256"/>
              <a:gd name="connsiteY61-124" fmla="*/ 16897 h 979708"/>
              <a:gd name="connsiteX62-125" fmla="*/ 9128837 w 9559256"/>
              <a:gd name="connsiteY62-126" fmla="*/ 21198 h 979708"/>
              <a:gd name="connsiteX63-127" fmla="*/ 9136813 w 9559256"/>
              <a:gd name="connsiteY63-128" fmla="*/ 25499 h 979708"/>
              <a:gd name="connsiteX64-129" fmla="*/ 9144483 w 9559256"/>
              <a:gd name="connsiteY64-130" fmla="*/ 30415 h 979708"/>
              <a:gd name="connsiteX65-131" fmla="*/ 9151846 w 9559256"/>
              <a:gd name="connsiteY65-132" fmla="*/ 35638 h 979708"/>
              <a:gd name="connsiteX66-133" fmla="*/ 9159208 w 9559256"/>
              <a:gd name="connsiteY66-134" fmla="*/ 41475 h 979708"/>
              <a:gd name="connsiteX67-135" fmla="*/ 9166264 w 9559256"/>
              <a:gd name="connsiteY67-136" fmla="*/ 47312 h 979708"/>
              <a:gd name="connsiteX68-137" fmla="*/ 9173014 w 9559256"/>
              <a:gd name="connsiteY68-138" fmla="*/ 53764 h 979708"/>
              <a:gd name="connsiteX69-139" fmla="*/ 9505569 w 9559256"/>
              <a:gd name="connsiteY69-140" fmla="*/ 386793 h 979708"/>
              <a:gd name="connsiteX70-141" fmla="*/ 9511398 w 9559256"/>
              <a:gd name="connsiteY70-142" fmla="*/ 392937 h 979708"/>
              <a:gd name="connsiteX71-143" fmla="*/ 9517226 w 9559256"/>
              <a:gd name="connsiteY71-144" fmla="*/ 399696 h 979708"/>
              <a:gd name="connsiteX72-145" fmla="*/ 9522749 w 9559256"/>
              <a:gd name="connsiteY72-146" fmla="*/ 406455 h 979708"/>
              <a:gd name="connsiteX73-147" fmla="*/ 9527657 w 9559256"/>
              <a:gd name="connsiteY73-148" fmla="*/ 413828 h 979708"/>
              <a:gd name="connsiteX74-149" fmla="*/ 9532566 w 9559256"/>
              <a:gd name="connsiteY74-150" fmla="*/ 421509 h 979708"/>
              <a:gd name="connsiteX75-151" fmla="*/ 9536861 w 9559256"/>
              <a:gd name="connsiteY75-152" fmla="*/ 428882 h 979708"/>
              <a:gd name="connsiteX76-153" fmla="*/ 9540849 w 9559256"/>
              <a:gd name="connsiteY76-154" fmla="*/ 436870 h 979708"/>
              <a:gd name="connsiteX77-155" fmla="*/ 9544837 w 9559256"/>
              <a:gd name="connsiteY77-156" fmla="*/ 445165 h 979708"/>
              <a:gd name="connsiteX78-157" fmla="*/ 9547905 w 9559256"/>
              <a:gd name="connsiteY78-158" fmla="*/ 453153 h 979708"/>
              <a:gd name="connsiteX79-159" fmla="*/ 9550666 w 9559256"/>
              <a:gd name="connsiteY79-160" fmla="*/ 461755 h 979708"/>
              <a:gd name="connsiteX80-161" fmla="*/ 9553120 w 9559256"/>
              <a:gd name="connsiteY80-162" fmla="*/ 470357 h 979708"/>
              <a:gd name="connsiteX81-163" fmla="*/ 9555268 w 9559256"/>
              <a:gd name="connsiteY81-164" fmla="*/ 479266 h 979708"/>
              <a:gd name="connsiteX82-165" fmla="*/ 9557108 w 9559256"/>
              <a:gd name="connsiteY82-166" fmla="*/ 488483 h 979708"/>
              <a:gd name="connsiteX83-167" fmla="*/ 9558029 w 9559256"/>
              <a:gd name="connsiteY83-168" fmla="*/ 497700 h 979708"/>
              <a:gd name="connsiteX84-169" fmla="*/ 9558949 w 9559256"/>
              <a:gd name="connsiteY84-170" fmla="*/ 506916 h 979708"/>
              <a:gd name="connsiteX85-171" fmla="*/ 9559256 w 9559256"/>
              <a:gd name="connsiteY85-172" fmla="*/ 516440 h 979708"/>
              <a:gd name="connsiteX86-173" fmla="*/ 9558949 w 9559256"/>
              <a:gd name="connsiteY86-174" fmla="*/ 525964 h 979708"/>
              <a:gd name="connsiteX87-175" fmla="*/ 9558029 w 9559256"/>
              <a:gd name="connsiteY87-176" fmla="*/ 535181 h 979708"/>
              <a:gd name="connsiteX88-177" fmla="*/ 9557108 w 9559256"/>
              <a:gd name="connsiteY88-178" fmla="*/ 544397 h 979708"/>
              <a:gd name="connsiteX89-179" fmla="*/ 9555268 w 9559256"/>
              <a:gd name="connsiteY89-180" fmla="*/ 553307 h 979708"/>
              <a:gd name="connsiteX90-181" fmla="*/ 9553120 w 9559256"/>
              <a:gd name="connsiteY90-182" fmla="*/ 562524 h 979708"/>
              <a:gd name="connsiteX91-183" fmla="*/ 9550666 w 9559256"/>
              <a:gd name="connsiteY91-184" fmla="*/ 570819 h 979708"/>
              <a:gd name="connsiteX92-185" fmla="*/ 9547905 w 9559256"/>
              <a:gd name="connsiteY92-186" fmla="*/ 579421 h 979708"/>
              <a:gd name="connsiteX93-187" fmla="*/ 9544837 w 9559256"/>
              <a:gd name="connsiteY93-188" fmla="*/ 587716 h 979708"/>
              <a:gd name="connsiteX94-189" fmla="*/ 9540849 w 9559256"/>
              <a:gd name="connsiteY94-190" fmla="*/ 596011 h 979708"/>
              <a:gd name="connsiteX95-191" fmla="*/ 9536861 w 9559256"/>
              <a:gd name="connsiteY95-192" fmla="*/ 603691 h 979708"/>
              <a:gd name="connsiteX96-193" fmla="*/ 9532566 w 9559256"/>
              <a:gd name="connsiteY96-194" fmla="*/ 611679 h 979708"/>
              <a:gd name="connsiteX97-195" fmla="*/ 9527657 w 9559256"/>
              <a:gd name="connsiteY97-196" fmla="*/ 619052 h 979708"/>
              <a:gd name="connsiteX98-197" fmla="*/ 9522749 w 9559256"/>
              <a:gd name="connsiteY98-198" fmla="*/ 626426 h 979708"/>
              <a:gd name="connsiteX99-199" fmla="*/ 9517226 w 9559256"/>
              <a:gd name="connsiteY99-200" fmla="*/ 633185 h 979708"/>
              <a:gd name="connsiteX100-201" fmla="*/ 9511398 w 9559256"/>
              <a:gd name="connsiteY100-202" fmla="*/ 639943 h 979708"/>
              <a:gd name="connsiteX101-203" fmla="*/ 9505569 w 9559256"/>
              <a:gd name="connsiteY101-204" fmla="*/ 646088 h 979708"/>
              <a:gd name="connsiteX102-205" fmla="*/ 9173014 w 9559256"/>
              <a:gd name="connsiteY102-206" fmla="*/ 978809 h 979708"/>
              <a:gd name="connsiteX103-207" fmla="*/ 9172116 w 9559256"/>
              <a:gd name="connsiteY103-208" fmla="*/ 979708 h 979708"/>
              <a:gd name="connsiteX0-209" fmla="*/ 0 w 9559256"/>
              <a:gd name="connsiteY0-210" fmla="*/ 443714 h 979708"/>
              <a:gd name="connsiteX1-211" fmla="*/ 0 w 9559256"/>
              <a:gd name="connsiteY1-212" fmla="*/ 332875 h 979708"/>
              <a:gd name="connsiteX2-213" fmla="*/ 8939653 w 9559256"/>
              <a:gd name="connsiteY2-214" fmla="*/ 332875 h 979708"/>
              <a:gd name="connsiteX3-215" fmla="*/ 8914087 w 9559256"/>
              <a:gd name="connsiteY3-216" fmla="*/ 313673 h 979708"/>
              <a:gd name="connsiteX4-217" fmla="*/ 8907645 w 9559256"/>
              <a:gd name="connsiteY4-218" fmla="*/ 306607 h 979708"/>
              <a:gd name="connsiteX5-219" fmla="*/ 8901202 w 9559256"/>
              <a:gd name="connsiteY5-220" fmla="*/ 299541 h 979708"/>
              <a:gd name="connsiteX6-221" fmla="*/ 8895680 w 9559256"/>
              <a:gd name="connsiteY6-222" fmla="*/ 292475 h 979708"/>
              <a:gd name="connsiteX7-223" fmla="*/ 8890771 w 9559256"/>
              <a:gd name="connsiteY7-224" fmla="*/ 284487 h 979708"/>
              <a:gd name="connsiteX8-225" fmla="*/ 8885863 w 9559256"/>
              <a:gd name="connsiteY8-226" fmla="*/ 276807 h 979708"/>
              <a:gd name="connsiteX9-227" fmla="*/ 8881261 w 9559256"/>
              <a:gd name="connsiteY9-228" fmla="*/ 269126 h 979708"/>
              <a:gd name="connsiteX10-229" fmla="*/ 8877273 w 9559256"/>
              <a:gd name="connsiteY10-230" fmla="*/ 260831 h 979708"/>
              <a:gd name="connsiteX11-231" fmla="*/ 8873898 w 9559256"/>
              <a:gd name="connsiteY11-232" fmla="*/ 252844 h 979708"/>
              <a:gd name="connsiteX12-233" fmla="*/ 8870524 w 9559256"/>
              <a:gd name="connsiteY12-234" fmla="*/ 244241 h 979708"/>
              <a:gd name="connsiteX13-235" fmla="*/ 8867763 w 9559256"/>
              <a:gd name="connsiteY13-236" fmla="*/ 235639 h 979708"/>
              <a:gd name="connsiteX14-237" fmla="*/ 8865615 w 9559256"/>
              <a:gd name="connsiteY14-238" fmla="*/ 227344 h 979708"/>
              <a:gd name="connsiteX15-239" fmla="*/ 8863468 w 9559256"/>
              <a:gd name="connsiteY15-240" fmla="*/ 218742 h 979708"/>
              <a:gd name="connsiteX16-241" fmla="*/ 8862240 w 9559256"/>
              <a:gd name="connsiteY16-242" fmla="*/ 209832 h 979708"/>
              <a:gd name="connsiteX17-243" fmla="*/ 8861013 w 9559256"/>
              <a:gd name="connsiteY17-244" fmla="*/ 201230 h 979708"/>
              <a:gd name="connsiteX18-245" fmla="*/ 8860706 w 9559256"/>
              <a:gd name="connsiteY18-246" fmla="*/ 192321 h 979708"/>
              <a:gd name="connsiteX19-247" fmla="*/ 8860400 w 9559256"/>
              <a:gd name="connsiteY19-248" fmla="*/ 183719 h 979708"/>
              <a:gd name="connsiteX20-249" fmla="*/ 8860706 w 9559256"/>
              <a:gd name="connsiteY20-250" fmla="*/ 175116 h 979708"/>
              <a:gd name="connsiteX21-251" fmla="*/ 8861013 w 9559256"/>
              <a:gd name="connsiteY21-252" fmla="*/ 166207 h 979708"/>
              <a:gd name="connsiteX22-253" fmla="*/ 8862240 w 9559256"/>
              <a:gd name="connsiteY22-254" fmla="*/ 157298 h 979708"/>
              <a:gd name="connsiteX23-255" fmla="*/ 8863468 w 9559256"/>
              <a:gd name="connsiteY23-256" fmla="*/ 148388 h 979708"/>
              <a:gd name="connsiteX24-257" fmla="*/ 8865615 w 9559256"/>
              <a:gd name="connsiteY24-258" fmla="*/ 140093 h 979708"/>
              <a:gd name="connsiteX25-259" fmla="*/ 8867763 w 9559256"/>
              <a:gd name="connsiteY25-260" fmla="*/ 131491 h 979708"/>
              <a:gd name="connsiteX26-261" fmla="*/ 8870524 w 9559256"/>
              <a:gd name="connsiteY26-262" fmla="*/ 122889 h 979708"/>
              <a:gd name="connsiteX27-263" fmla="*/ 8873898 w 9559256"/>
              <a:gd name="connsiteY27-264" fmla="*/ 114594 h 979708"/>
              <a:gd name="connsiteX28-265" fmla="*/ 8877273 w 9559256"/>
              <a:gd name="connsiteY28-266" fmla="*/ 106299 h 979708"/>
              <a:gd name="connsiteX29-267" fmla="*/ 8881261 w 9559256"/>
              <a:gd name="connsiteY29-268" fmla="*/ 98311 h 979708"/>
              <a:gd name="connsiteX30-269" fmla="*/ 8885863 w 9559256"/>
              <a:gd name="connsiteY30-270" fmla="*/ 90630 h 979708"/>
              <a:gd name="connsiteX31-271" fmla="*/ 8890771 w 9559256"/>
              <a:gd name="connsiteY31-272" fmla="*/ 82643 h 979708"/>
              <a:gd name="connsiteX32-273" fmla="*/ 8895680 w 9559256"/>
              <a:gd name="connsiteY32-274" fmla="*/ 75269 h 979708"/>
              <a:gd name="connsiteX33-275" fmla="*/ 8901202 w 9559256"/>
              <a:gd name="connsiteY33-276" fmla="*/ 67896 h 979708"/>
              <a:gd name="connsiteX34-277" fmla="*/ 8907645 w 9559256"/>
              <a:gd name="connsiteY34-278" fmla="*/ 60830 h 979708"/>
              <a:gd name="connsiteX35-279" fmla="*/ 8914087 w 9559256"/>
              <a:gd name="connsiteY35-280" fmla="*/ 53764 h 979708"/>
              <a:gd name="connsiteX36-281" fmla="*/ 8920836 w 9559256"/>
              <a:gd name="connsiteY36-282" fmla="*/ 47312 h 979708"/>
              <a:gd name="connsiteX37-283" fmla="*/ 8928199 w 9559256"/>
              <a:gd name="connsiteY37-284" fmla="*/ 41475 h 979708"/>
              <a:gd name="connsiteX38-285" fmla="*/ 8935255 w 9559256"/>
              <a:gd name="connsiteY38-286" fmla="*/ 35638 h 979708"/>
              <a:gd name="connsiteX39-287" fmla="*/ 8942925 w 9559256"/>
              <a:gd name="connsiteY39-288" fmla="*/ 30415 h 979708"/>
              <a:gd name="connsiteX40-289" fmla="*/ 8950288 w 9559256"/>
              <a:gd name="connsiteY40-290" fmla="*/ 25499 h 979708"/>
              <a:gd name="connsiteX41-291" fmla="*/ 8958571 w 9559256"/>
              <a:gd name="connsiteY41-292" fmla="*/ 21198 h 979708"/>
              <a:gd name="connsiteX42-293" fmla="*/ 8966547 w 9559256"/>
              <a:gd name="connsiteY42-294" fmla="*/ 16897 h 979708"/>
              <a:gd name="connsiteX43-295" fmla="*/ 8974830 w 9559256"/>
              <a:gd name="connsiteY43-296" fmla="*/ 13518 h 979708"/>
              <a:gd name="connsiteX44-297" fmla="*/ 8982807 w 9559256"/>
              <a:gd name="connsiteY44-298" fmla="*/ 10138 h 979708"/>
              <a:gd name="connsiteX45-299" fmla="*/ 8991397 w 9559256"/>
              <a:gd name="connsiteY45-300" fmla="*/ 7680 h 979708"/>
              <a:gd name="connsiteX46-301" fmla="*/ 8999987 w 9559256"/>
              <a:gd name="connsiteY46-302" fmla="*/ 5223 h 979708"/>
              <a:gd name="connsiteX47-303" fmla="*/ 9008577 w 9559256"/>
              <a:gd name="connsiteY47-304" fmla="*/ 3687 h 979708"/>
              <a:gd name="connsiteX48-305" fmla="*/ 9017474 w 9559256"/>
              <a:gd name="connsiteY48-306" fmla="*/ 2150 h 979708"/>
              <a:gd name="connsiteX49-307" fmla="*/ 9025757 w 9559256"/>
              <a:gd name="connsiteY49-308" fmla="*/ 1229 h 979708"/>
              <a:gd name="connsiteX50-309" fmla="*/ 9034654 w 9559256"/>
              <a:gd name="connsiteY50-310" fmla="*/ 307 h 979708"/>
              <a:gd name="connsiteX51-311" fmla="*/ 9043550 w 9559256"/>
              <a:gd name="connsiteY51-312" fmla="*/ 0 h 979708"/>
              <a:gd name="connsiteX52-313" fmla="*/ 9052447 w 9559256"/>
              <a:gd name="connsiteY52-314" fmla="*/ 307 h 979708"/>
              <a:gd name="connsiteX53-315" fmla="*/ 9061037 w 9559256"/>
              <a:gd name="connsiteY53-316" fmla="*/ 1229 h 979708"/>
              <a:gd name="connsiteX54-317" fmla="*/ 9069934 w 9559256"/>
              <a:gd name="connsiteY54-318" fmla="*/ 2150 h 979708"/>
              <a:gd name="connsiteX55-319" fmla="*/ 9078524 w 9559256"/>
              <a:gd name="connsiteY55-320" fmla="*/ 3687 h 979708"/>
              <a:gd name="connsiteX56-321" fmla="*/ 9087421 w 9559256"/>
              <a:gd name="connsiteY56-322" fmla="*/ 5223 h 979708"/>
              <a:gd name="connsiteX57-323" fmla="*/ 9095704 w 9559256"/>
              <a:gd name="connsiteY57-324" fmla="*/ 7680 h 979708"/>
              <a:gd name="connsiteX58-325" fmla="*/ 9104294 w 9559256"/>
              <a:gd name="connsiteY58-326" fmla="*/ 10138 h 979708"/>
              <a:gd name="connsiteX59-327" fmla="*/ 9112577 w 9559256"/>
              <a:gd name="connsiteY59-328" fmla="*/ 13518 h 979708"/>
              <a:gd name="connsiteX60-329" fmla="*/ 9120860 w 9559256"/>
              <a:gd name="connsiteY60-330" fmla="*/ 16897 h 979708"/>
              <a:gd name="connsiteX61-331" fmla="*/ 9128837 w 9559256"/>
              <a:gd name="connsiteY61-332" fmla="*/ 21198 h 979708"/>
              <a:gd name="connsiteX62-333" fmla="*/ 9136813 w 9559256"/>
              <a:gd name="connsiteY62-334" fmla="*/ 25499 h 979708"/>
              <a:gd name="connsiteX63-335" fmla="*/ 9144483 w 9559256"/>
              <a:gd name="connsiteY63-336" fmla="*/ 30415 h 979708"/>
              <a:gd name="connsiteX64-337" fmla="*/ 9151846 w 9559256"/>
              <a:gd name="connsiteY64-338" fmla="*/ 35638 h 979708"/>
              <a:gd name="connsiteX65-339" fmla="*/ 9159208 w 9559256"/>
              <a:gd name="connsiteY65-340" fmla="*/ 41475 h 979708"/>
              <a:gd name="connsiteX66-341" fmla="*/ 9166264 w 9559256"/>
              <a:gd name="connsiteY66-342" fmla="*/ 47312 h 979708"/>
              <a:gd name="connsiteX67-343" fmla="*/ 9173014 w 9559256"/>
              <a:gd name="connsiteY67-344" fmla="*/ 53764 h 979708"/>
              <a:gd name="connsiteX68-345" fmla="*/ 9505569 w 9559256"/>
              <a:gd name="connsiteY68-346" fmla="*/ 386793 h 979708"/>
              <a:gd name="connsiteX69-347" fmla="*/ 9511398 w 9559256"/>
              <a:gd name="connsiteY69-348" fmla="*/ 392937 h 979708"/>
              <a:gd name="connsiteX70-349" fmla="*/ 9517226 w 9559256"/>
              <a:gd name="connsiteY70-350" fmla="*/ 399696 h 979708"/>
              <a:gd name="connsiteX71-351" fmla="*/ 9522749 w 9559256"/>
              <a:gd name="connsiteY71-352" fmla="*/ 406455 h 979708"/>
              <a:gd name="connsiteX72-353" fmla="*/ 9527657 w 9559256"/>
              <a:gd name="connsiteY72-354" fmla="*/ 413828 h 979708"/>
              <a:gd name="connsiteX73-355" fmla="*/ 9532566 w 9559256"/>
              <a:gd name="connsiteY73-356" fmla="*/ 421509 h 979708"/>
              <a:gd name="connsiteX74-357" fmla="*/ 9536861 w 9559256"/>
              <a:gd name="connsiteY74-358" fmla="*/ 428882 h 979708"/>
              <a:gd name="connsiteX75-359" fmla="*/ 9540849 w 9559256"/>
              <a:gd name="connsiteY75-360" fmla="*/ 436870 h 979708"/>
              <a:gd name="connsiteX76-361" fmla="*/ 9544837 w 9559256"/>
              <a:gd name="connsiteY76-362" fmla="*/ 445165 h 979708"/>
              <a:gd name="connsiteX77-363" fmla="*/ 9547905 w 9559256"/>
              <a:gd name="connsiteY77-364" fmla="*/ 453153 h 979708"/>
              <a:gd name="connsiteX78-365" fmla="*/ 9550666 w 9559256"/>
              <a:gd name="connsiteY78-366" fmla="*/ 461755 h 979708"/>
              <a:gd name="connsiteX79-367" fmla="*/ 9553120 w 9559256"/>
              <a:gd name="connsiteY79-368" fmla="*/ 470357 h 979708"/>
              <a:gd name="connsiteX80-369" fmla="*/ 9555268 w 9559256"/>
              <a:gd name="connsiteY80-370" fmla="*/ 479266 h 979708"/>
              <a:gd name="connsiteX81-371" fmla="*/ 9557108 w 9559256"/>
              <a:gd name="connsiteY81-372" fmla="*/ 488483 h 979708"/>
              <a:gd name="connsiteX82-373" fmla="*/ 9558029 w 9559256"/>
              <a:gd name="connsiteY82-374" fmla="*/ 497700 h 979708"/>
              <a:gd name="connsiteX83-375" fmla="*/ 9558949 w 9559256"/>
              <a:gd name="connsiteY83-376" fmla="*/ 506916 h 979708"/>
              <a:gd name="connsiteX84-377" fmla="*/ 9559256 w 9559256"/>
              <a:gd name="connsiteY84-378" fmla="*/ 516440 h 979708"/>
              <a:gd name="connsiteX85-379" fmla="*/ 9558949 w 9559256"/>
              <a:gd name="connsiteY85-380" fmla="*/ 525964 h 979708"/>
              <a:gd name="connsiteX86-381" fmla="*/ 9558029 w 9559256"/>
              <a:gd name="connsiteY86-382" fmla="*/ 535181 h 979708"/>
              <a:gd name="connsiteX87-383" fmla="*/ 9557108 w 9559256"/>
              <a:gd name="connsiteY87-384" fmla="*/ 544397 h 979708"/>
              <a:gd name="connsiteX88-385" fmla="*/ 9555268 w 9559256"/>
              <a:gd name="connsiteY88-386" fmla="*/ 553307 h 979708"/>
              <a:gd name="connsiteX89-387" fmla="*/ 9553120 w 9559256"/>
              <a:gd name="connsiteY89-388" fmla="*/ 562524 h 979708"/>
              <a:gd name="connsiteX90-389" fmla="*/ 9550666 w 9559256"/>
              <a:gd name="connsiteY90-390" fmla="*/ 570819 h 979708"/>
              <a:gd name="connsiteX91-391" fmla="*/ 9547905 w 9559256"/>
              <a:gd name="connsiteY91-392" fmla="*/ 579421 h 979708"/>
              <a:gd name="connsiteX92-393" fmla="*/ 9544837 w 9559256"/>
              <a:gd name="connsiteY92-394" fmla="*/ 587716 h 979708"/>
              <a:gd name="connsiteX93-395" fmla="*/ 9540849 w 9559256"/>
              <a:gd name="connsiteY93-396" fmla="*/ 596011 h 979708"/>
              <a:gd name="connsiteX94-397" fmla="*/ 9536861 w 9559256"/>
              <a:gd name="connsiteY94-398" fmla="*/ 603691 h 979708"/>
              <a:gd name="connsiteX95-399" fmla="*/ 9532566 w 9559256"/>
              <a:gd name="connsiteY95-400" fmla="*/ 611679 h 979708"/>
              <a:gd name="connsiteX96-401" fmla="*/ 9527657 w 9559256"/>
              <a:gd name="connsiteY96-402" fmla="*/ 619052 h 979708"/>
              <a:gd name="connsiteX97-403" fmla="*/ 9522749 w 9559256"/>
              <a:gd name="connsiteY97-404" fmla="*/ 626426 h 979708"/>
              <a:gd name="connsiteX98-405" fmla="*/ 9517226 w 9559256"/>
              <a:gd name="connsiteY98-406" fmla="*/ 633185 h 979708"/>
              <a:gd name="connsiteX99-407" fmla="*/ 9511398 w 9559256"/>
              <a:gd name="connsiteY99-408" fmla="*/ 639943 h 979708"/>
              <a:gd name="connsiteX100-409" fmla="*/ 9505569 w 9559256"/>
              <a:gd name="connsiteY100-410" fmla="*/ 646088 h 979708"/>
              <a:gd name="connsiteX101-411" fmla="*/ 9173014 w 9559256"/>
              <a:gd name="connsiteY101-412" fmla="*/ 978809 h 979708"/>
              <a:gd name="connsiteX102-413" fmla="*/ 9172116 w 9559256"/>
              <a:gd name="connsiteY102-414" fmla="*/ 979708 h 979708"/>
              <a:gd name="connsiteX0-415" fmla="*/ 0 w 9559256"/>
              <a:gd name="connsiteY0-416" fmla="*/ 332875 h 979708"/>
              <a:gd name="connsiteX1-417" fmla="*/ 8939653 w 9559256"/>
              <a:gd name="connsiteY1-418" fmla="*/ 332875 h 979708"/>
              <a:gd name="connsiteX2-419" fmla="*/ 8914087 w 9559256"/>
              <a:gd name="connsiteY2-420" fmla="*/ 313673 h 979708"/>
              <a:gd name="connsiteX3-421" fmla="*/ 8907645 w 9559256"/>
              <a:gd name="connsiteY3-422" fmla="*/ 306607 h 979708"/>
              <a:gd name="connsiteX4-423" fmla="*/ 8901202 w 9559256"/>
              <a:gd name="connsiteY4-424" fmla="*/ 299541 h 979708"/>
              <a:gd name="connsiteX5-425" fmla="*/ 8895680 w 9559256"/>
              <a:gd name="connsiteY5-426" fmla="*/ 292475 h 979708"/>
              <a:gd name="connsiteX6-427" fmla="*/ 8890771 w 9559256"/>
              <a:gd name="connsiteY6-428" fmla="*/ 284487 h 979708"/>
              <a:gd name="connsiteX7-429" fmla="*/ 8885863 w 9559256"/>
              <a:gd name="connsiteY7-430" fmla="*/ 276807 h 979708"/>
              <a:gd name="connsiteX8-431" fmla="*/ 8881261 w 9559256"/>
              <a:gd name="connsiteY8-432" fmla="*/ 269126 h 979708"/>
              <a:gd name="connsiteX9-433" fmla="*/ 8877273 w 9559256"/>
              <a:gd name="connsiteY9-434" fmla="*/ 260831 h 979708"/>
              <a:gd name="connsiteX10-435" fmla="*/ 8873898 w 9559256"/>
              <a:gd name="connsiteY10-436" fmla="*/ 252844 h 979708"/>
              <a:gd name="connsiteX11-437" fmla="*/ 8870524 w 9559256"/>
              <a:gd name="connsiteY11-438" fmla="*/ 244241 h 979708"/>
              <a:gd name="connsiteX12-439" fmla="*/ 8867763 w 9559256"/>
              <a:gd name="connsiteY12-440" fmla="*/ 235639 h 979708"/>
              <a:gd name="connsiteX13-441" fmla="*/ 8865615 w 9559256"/>
              <a:gd name="connsiteY13-442" fmla="*/ 227344 h 979708"/>
              <a:gd name="connsiteX14-443" fmla="*/ 8863468 w 9559256"/>
              <a:gd name="connsiteY14-444" fmla="*/ 218742 h 979708"/>
              <a:gd name="connsiteX15-445" fmla="*/ 8862240 w 9559256"/>
              <a:gd name="connsiteY15-446" fmla="*/ 209832 h 979708"/>
              <a:gd name="connsiteX16-447" fmla="*/ 8861013 w 9559256"/>
              <a:gd name="connsiteY16-448" fmla="*/ 201230 h 979708"/>
              <a:gd name="connsiteX17-449" fmla="*/ 8860706 w 9559256"/>
              <a:gd name="connsiteY17-450" fmla="*/ 192321 h 979708"/>
              <a:gd name="connsiteX18-451" fmla="*/ 8860400 w 9559256"/>
              <a:gd name="connsiteY18-452" fmla="*/ 183719 h 979708"/>
              <a:gd name="connsiteX19-453" fmla="*/ 8860706 w 9559256"/>
              <a:gd name="connsiteY19-454" fmla="*/ 175116 h 979708"/>
              <a:gd name="connsiteX20-455" fmla="*/ 8861013 w 9559256"/>
              <a:gd name="connsiteY20-456" fmla="*/ 166207 h 979708"/>
              <a:gd name="connsiteX21-457" fmla="*/ 8862240 w 9559256"/>
              <a:gd name="connsiteY21-458" fmla="*/ 157298 h 979708"/>
              <a:gd name="connsiteX22-459" fmla="*/ 8863468 w 9559256"/>
              <a:gd name="connsiteY22-460" fmla="*/ 148388 h 979708"/>
              <a:gd name="connsiteX23-461" fmla="*/ 8865615 w 9559256"/>
              <a:gd name="connsiteY23-462" fmla="*/ 140093 h 979708"/>
              <a:gd name="connsiteX24-463" fmla="*/ 8867763 w 9559256"/>
              <a:gd name="connsiteY24-464" fmla="*/ 131491 h 979708"/>
              <a:gd name="connsiteX25-465" fmla="*/ 8870524 w 9559256"/>
              <a:gd name="connsiteY25-466" fmla="*/ 122889 h 979708"/>
              <a:gd name="connsiteX26-467" fmla="*/ 8873898 w 9559256"/>
              <a:gd name="connsiteY26-468" fmla="*/ 114594 h 979708"/>
              <a:gd name="connsiteX27-469" fmla="*/ 8877273 w 9559256"/>
              <a:gd name="connsiteY27-470" fmla="*/ 106299 h 979708"/>
              <a:gd name="connsiteX28-471" fmla="*/ 8881261 w 9559256"/>
              <a:gd name="connsiteY28-472" fmla="*/ 98311 h 979708"/>
              <a:gd name="connsiteX29-473" fmla="*/ 8885863 w 9559256"/>
              <a:gd name="connsiteY29-474" fmla="*/ 90630 h 979708"/>
              <a:gd name="connsiteX30-475" fmla="*/ 8890771 w 9559256"/>
              <a:gd name="connsiteY30-476" fmla="*/ 82643 h 979708"/>
              <a:gd name="connsiteX31-477" fmla="*/ 8895680 w 9559256"/>
              <a:gd name="connsiteY31-478" fmla="*/ 75269 h 979708"/>
              <a:gd name="connsiteX32-479" fmla="*/ 8901202 w 9559256"/>
              <a:gd name="connsiteY32-480" fmla="*/ 67896 h 979708"/>
              <a:gd name="connsiteX33-481" fmla="*/ 8907645 w 9559256"/>
              <a:gd name="connsiteY33-482" fmla="*/ 60830 h 979708"/>
              <a:gd name="connsiteX34-483" fmla="*/ 8914087 w 9559256"/>
              <a:gd name="connsiteY34-484" fmla="*/ 53764 h 979708"/>
              <a:gd name="connsiteX35-485" fmla="*/ 8920836 w 9559256"/>
              <a:gd name="connsiteY35-486" fmla="*/ 47312 h 979708"/>
              <a:gd name="connsiteX36-487" fmla="*/ 8928199 w 9559256"/>
              <a:gd name="connsiteY36-488" fmla="*/ 41475 h 979708"/>
              <a:gd name="connsiteX37-489" fmla="*/ 8935255 w 9559256"/>
              <a:gd name="connsiteY37-490" fmla="*/ 35638 h 979708"/>
              <a:gd name="connsiteX38-491" fmla="*/ 8942925 w 9559256"/>
              <a:gd name="connsiteY38-492" fmla="*/ 30415 h 979708"/>
              <a:gd name="connsiteX39-493" fmla="*/ 8950288 w 9559256"/>
              <a:gd name="connsiteY39-494" fmla="*/ 25499 h 979708"/>
              <a:gd name="connsiteX40-495" fmla="*/ 8958571 w 9559256"/>
              <a:gd name="connsiteY40-496" fmla="*/ 21198 h 979708"/>
              <a:gd name="connsiteX41-497" fmla="*/ 8966547 w 9559256"/>
              <a:gd name="connsiteY41-498" fmla="*/ 16897 h 979708"/>
              <a:gd name="connsiteX42-499" fmla="*/ 8974830 w 9559256"/>
              <a:gd name="connsiteY42-500" fmla="*/ 13518 h 979708"/>
              <a:gd name="connsiteX43-501" fmla="*/ 8982807 w 9559256"/>
              <a:gd name="connsiteY43-502" fmla="*/ 10138 h 979708"/>
              <a:gd name="connsiteX44-503" fmla="*/ 8991397 w 9559256"/>
              <a:gd name="connsiteY44-504" fmla="*/ 7680 h 979708"/>
              <a:gd name="connsiteX45-505" fmla="*/ 8999987 w 9559256"/>
              <a:gd name="connsiteY45-506" fmla="*/ 5223 h 979708"/>
              <a:gd name="connsiteX46-507" fmla="*/ 9008577 w 9559256"/>
              <a:gd name="connsiteY46-508" fmla="*/ 3687 h 979708"/>
              <a:gd name="connsiteX47-509" fmla="*/ 9017474 w 9559256"/>
              <a:gd name="connsiteY47-510" fmla="*/ 2150 h 979708"/>
              <a:gd name="connsiteX48-511" fmla="*/ 9025757 w 9559256"/>
              <a:gd name="connsiteY48-512" fmla="*/ 1229 h 979708"/>
              <a:gd name="connsiteX49-513" fmla="*/ 9034654 w 9559256"/>
              <a:gd name="connsiteY49-514" fmla="*/ 307 h 979708"/>
              <a:gd name="connsiteX50-515" fmla="*/ 9043550 w 9559256"/>
              <a:gd name="connsiteY50-516" fmla="*/ 0 h 979708"/>
              <a:gd name="connsiteX51-517" fmla="*/ 9052447 w 9559256"/>
              <a:gd name="connsiteY51-518" fmla="*/ 307 h 979708"/>
              <a:gd name="connsiteX52-519" fmla="*/ 9061037 w 9559256"/>
              <a:gd name="connsiteY52-520" fmla="*/ 1229 h 979708"/>
              <a:gd name="connsiteX53-521" fmla="*/ 9069934 w 9559256"/>
              <a:gd name="connsiteY53-522" fmla="*/ 2150 h 979708"/>
              <a:gd name="connsiteX54-523" fmla="*/ 9078524 w 9559256"/>
              <a:gd name="connsiteY54-524" fmla="*/ 3687 h 979708"/>
              <a:gd name="connsiteX55-525" fmla="*/ 9087421 w 9559256"/>
              <a:gd name="connsiteY55-526" fmla="*/ 5223 h 979708"/>
              <a:gd name="connsiteX56-527" fmla="*/ 9095704 w 9559256"/>
              <a:gd name="connsiteY56-528" fmla="*/ 7680 h 979708"/>
              <a:gd name="connsiteX57-529" fmla="*/ 9104294 w 9559256"/>
              <a:gd name="connsiteY57-530" fmla="*/ 10138 h 979708"/>
              <a:gd name="connsiteX58-531" fmla="*/ 9112577 w 9559256"/>
              <a:gd name="connsiteY58-532" fmla="*/ 13518 h 979708"/>
              <a:gd name="connsiteX59-533" fmla="*/ 9120860 w 9559256"/>
              <a:gd name="connsiteY59-534" fmla="*/ 16897 h 979708"/>
              <a:gd name="connsiteX60-535" fmla="*/ 9128837 w 9559256"/>
              <a:gd name="connsiteY60-536" fmla="*/ 21198 h 979708"/>
              <a:gd name="connsiteX61-537" fmla="*/ 9136813 w 9559256"/>
              <a:gd name="connsiteY61-538" fmla="*/ 25499 h 979708"/>
              <a:gd name="connsiteX62-539" fmla="*/ 9144483 w 9559256"/>
              <a:gd name="connsiteY62-540" fmla="*/ 30415 h 979708"/>
              <a:gd name="connsiteX63-541" fmla="*/ 9151846 w 9559256"/>
              <a:gd name="connsiteY63-542" fmla="*/ 35638 h 979708"/>
              <a:gd name="connsiteX64-543" fmla="*/ 9159208 w 9559256"/>
              <a:gd name="connsiteY64-544" fmla="*/ 41475 h 979708"/>
              <a:gd name="connsiteX65-545" fmla="*/ 9166264 w 9559256"/>
              <a:gd name="connsiteY65-546" fmla="*/ 47312 h 979708"/>
              <a:gd name="connsiteX66-547" fmla="*/ 9173014 w 9559256"/>
              <a:gd name="connsiteY66-548" fmla="*/ 53764 h 979708"/>
              <a:gd name="connsiteX67-549" fmla="*/ 9505569 w 9559256"/>
              <a:gd name="connsiteY67-550" fmla="*/ 386793 h 979708"/>
              <a:gd name="connsiteX68-551" fmla="*/ 9511398 w 9559256"/>
              <a:gd name="connsiteY68-552" fmla="*/ 392937 h 979708"/>
              <a:gd name="connsiteX69-553" fmla="*/ 9517226 w 9559256"/>
              <a:gd name="connsiteY69-554" fmla="*/ 399696 h 979708"/>
              <a:gd name="connsiteX70-555" fmla="*/ 9522749 w 9559256"/>
              <a:gd name="connsiteY70-556" fmla="*/ 406455 h 979708"/>
              <a:gd name="connsiteX71-557" fmla="*/ 9527657 w 9559256"/>
              <a:gd name="connsiteY71-558" fmla="*/ 413828 h 979708"/>
              <a:gd name="connsiteX72-559" fmla="*/ 9532566 w 9559256"/>
              <a:gd name="connsiteY72-560" fmla="*/ 421509 h 979708"/>
              <a:gd name="connsiteX73-561" fmla="*/ 9536861 w 9559256"/>
              <a:gd name="connsiteY73-562" fmla="*/ 428882 h 979708"/>
              <a:gd name="connsiteX74-563" fmla="*/ 9540849 w 9559256"/>
              <a:gd name="connsiteY74-564" fmla="*/ 436870 h 979708"/>
              <a:gd name="connsiteX75-565" fmla="*/ 9544837 w 9559256"/>
              <a:gd name="connsiteY75-566" fmla="*/ 445165 h 979708"/>
              <a:gd name="connsiteX76-567" fmla="*/ 9547905 w 9559256"/>
              <a:gd name="connsiteY76-568" fmla="*/ 453153 h 979708"/>
              <a:gd name="connsiteX77-569" fmla="*/ 9550666 w 9559256"/>
              <a:gd name="connsiteY77-570" fmla="*/ 461755 h 979708"/>
              <a:gd name="connsiteX78-571" fmla="*/ 9553120 w 9559256"/>
              <a:gd name="connsiteY78-572" fmla="*/ 470357 h 979708"/>
              <a:gd name="connsiteX79-573" fmla="*/ 9555268 w 9559256"/>
              <a:gd name="connsiteY79-574" fmla="*/ 479266 h 979708"/>
              <a:gd name="connsiteX80-575" fmla="*/ 9557108 w 9559256"/>
              <a:gd name="connsiteY80-576" fmla="*/ 488483 h 979708"/>
              <a:gd name="connsiteX81-577" fmla="*/ 9558029 w 9559256"/>
              <a:gd name="connsiteY81-578" fmla="*/ 497700 h 979708"/>
              <a:gd name="connsiteX82-579" fmla="*/ 9558949 w 9559256"/>
              <a:gd name="connsiteY82-580" fmla="*/ 506916 h 979708"/>
              <a:gd name="connsiteX83-581" fmla="*/ 9559256 w 9559256"/>
              <a:gd name="connsiteY83-582" fmla="*/ 516440 h 979708"/>
              <a:gd name="connsiteX84-583" fmla="*/ 9558949 w 9559256"/>
              <a:gd name="connsiteY84-584" fmla="*/ 525964 h 979708"/>
              <a:gd name="connsiteX85-585" fmla="*/ 9558029 w 9559256"/>
              <a:gd name="connsiteY85-586" fmla="*/ 535181 h 979708"/>
              <a:gd name="connsiteX86-587" fmla="*/ 9557108 w 9559256"/>
              <a:gd name="connsiteY86-588" fmla="*/ 544397 h 979708"/>
              <a:gd name="connsiteX87-589" fmla="*/ 9555268 w 9559256"/>
              <a:gd name="connsiteY87-590" fmla="*/ 553307 h 979708"/>
              <a:gd name="connsiteX88-591" fmla="*/ 9553120 w 9559256"/>
              <a:gd name="connsiteY88-592" fmla="*/ 562524 h 979708"/>
              <a:gd name="connsiteX89-593" fmla="*/ 9550666 w 9559256"/>
              <a:gd name="connsiteY89-594" fmla="*/ 570819 h 979708"/>
              <a:gd name="connsiteX90-595" fmla="*/ 9547905 w 9559256"/>
              <a:gd name="connsiteY90-596" fmla="*/ 579421 h 979708"/>
              <a:gd name="connsiteX91-597" fmla="*/ 9544837 w 9559256"/>
              <a:gd name="connsiteY91-598" fmla="*/ 587716 h 979708"/>
              <a:gd name="connsiteX92-599" fmla="*/ 9540849 w 9559256"/>
              <a:gd name="connsiteY92-600" fmla="*/ 596011 h 979708"/>
              <a:gd name="connsiteX93-601" fmla="*/ 9536861 w 9559256"/>
              <a:gd name="connsiteY93-602" fmla="*/ 603691 h 979708"/>
              <a:gd name="connsiteX94-603" fmla="*/ 9532566 w 9559256"/>
              <a:gd name="connsiteY94-604" fmla="*/ 611679 h 979708"/>
              <a:gd name="connsiteX95-605" fmla="*/ 9527657 w 9559256"/>
              <a:gd name="connsiteY95-606" fmla="*/ 619052 h 979708"/>
              <a:gd name="connsiteX96-607" fmla="*/ 9522749 w 9559256"/>
              <a:gd name="connsiteY96-608" fmla="*/ 626426 h 979708"/>
              <a:gd name="connsiteX97-609" fmla="*/ 9517226 w 9559256"/>
              <a:gd name="connsiteY97-610" fmla="*/ 633185 h 979708"/>
              <a:gd name="connsiteX98-611" fmla="*/ 9511398 w 9559256"/>
              <a:gd name="connsiteY98-612" fmla="*/ 639943 h 979708"/>
              <a:gd name="connsiteX99-613" fmla="*/ 9505569 w 9559256"/>
              <a:gd name="connsiteY99-614" fmla="*/ 646088 h 979708"/>
              <a:gd name="connsiteX100-615" fmla="*/ 9173014 w 9559256"/>
              <a:gd name="connsiteY100-616" fmla="*/ 978809 h 979708"/>
              <a:gd name="connsiteX101-617" fmla="*/ 9172116 w 9559256"/>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559256" h="979708">
                <a:moveTo>
                  <a:pt x="0" y="332875"/>
                </a:moveTo>
                <a:lnTo>
                  <a:pt x="8939653" y="332875"/>
                </a:lnTo>
                <a:lnTo>
                  <a:pt x="8914087" y="313673"/>
                </a:lnTo>
                <a:lnTo>
                  <a:pt x="8907645" y="306607"/>
                </a:lnTo>
                <a:lnTo>
                  <a:pt x="8901202" y="299541"/>
                </a:lnTo>
                <a:lnTo>
                  <a:pt x="8895680" y="292475"/>
                </a:lnTo>
                <a:lnTo>
                  <a:pt x="8890771" y="284487"/>
                </a:lnTo>
                <a:lnTo>
                  <a:pt x="8885863" y="276807"/>
                </a:lnTo>
                <a:lnTo>
                  <a:pt x="8881261" y="269126"/>
                </a:lnTo>
                <a:lnTo>
                  <a:pt x="8877273" y="260831"/>
                </a:lnTo>
                <a:lnTo>
                  <a:pt x="8873898" y="252844"/>
                </a:lnTo>
                <a:lnTo>
                  <a:pt x="8870524" y="244241"/>
                </a:lnTo>
                <a:lnTo>
                  <a:pt x="8867763" y="235639"/>
                </a:lnTo>
                <a:lnTo>
                  <a:pt x="8865615" y="227344"/>
                </a:lnTo>
                <a:lnTo>
                  <a:pt x="8863468" y="218742"/>
                </a:lnTo>
                <a:lnTo>
                  <a:pt x="8862240" y="209832"/>
                </a:lnTo>
                <a:lnTo>
                  <a:pt x="8861013" y="201230"/>
                </a:lnTo>
                <a:cubicBezTo>
                  <a:pt x="8860911" y="198260"/>
                  <a:pt x="8860808" y="195291"/>
                  <a:pt x="8860706" y="192321"/>
                </a:cubicBezTo>
                <a:lnTo>
                  <a:pt x="8860400" y="183719"/>
                </a:lnTo>
                <a:lnTo>
                  <a:pt x="8860706" y="175116"/>
                </a:lnTo>
                <a:cubicBezTo>
                  <a:pt x="8860808" y="172146"/>
                  <a:pt x="8860911" y="169177"/>
                  <a:pt x="8861013" y="166207"/>
                </a:cubicBezTo>
                <a:lnTo>
                  <a:pt x="8862240" y="157298"/>
                </a:lnTo>
                <a:lnTo>
                  <a:pt x="8863468" y="148388"/>
                </a:lnTo>
                <a:lnTo>
                  <a:pt x="8865615" y="140093"/>
                </a:lnTo>
                <a:lnTo>
                  <a:pt x="8867763" y="131491"/>
                </a:lnTo>
                <a:lnTo>
                  <a:pt x="8870524" y="122889"/>
                </a:lnTo>
                <a:lnTo>
                  <a:pt x="8873898" y="114594"/>
                </a:lnTo>
                <a:lnTo>
                  <a:pt x="8877273" y="106299"/>
                </a:lnTo>
                <a:lnTo>
                  <a:pt x="8881261" y="98311"/>
                </a:lnTo>
                <a:lnTo>
                  <a:pt x="8885863" y="90630"/>
                </a:lnTo>
                <a:lnTo>
                  <a:pt x="8890771" y="82643"/>
                </a:lnTo>
                <a:lnTo>
                  <a:pt x="8895680" y="75269"/>
                </a:lnTo>
                <a:lnTo>
                  <a:pt x="8901202" y="67896"/>
                </a:lnTo>
                <a:lnTo>
                  <a:pt x="8907645" y="60830"/>
                </a:lnTo>
                <a:lnTo>
                  <a:pt x="8914087" y="53764"/>
                </a:lnTo>
                <a:lnTo>
                  <a:pt x="8920836" y="47312"/>
                </a:lnTo>
                <a:lnTo>
                  <a:pt x="8928199" y="41475"/>
                </a:lnTo>
                <a:lnTo>
                  <a:pt x="8935255" y="35638"/>
                </a:lnTo>
                <a:lnTo>
                  <a:pt x="8942925" y="30415"/>
                </a:lnTo>
                <a:lnTo>
                  <a:pt x="8950288" y="25499"/>
                </a:lnTo>
                <a:lnTo>
                  <a:pt x="8958571" y="21198"/>
                </a:lnTo>
                <a:lnTo>
                  <a:pt x="8966547" y="16897"/>
                </a:lnTo>
                <a:lnTo>
                  <a:pt x="8974830" y="13518"/>
                </a:lnTo>
                <a:lnTo>
                  <a:pt x="8982807" y="10138"/>
                </a:lnTo>
                <a:lnTo>
                  <a:pt x="8991397" y="7680"/>
                </a:lnTo>
                <a:lnTo>
                  <a:pt x="8999987" y="5223"/>
                </a:lnTo>
                <a:lnTo>
                  <a:pt x="9008577" y="3687"/>
                </a:lnTo>
                <a:lnTo>
                  <a:pt x="9017474" y="2150"/>
                </a:lnTo>
                <a:lnTo>
                  <a:pt x="9025757" y="1229"/>
                </a:lnTo>
                <a:lnTo>
                  <a:pt x="9034654" y="307"/>
                </a:lnTo>
                <a:lnTo>
                  <a:pt x="9043550" y="0"/>
                </a:lnTo>
                <a:lnTo>
                  <a:pt x="9052447" y="307"/>
                </a:lnTo>
                <a:lnTo>
                  <a:pt x="9061037" y="1229"/>
                </a:lnTo>
                <a:lnTo>
                  <a:pt x="9069934" y="2150"/>
                </a:lnTo>
                <a:lnTo>
                  <a:pt x="9078524" y="3687"/>
                </a:lnTo>
                <a:lnTo>
                  <a:pt x="9087421" y="5223"/>
                </a:lnTo>
                <a:lnTo>
                  <a:pt x="9095704" y="7680"/>
                </a:lnTo>
                <a:lnTo>
                  <a:pt x="9104294" y="10138"/>
                </a:lnTo>
                <a:lnTo>
                  <a:pt x="9112577" y="13518"/>
                </a:lnTo>
                <a:lnTo>
                  <a:pt x="9120860" y="16897"/>
                </a:lnTo>
                <a:lnTo>
                  <a:pt x="9128837" y="21198"/>
                </a:lnTo>
                <a:lnTo>
                  <a:pt x="9136813" y="25499"/>
                </a:lnTo>
                <a:lnTo>
                  <a:pt x="9144483" y="30415"/>
                </a:lnTo>
                <a:lnTo>
                  <a:pt x="9151846" y="35638"/>
                </a:lnTo>
                <a:lnTo>
                  <a:pt x="9159208" y="41475"/>
                </a:lnTo>
                <a:lnTo>
                  <a:pt x="9166264" y="47312"/>
                </a:lnTo>
                <a:lnTo>
                  <a:pt x="9173014" y="53764"/>
                </a:lnTo>
                <a:lnTo>
                  <a:pt x="9505569" y="386793"/>
                </a:lnTo>
                <a:lnTo>
                  <a:pt x="9511398" y="392937"/>
                </a:lnTo>
                <a:lnTo>
                  <a:pt x="9517226" y="399696"/>
                </a:lnTo>
                <a:lnTo>
                  <a:pt x="9522749" y="406455"/>
                </a:lnTo>
                <a:lnTo>
                  <a:pt x="9527657" y="413828"/>
                </a:lnTo>
                <a:lnTo>
                  <a:pt x="9532566" y="421509"/>
                </a:lnTo>
                <a:lnTo>
                  <a:pt x="9536861" y="428882"/>
                </a:lnTo>
                <a:lnTo>
                  <a:pt x="9540849" y="436870"/>
                </a:lnTo>
                <a:lnTo>
                  <a:pt x="9544837" y="445165"/>
                </a:lnTo>
                <a:lnTo>
                  <a:pt x="9547905" y="453153"/>
                </a:lnTo>
                <a:lnTo>
                  <a:pt x="9550666" y="461755"/>
                </a:lnTo>
                <a:lnTo>
                  <a:pt x="9553120" y="470357"/>
                </a:lnTo>
                <a:lnTo>
                  <a:pt x="9555268" y="479266"/>
                </a:lnTo>
                <a:lnTo>
                  <a:pt x="9557108" y="488483"/>
                </a:lnTo>
                <a:lnTo>
                  <a:pt x="9558029" y="497700"/>
                </a:lnTo>
                <a:cubicBezTo>
                  <a:pt x="9558336" y="500772"/>
                  <a:pt x="9558642" y="503844"/>
                  <a:pt x="9558949" y="506916"/>
                </a:cubicBezTo>
                <a:cubicBezTo>
                  <a:pt x="9559051" y="510091"/>
                  <a:pt x="9559154" y="513265"/>
                  <a:pt x="9559256" y="516440"/>
                </a:cubicBezTo>
                <a:cubicBezTo>
                  <a:pt x="9559154" y="519615"/>
                  <a:pt x="9559051" y="522789"/>
                  <a:pt x="9558949" y="525964"/>
                </a:cubicBezTo>
                <a:cubicBezTo>
                  <a:pt x="9558642" y="529036"/>
                  <a:pt x="9558336" y="532109"/>
                  <a:pt x="9558029" y="535181"/>
                </a:cubicBezTo>
                <a:lnTo>
                  <a:pt x="9557108" y="544397"/>
                </a:lnTo>
                <a:lnTo>
                  <a:pt x="9555268" y="553307"/>
                </a:lnTo>
                <a:lnTo>
                  <a:pt x="9553120" y="562524"/>
                </a:lnTo>
                <a:lnTo>
                  <a:pt x="9550666" y="570819"/>
                </a:lnTo>
                <a:lnTo>
                  <a:pt x="9547905" y="579421"/>
                </a:lnTo>
                <a:lnTo>
                  <a:pt x="9544837" y="587716"/>
                </a:lnTo>
                <a:lnTo>
                  <a:pt x="9540849" y="596011"/>
                </a:lnTo>
                <a:lnTo>
                  <a:pt x="9536861" y="603691"/>
                </a:lnTo>
                <a:lnTo>
                  <a:pt x="9532566" y="611679"/>
                </a:lnTo>
                <a:lnTo>
                  <a:pt x="9527657" y="619052"/>
                </a:lnTo>
                <a:lnTo>
                  <a:pt x="9522749" y="626426"/>
                </a:lnTo>
                <a:lnTo>
                  <a:pt x="9517226" y="633185"/>
                </a:lnTo>
                <a:lnTo>
                  <a:pt x="9511398" y="639943"/>
                </a:lnTo>
                <a:lnTo>
                  <a:pt x="9505569" y="646088"/>
                </a:lnTo>
                <a:lnTo>
                  <a:pt x="9173014" y="978809"/>
                </a:lnTo>
                <a:lnTo>
                  <a:pt x="9172116" y="979708"/>
                </a:lnTo>
              </a:path>
            </a:pathLst>
          </a:custGeom>
          <a:noFill/>
          <a:ln w="28575">
            <a:solidFill>
              <a:srgbClr val="8BA9DB"/>
            </a:solidFill>
          </a:ln>
        </p:spPr>
        <p:txBody>
          <a:bodyPr wrap="square" tIns="360000" anchor="ctr">
            <a:normAutofit lnSpcReduction="10000"/>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custDataLst>
              <p:tags r:id="rId2"/>
            </p:custDataLst>
          </p:nvPr>
        </p:nvSpPr>
        <p:spPr bwMode="auto">
          <a:xfrm>
            <a:off x="1429385" y="3993515"/>
            <a:ext cx="9029700" cy="943610"/>
          </a:xfrm>
          <a:custGeom>
            <a:avLst/>
            <a:gdLst>
              <a:gd name="connsiteX0" fmla="*/ 8653590 w 9040730"/>
              <a:gd name="connsiteY0" fmla="*/ 443714 h 979708"/>
              <a:gd name="connsiteX1" fmla="*/ 0 w 9040730"/>
              <a:gd name="connsiteY1" fmla="*/ 443714 h 979708"/>
              <a:gd name="connsiteX2" fmla="*/ 0 w 9040730"/>
              <a:gd name="connsiteY2" fmla="*/ 332875 h 979708"/>
              <a:gd name="connsiteX3" fmla="*/ 8421127 w 9040730"/>
              <a:gd name="connsiteY3" fmla="*/ 332875 h 979708"/>
              <a:gd name="connsiteX4" fmla="*/ 8395561 w 9040730"/>
              <a:gd name="connsiteY4" fmla="*/ 313673 h 979708"/>
              <a:gd name="connsiteX5" fmla="*/ 8389119 w 9040730"/>
              <a:gd name="connsiteY5" fmla="*/ 306607 h 979708"/>
              <a:gd name="connsiteX6" fmla="*/ 8382676 w 9040730"/>
              <a:gd name="connsiteY6" fmla="*/ 299541 h 979708"/>
              <a:gd name="connsiteX7" fmla="*/ 8377154 w 9040730"/>
              <a:gd name="connsiteY7" fmla="*/ 292475 h 979708"/>
              <a:gd name="connsiteX8" fmla="*/ 8372245 w 9040730"/>
              <a:gd name="connsiteY8" fmla="*/ 284487 h 979708"/>
              <a:gd name="connsiteX9" fmla="*/ 8367337 w 9040730"/>
              <a:gd name="connsiteY9" fmla="*/ 276807 h 979708"/>
              <a:gd name="connsiteX10" fmla="*/ 8362735 w 9040730"/>
              <a:gd name="connsiteY10" fmla="*/ 269126 h 979708"/>
              <a:gd name="connsiteX11" fmla="*/ 8358747 w 9040730"/>
              <a:gd name="connsiteY11" fmla="*/ 260831 h 979708"/>
              <a:gd name="connsiteX12" fmla="*/ 8355372 w 9040730"/>
              <a:gd name="connsiteY12" fmla="*/ 252844 h 979708"/>
              <a:gd name="connsiteX13" fmla="*/ 8351998 w 9040730"/>
              <a:gd name="connsiteY13" fmla="*/ 244241 h 979708"/>
              <a:gd name="connsiteX14" fmla="*/ 8349237 w 9040730"/>
              <a:gd name="connsiteY14" fmla="*/ 235639 h 979708"/>
              <a:gd name="connsiteX15" fmla="*/ 8347089 w 9040730"/>
              <a:gd name="connsiteY15" fmla="*/ 227344 h 979708"/>
              <a:gd name="connsiteX16" fmla="*/ 8344942 w 9040730"/>
              <a:gd name="connsiteY16" fmla="*/ 218742 h 979708"/>
              <a:gd name="connsiteX17" fmla="*/ 8343714 w 9040730"/>
              <a:gd name="connsiteY17" fmla="*/ 209832 h 979708"/>
              <a:gd name="connsiteX18" fmla="*/ 8342487 w 9040730"/>
              <a:gd name="connsiteY18" fmla="*/ 201230 h 979708"/>
              <a:gd name="connsiteX19" fmla="*/ 8342180 w 9040730"/>
              <a:gd name="connsiteY19" fmla="*/ 192321 h 979708"/>
              <a:gd name="connsiteX20" fmla="*/ 8341874 w 9040730"/>
              <a:gd name="connsiteY20" fmla="*/ 183719 h 979708"/>
              <a:gd name="connsiteX21" fmla="*/ 8342180 w 9040730"/>
              <a:gd name="connsiteY21" fmla="*/ 175116 h 979708"/>
              <a:gd name="connsiteX22" fmla="*/ 8342487 w 9040730"/>
              <a:gd name="connsiteY22" fmla="*/ 166207 h 979708"/>
              <a:gd name="connsiteX23" fmla="*/ 8343714 w 9040730"/>
              <a:gd name="connsiteY23" fmla="*/ 157298 h 979708"/>
              <a:gd name="connsiteX24" fmla="*/ 8344942 w 9040730"/>
              <a:gd name="connsiteY24" fmla="*/ 148388 h 979708"/>
              <a:gd name="connsiteX25" fmla="*/ 8347089 w 9040730"/>
              <a:gd name="connsiteY25" fmla="*/ 140093 h 979708"/>
              <a:gd name="connsiteX26" fmla="*/ 8349237 w 9040730"/>
              <a:gd name="connsiteY26" fmla="*/ 131491 h 979708"/>
              <a:gd name="connsiteX27" fmla="*/ 8351998 w 9040730"/>
              <a:gd name="connsiteY27" fmla="*/ 122889 h 979708"/>
              <a:gd name="connsiteX28" fmla="*/ 8355372 w 9040730"/>
              <a:gd name="connsiteY28" fmla="*/ 114594 h 979708"/>
              <a:gd name="connsiteX29" fmla="*/ 8358747 w 9040730"/>
              <a:gd name="connsiteY29" fmla="*/ 106299 h 979708"/>
              <a:gd name="connsiteX30" fmla="*/ 8362735 w 9040730"/>
              <a:gd name="connsiteY30" fmla="*/ 98311 h 979708"/>
              <a:gd name="connsiteX31" fmla="*/ 8367337 w 9040730"/>
              <a:gd name="connsiteY31" fmla="*/ 90630 h 979708"/>
              <a:gd name="connsiteX32" fmla="*/ 8372245 w 9040730"/>
              <a:gd name="connsiteY32" fmla="*/ 82643 h 979708"/>
              <a:gd name="connsiteX33" fmla="*/ 8377154 w 9040730"/>
              <a:gd name="connsiteY33" fmla="*/ 75269 h 979708"/>
              <a:gd name="connsiteX34" fmla="*/ 8382676 w 9040730"/>
              <a:gd name="connsiteY34" fmla="*/ 67896 h 979708"/>
              <a:gd name="connsiteX35" fmla="*/ 8389119 w 9040730"/>
              <a:gd name="connsiteY35" fmla="*/ 60830 h 979708"/>
              <a:gd name="connsiteX36" fmla="*/ 8395561 w 9040730"/>
              <a:gd name="connsiteY36" fmla="*/ 53764 h 979708"/>
              <a:gd name="connsiteX37" fmla="*/ 8402310 w 9040730"/>
              <a:gd name="connsiteY37" fmla="*/ 47312 h 979708"/>
              <a:gd name="connsiteX38" fmla="*/ 8409673 w 9040730"/>
              <a:gd name="connsiteY38" fmla="*/ 41475 h 979708"/>
              <a:gd name="connsiteX39" fmla="*/ 8416729 w 9040730"/>
              <a:gd name="connsiteY39" fmla="*/ 35638 h 979708"/>
              <a:gd name="connsiteX40" fmla="*/ 8424399 w 9040730"/>
              <a:gd name="connsiteY40" fmla="*/ 30415 h 979708"/>
              <a:gd name="connsiteX41" fmla="*/ 8431762 w 9040730"/>
              <a:gd name="connsiteY41" fmla="*/ 25499 h 979708"/>
              <a:gd name="connsiteX42" fmla="*/ 8440045 w 9040730"/>
              <a:gd name="connsiteY42" fmla="*/ 21198 h 979708"/>
              <a:gd name="connsiteX43" fmla="*/ 8448021 w 9040730"/>
              <a:gd name="connsiteY43" fmla="*/ 16897 h 979708"/>
              <a:gd name="connsiteX44" fmla="*/ 8456304 w 9040730"/>
              <a:gd name="connsiteY44" fmla="*/ 13518 h 979708"/>
              <a:gd name="connsiteX45" fmla="*/ 8464281 w 9040730"/>
              <a:gd name="connsiteY45" fmla="*/ 10138 h 979708"/>
              <a:gd name="connsiteX46" fmla="*/ 8472871 w 9040730"/>
              <a:gd name="connsiteY46" fmla="*/ 7680 h 979708"/>
              <a:gd name="connsiteX47" fmla="*/ 8481461 w 9040730"/>
              <a:gd name="connsiteY47" fmla="*/ 5223 h 979708"/>
              <a:gd name="connsiteX48" fmla="*/ 8490051 w 9040730"/>
              <a:gd name="connsiteY48" fmla="*/ 3687 h 979708"/>
              <a:gd name="connsiteX49" fmla="*/ 8498948 w 9040730"/>
              <a:gd name="connsiteY49" fmla="*/ 2150 h 979708"/>
              <a:gd name="connsiteX50" fmla="*/ 8507231 w 9040730"/>
              <a:gd name="connsiteY50" fmla="*/ 1229 h 979708"/>
              <a:gd name="connsiteX51" fmla="*/ 8516128 w 9040730"/>
              <a:gd name="connsiteY51" fmla="*/ 307 h 979708"/>
              <a:gd name="connsiteX52" fmla="*/ 8525024 w 9040730"/>
              <a:gd name="connsiteY52" fmla="*/ 0 h 979708"/>
              <a:gd name="connsiteX53" fmla="*/ 8533921 w 9040730"/>
              <a:gd name="connsiteY53" fmla="*/ 307 h 979708"/>
              <a:gd name="connsiteX54" fmla="*/ 8542511 w 9040730"/>
              <a:gd name="connsiteY54" fmla="*/ 1229 h 979708"/>
              <a:gd name="connsiteX55" fmla="*/ 8551408 w 9040730"/>
              <a:gd name="connsiteY55" fmla="*/ 2150 h 979708"/>
              <a:gd name="connsiteX56" fmla="*/ 8559998 w 9040730"/>
              <a:gd name="connsiteY56" fmla="*/ 3687 h 979708"/>
              <a:gd name="connsiteX57" fmla="*/ 8568895 w 9040730"/>
              <a:gd name="connsiteY57" fmla="*/ 5223 h 979708"/>
              <a:gd name="connsiteX58" fmla="*/ 8577178 w 9040730"/>
              <a:gd name="connsiteY58" fmla="*/ 7680 h 979708"/>
              <a:gd name="connsiteX59" fmla="*/ 8585768 w 9040730"/>
              <a:gd name="connsiteY59" fmla="*/ 10138 h 979708"/>
              <a:gd name="connsiteX60" fmla="*/ 8594051 w 9040730"/>
              <a:gd name="connsiteY60" fmla="*/ 13518 h 979708"/>
              <a:gd name="connsiteX61" fmla="*/ 8602334 w 9040730"/>
              <a:gd name="connsiteY61" fmla="*/ 16897 h 979708"/>
              <a:gd name="connsiteX62" fmla="*/ 8610311 w 9040730"/>
              <a:gd name="connsiteY62" fmla="*/ 21198 h 979708"/>
              <a:gd name="connsiteX63" fmla="*/ 8618287 w 9040730"/>
              <a:gd name="connsiteY63" fmla="*/ 25499 h 979708"/>
              <a:gd name="connsiteX64" fmla="*/ 8625957 w 9040730"/>
              <a:gd name="connsiteY64" fmla="*/ 30415 h 979708"/>
              <a:gd name="connsiteX65" fmla="*/ 8633320 w 9040730"/>
              <a:gd name="connsiteY65" fmla="*/ 35638 h 979708"/>
              <a:gd name="connsiteX66" fmla="*/ 8640682 w 9040730"/>
              <a:gd name="connsiteY66" fmla="*/ 41475 h 979708"/>
              <a:gd name="connsiteX67" fmla="*/ 8647738 w 9040730"/>
              <a:gd name="connsiteY67" fmla="*/ 47312 h 979708"/>
              <a:gd name="connsiteX68" fmla="*/ 8654488 w 9040730"/>
              <a:gd name="connsiteY68" fmla="*/ 53764 h 979708"/>
              <a:gd name="connsiteX69" fmla="*/ 8987043 w 9040730"/>
              <a:gd name="connsiteY69" fmla="*/ 386793 h 979708"/>
              <a:gd name="connsiteX70" fmla="*/ 8992872 w 9040730"/>
              <a:gd name="connsiteY70" fmla="*/ 392937 h 979708"/>
              <a:gd name="connsiteX71" fmla="*/ 8998700 w 9040730"/>
              <a:gd name="connsiteY71" fmla="*/ 399696 h 979708"/>
              <a:gd name="connsiteX72" fmla="*/ 9004223 w 9040730"/>
              <a:gd name="connsiteY72" fmla="*/ 406455 h 979708"/>
              <a:gd name="connsiteX73" fmla="*/ 9009131 w 9040730"/>
              <a:gd name="connsiteY73" fmla="*/ 413828 h 979708"/>
              <a:gd name="connsiteX74" fmla="*/ 9014040 w 9040730"/>
              <a:gd name="connsiteY74" fmla="*/ 421509 h 979708"/>
              <a:gd name="connsiteX75" fmla="*/ 9018335 w 9040730"/>
              <a:gd name="connsiteY75" fmla="*/ 428882 h 979708"/>
              <a:gd name="connsiteX76" fmla="*/ 9022323 w 9040730"/>
              <a:gd name="connsiteY76" fmla="*/ 436870 h 979708"/>
              <a:gd name="connsiteX77" fmla="*/ 9026311 w 9040730"/>
              <a:gd name="connsiteY77" fmla="*/ 445165 h 979708"/>
              <a:gd name="connsiteX78" fmla="*/ 9029379 w 9040730"/>
              <a:gd name="connsiteY78" fmla="*/ 453153 h 979708"/>
              <a:gd name="connsiteX79" fmla="*/ 9032140 w 9040730"/>
              <a:gd name="connsiteY79" fmla="*/ 461755 h 979708"/>
              <a:gd name="connsiteX80" fmla="*/ 9034594 w 9040730"/>
              <a:gd name="connsiteY80" fmla="*/ 470357 h 979708"/>
              <a:gd name="connsiteX81" fmla="*/ 9036742 w 9040730"/>
              <a:gd name="connsiteY81" fmla="*/ 479266 h 979708"/>
              <a:gd name="connsiteX82" fmla="*/ 9038582 w 9040730"/>
              <a:gd name="connsiteY82" fmla="*/ 488483 h 979708"/>
              <a:gd name="connsiteX83" fmla="*/ 9039503 w 9040730"/>
              <a:gd name="connsiteY83" fmla="*/ 497700 h 979708"/>
              <a:gd name="connsiteX84" fmla="*/ 9040423 w 9040730"/>
              <a:gd name="connsiteY84" fmla="*/ 506916 h 979708"/>
              <a:gd name="connsiteX85" fmla="*/ 9040730 w 9040730"/>
              <a:gd name="connsiteY85" fmla="*/ 516440 h 979708"/>
              <a:gd name="connsiteX86" fmla="*/ 9040423 w 9040730"/>
              <a:gd name="connsiteY86" fmla="*/ 525964 h 979708"/>
              <a:gd name="connsiteX87" fmla="*/ 9039503 w 9040730"/>
              <a:gd name="connsiteY87" fmla="*/ 535181 h 979708"/>
              <a:gd name="connsiteX88" fmla="*/ 9038582 w 9040730"/>
              <a:gd name="connsiteY88" fmla="*/ 544397 h 979708"/>
              <a:gd name="connsiteX89" fmla="*/ 9036742 w 9040730"/>
              <a:gd name="connsiteY89" fmla="*/ 553307 h 979708"/>
              <a:gd name="connsiteX90" fmla="*/ 9034594 w 9040730"/>
              <a:gd name="connsiteY90" fmla="*/ 562524 h 979708"/>
              <a:gd name="connsiteX91" fmla="*/ 9032140 w 9040730"/>
              <a:gd name="connsiteY91" fmla="*/ 570819 h 979708"/>
              <a:gd name="connsiteX92" fmla="*/ 9029379 w 9040730"/>
              <a:gd name="connsiteY92" fmla="*/ 579421 h 979708"/>
              <a:gd name="connsiteX93" fmla="*/ 9026311 w 9040730"/>
              <a:gd name="connsiteY93" fmla="*/ 587716 h 979708"/>
              <a:gd name="connsiteX94" fmla="*/ 9022323 w 9040730"/>
              <a:gd name="connsiteY94" fmla="*/ 596011 h 979708"/>
              <a:gd name="connsiteX95" fmla="*/ 9018335 w 9040730"/>
              <a:gd name="connsiteY95" fmla="*/ 603691 h 979708"/>
              <a:gd name="connsiteX96" fmla="*/ 9014040 w 9040730"/>
              <a:gd name="connsiteY96" fmla="*/ 611679 h 979708"/>
              <a:gd name="connsiteX97" fmla="*/ 9009131 w 9040730"/>
              <a:gd name="connsiteY97" fmla="*/ 619052 h 979708"/>
              <a:gd name="connsiteX98" fmla="*/ 9004223 w 9040730"/>
              <a:gd name="connsiteY98" fmla="*/ 626426 h 979708"/>
              <a:gd name="connsiteX99" fmla="*/ 8998700 w 9040730"/>
              <a:gd name="connsiteY99" fmla="*/ 633185 h 979708"/>
              <a:gd name="connsiteX100" fmla="*/ 8992872 w 9040730"/>
              <a:gd name="connsiteY100" fmla="*/ 639943 h 979708"/>
              <a:gd name="connsiteX101" fmla="*/ 8987043 w 9040730"/>
              <a:gd name="connsiteY101" fmla="*/ 646088 h 979708"/>
              <a:gd name="connsiteX102" fmla="*/ 8654488 w 9040730"/>
              <a:gd name="connsiteY102" fmla="*/ 978809 h 979708"/>
              <a:gd name="connsiteX103" fmla="*/ 8653590 w 9040730"/>
              <a:gd name="connsiteY103" fmla="*/ 979708 h 979708"/>
              <a:gd name="connsiteX104" fmla="*/ 8745030 w 9040730"/>
              <a:gd name="connsiteY104" fmla="*/ 535154 h 979708"/>
              <a:gd name="connsiteX0-1" fmla="*/ 8653590 w 9040730"/>
              <a:gd name="connsiteY0-2" fmla="*/ 443714 h 979708"/>
              <a:gd name="connsiteX1-3" fmla="*/ 0 w 9040730"/>
              <a:gd name="connsiteY1-4" fmla="*/ 443714 h 979708"/>
              <a:gd name="connsiteX2-5" fmla="*/ 0 w 9040730"/>
              <a:gd name="connsiteY2-6" fmla="*/ 332875 h 979708"/>
              <a:gd name="connsiteX3-7" fmla="*/ 8421127 w 9040730"/>
              <a:gd name="connsiteY3-8" fmla="*/ 332875 h 979708"/>
              <a:gd name="connsiteX4-9" fmla="*/ 8395561 w 9040730"/>
              <a:gd name="connsiteY4-10" fmla="*/ 313673 h 979708"/>
              <a:gd name="connsiteX5-11" fmla="*/ 8389119 w 9040730"/>
              <a:gd name="connsiteY5-12" fmla="*/ 306607 h 979708"/>
              <a:gd name="connsiteX6-13" fmla="*/ 8382676 w 9040730"/>
              <a:gd name="connsiteY6-14" fmla="*/ 299541 h 979708"/>
              <a:gd name="connsiteX7-15" fmla="*/ 8377154 w 9040730"/>
              <a:gd name="connsiteY7-16" fmla="*/ 292475 h 979708"/>
              <a:gd name="connsiteX8-17" fmla="*/ 8372245 w 9040730"/>
              <a:gd name="connsiteY8-18" fmla="*/ 284487 h 979708"/>
              <a:gd name="connsiteX9-19" fmla="*/ 8367337 w 9040730"/>
              <a:gd name="connsiteY9-20" fmla="*/ 276807 h 979708"/>
              <a:gd name="connsiteX10-21" fmla="*/ 8362735 w 9040730"/>
              <a:gd name="connsiteY10-22" fmla="*/ 269126 h 979708"/>
              <a:gd name="connsiteX11-23" fmla="*/ 8358747 w 9040730"/>
              <a:gd name="connsiteY11-24" fmla="*/ 260831 h 979708"/>
              <a:gd name="connsiteX12-25" fmla="*/ 8355372 w 9040730"/>
              <a:gd name="connsiteY12-26" fmla="*/ 252844 h 979708"/>
              <a:gd name="connsiteX13-27" fmla="*/ 8351998 w 9040730"/>
              <a:gd name="connsiteY13-28" fmla="*/ 244241 h 979708"/>
              <a:gd name="connsiteX14-29" fmla="*/ 8349237 w 9040730"/>
              <a:gd name="connsiteY14-30" fmla="*/ 235639 h 979708"/>
              <a:gd name="connsiteX15-31" fmla="*/ 8347089 w 9040730"/>
              <a:gd name="connsiteY15-32" fmla="*/ 227344 h 979708"/>
              <a:gd name="connsiteX16-33" fmla="*/ 8344942 w 9040730"/>
              <a:gd name="connsiteY16-34" fmla="*/ 218742 h 979708"/>
              <a:gd name="connsiteX17-35" fmla="*/ 8343714 w 9040730"/>
              <a:gd name="connsiteY17-36" fmla="*/ 209832 h 979708"/>
              <a:gd name="connsiteX18-37" fmla="*/ 8342487 w 9040730"/>
              <a:gd name="connsiteY18-38" fmla="*/ 201230 h 979708"/>
              <a:gd name="connsiteX19-39" fmla="*/ 8342180 w 9040730"/>
              <a:gd name="connsiteY19-40" fmla="*/ 192321 h 979708"/>
              <a:gd name="connsiteX20-41" fmla="*/ 8341874 w 9040730"/>
              <a:gd name="connsiteY20-42" fmla="*/ 183719 h 979708"/>
              <a:gd name="connsiteX21-43" fmla="*/ 8342180 w 9040730"/>
              <a:gd name="connsiteY21-44" fmla="*/ 175116 h 979708"/>
              <a:gd name="connsiteX22-45" fmla="*/ 8342487 w 9040730"/>
              <a:gd name="connsiteY22-46" fmla="*/ 166207 h 979708"/>
              <a:gd name="connsiteX23-47" fmla="*/ 8343714 w 9040730"/>
              <a:gd name="connsiteY23-48" fmla="*/ 157298 h 979708"/>
              <a:gd name="connsiteX24-49" fmla="*/ 8344942 w 9040730"/>
              <a:gd name="connsiteY24-50" fmla="*/ 148388 h 979708"/>
              <a:gd name="connsiteX25-51" fmla="*/ 8347089 w 9040730"/>
              <a:gd name="connsiteY25-52" fmla="*/ 140093 h 979708"/>
              <a:gd name="connsiteX26-53" fmla="*/ 8349237 w 9040730"/>
              <a:gd name="connsiteY26-54" fmla="*/ 131491 h 979708"/>
              <a:gd name="connsiteX27-55" fmla="*/ 8351998 w 9040730"/>
              <a:gd name="connsiteY27-56" fmla="*/ 122889 h 979708"/>
              <a:gd name="connsiteX28-57" fmla="*/ 8355372 w 9040730"/>
              <a:gd name="connsiteY28-58" fmla="*/ 114594 h 979708"/>
              <a:gd name="connsiteX29-59" fmla="*/ 8358747 w 9040730"/>
              <a:gd name="connsiteY29-60" fmla="*/ 106299 h 979708"/>
              <a:gd name="connsiteX30-61" fmla="*/ 8362735 w 9040730"/>
              <a:gd name="connsiteY30-62" fmla="*/ 98311 h 979708"/>
              <a:gd name="connsiteX31-63" fmla="*/ 8367337 w 9040730"/>
              <a:gd name="connsiteY31-64" fmla="*/ 90630 h 979708"/>
              <a:gd name="connsiteX32-65" fmla="*/ 8372245 w 9040730"/>
              <a:gd name="connsiteY32-66" fmla="*/ 82643 h 979708"/>
              <a:gd name="connsiteX33-67" fmla="*/ 8377154 w 9040730"/>
              <a:gd name="connsiteY33-68" fmla="*/ 75269 h 979708"/>
              <a:gd name="connsiteX34-69" fmla="*/ 8382676 w 9040730"/>
              <a:gd name="connsiteY34-70" fmla="*/ 67896 h 979708"/>
              <a:gd name="connsiteX35-71" fmla="*/ 8389119 w 9040730"/>
              <a:gd name="connsiteY35-72" fmla="*/ 60830 h 979708"/>
              <a:gd name="connsiteX36-73" fmla="*/ 8395561 w 9040730"/>
              <a:gd name="connsiteY36-74" fmla="*/ 53764 h 979708"/>
              <a:gd name="connsiteX37-75" fmla="*/ 8402310 w 9040730"/>
              <a:gd name="connsiteY37-76" fmla="*/ 47312 h 979708"/>
              <a:gd name="connsiteX38-77" fmla="*/ 8409673 w 9040730"/>
              <a:gd name="connsiteY38-78" fmla="*/ 41475 h 979708"/>
              <a:gd name="connsiteX39-79" fmla="*/ 8416729 w 9040730"/>
              <a:gd name="connsiteY39-80" fmla="*/ 35638 h 979708"/>
              <a:gd name="connsiteX40-81" fmla="*/ 8424399 w 9040730"/>
              <a:gd name="connsiteY40-82" fmla="*/ 30415 h 979708"/>
              <a:gd name="connsiteX41-83" fmla="*/ 8431762 w 9040730"/>
              <a:gd name="connsiteY41-84" fmla="*/ 25499 h 979708"/>
              <a:gd name="connsiteX42-85" fmla="*/ 8440045 w 9040730"/>
              <a:gd name="connsiteY42-86" fmla="*/ 21198 h 979708"/>
              <a:gd name="connsiteX43-87" fmla="*/ 8448021 w 9040730"/>
              <a:gd name="connsiteY43-88" fmla="*/ 16897 h 979708"/>
              <a:gd name="connsiteX44-89" fmla="*/ 8456304 w 9040730"/>
              <a:gd name="connsiteY44-90" fmla="*/ 13518 h 979708"/>
              <a:gd name="connsiteX45-91" fmla="*/ 8464281 w 9040730"/>
              <a:gd name="connsiteY45-92" fmla="*/ 10138 h 979708"/>
              <a:gd name="connsiteX46-93" fmla="*/ 8472871 w 9040730"/>
              <a:gd name="connsiteY46-94" fmla="*/ 7680 h 979708"/>
              <a:gd name="connsiteX47-95" fmla="*/ 8481461 w 9040730"/>
              <a:gd name="connsiteY47-96" fmla="*/ 5223 h 979708"/>
              <a:gd name="connsiteX48-97" fmla="*/ 8490051 w 9040730"/>
              <a:gd name="connsiteY48-98" fmla="*/ 3687 h 979708"/>
              <a:gd name="connsiteX49-99" fmla="*/ 8498948 w 9040730"/>
              <a:gd name="connsiteY49-100" fmla="*/ 2150 h 979708"/>
              <a:gd name="connsiteX50-101" fmla="*/ 8507231 w 9040730"/>
              <a:gd name="connsiteY50-102" fmla="*/ 1229 h 979708"/>
              <a:gd name="connsiteX51-103" fmla="*/ 8516128 w 9040730"/>
              <a:gd name="connsiteY51-104" fmla="*/ 307 h 979708"/>
              <a:gd name="connsiteX52-105" fmla="*/ 8525024 w 9040730"/>
              <a:gd name="connsiteY52-106" fmla="*/ 0 h 979708"/>
              <a:gd name="connsiteX53-107" fmla="*/ 8533921 w 9040730"/>
              <a:gd name="connsiteY53-108" fmla="*/ 307 h 979708"/>
              <a:gd name="connsiteX54-109" fmla="*/ 8542511 w 9040730"/>
              <a:gd name="connsiteY54-110" fmla="*/ 1229 h 979708"/>
              <a:gd name="connsiteX55-111" fmla="*/ 8551408 w 9040730"/>
              <a:gd name="connsiteY55-112" fmla="*/ 2150 h 979708"/>
              <a:gd name="connsiteX56-113" fmla="*/ 8559998 w 9040730"/>
              <a:gd name="connsiteY56-114" fmla="*/ 3687 h 979708"/>
              <a:gd name="connsiteX57-115" fmla="*/ 8568895 w 9040730"/>
              <a:gd name="connsiteY57-116" fmla="*/ 5223 h 979708"/>
              <a:gd name="connsiteX58-117" fmla="*/ 8577178 w 9040730"/>
              <a:gd name="connsiteY58-118" fmla="*/ 7680 h 979708"/>
              <a:gd name="connsiteX59-119" fmla="*/ 8585768 w 9040730"/>
              <a:gd name="connsiteY59-120" fmla="*/ 10138 h 979708"/>
              <a:gd name="connsiteX60-121" fmla="*/ 8594051 w 9040730"/>
              <a:gd name="connsiteY60-122" fmla="*/ 13518 h 979708"/>
              <a:gd name="connsiteX61-123" fmla="*/ 8602334 w 9040730"/>
              <a:gd name="connsiteY61-124" fmla="*/ 16897 h 979708"/>
              <a:gd name="connsiteX62-125" fmla="*/ 8610311 w 9040730"/>
              <a:gd name="connsiteY62-126" fmla="*/ 21198 h 979708"/>
              <a:gd name="connsiteX63-127" fmla="*/ 8618287 w 9040730"/>
              <a:gd name="connsiteY63-128" fmla="*/ 25499 h 979708"/>
              <a:gd name="connsiteX64-129" fmla="*/ 8625957 w 9040730"/>
              <a:gd name="connsiteY64-130" fmla="*/ 30415 h 979708"/>
              <a:gd name="connsiteX65-131" fmla="*/ 8633320 w 9040730"/>
              <a:gd name="connsiteY65-132" fmla="*/ 35638 h 979708"/>
              <a:gd name="connsiteX66-133" fmla="*/ 8640682 w 9040730"/>
              <a:gd name="connsiteY66-134" fmla="*/ 41475 h 979708"/>
              <a:gd name="connsiteX67-135" fmla="*/ 8647738 w 9040730"/>
              <a:gd name="connsiteY67-136" fmla="*/ 47312 h 979708"/>
              <a:gd name="connsiteX68-137" fmla="*/ 8654488 w 9040730"/>
              <a:gd name="connsiteY68-138" fmla="*/ 53764 h 979708"/>
              <a:gd name="connsiteX69-139" fmla="*/ 8987043 w 9040730"/>
              <a:gd name="connsiteY69-140" fmla="*/ 386793 h 979708"/>
              <a:gd name="connsiteX70-141" fmla="*/ 8992872 w 9040730"/>
              <a:gd name="connsiteY70-142" fmla="*/ 392937 h 979708"/>
              <a:gd name="connsiteX71-143" fmla="*/ 8998700 w 9040730"/>
              <a:gd name="connsiteY71-144" fmla="*/ 399696 h 979708"/>
              <a:gd name="connsiteX72-145" fmla="*/ 9004223 w 9040730"/>
              <a:gd name="connsiteY72-146" fmla="*/ 406455 h 979708"/>
              <a:gd name="connsiteX73-147" fmla="*/ 9009131 w 9040730"/>
              <a:gd name="connsiteY73-148" fmla="*/ 413828 h 979708"/>
              <a:gd name="connsiteX74-149" fmla="*/ 9014040 w 9040730"/>
              <a:gd name="connsiteY74-150" fmla="*/ 421509 h 979708"/>
              <a:gd name="connsiteX75-151" fmla="*/ 9018335 w 9040730"/>
              <a:gd name="connsiteY75-152" fmla="*/ 428882 h 979708"/>
              <a:gd name="connsiteX76-153" fmla="*/ 9022323 w 9040730"/>
              <a:gd name="connsiteY76-154" fmla="*/ 436870 h 979708"/>
              <a:gd name="connsiteX77-155" fmla="*/ 9026311 w 9040730"/>
              <a:gd name="connsiteY77-156" fmla="*/ 445165 h 979708"/>
              <a:gd name="connsiteX78-157" fmla="*/ 9029379 w 9040730"/>
              <a:gd name="connsiteY78-158" fmla="*/ 453153 h 979708"/>
              <a:gd name="connsiteX79-159" fmla="*/ 9032140 w 9040730"/>
              <a:gd name="connsiteY79-160" fmla="*/ 461755 h 979708"/>
              <a:gd name="connsiteX80-161" fmla="*/ 9034594 w 9040730"/>
              <a:gd name="connsiteY80-162" fmla="*/ 470357 h 979708"/>
              <a:gd name="connsiteX81-163" fmla="*/ 9036742 w 9040730"/>
              <a:gd name="connsiteY81-164" fmla="*/ 479266 h 979708"/>
              <a:gd name="connsiteX82-165" fmla="*/ 9038582 w 9040730"/>
              <a:gd name="connsiteY82-166" fmla="*/ 488483 h 979708"/>
              <a:gd name="connsiteX83-167" fmla="*/ 9039503 w 9040730"/>
              <a:gd name="connsiteY83-168" fmla="*/ 497700 h 979708"/>
              <a:gd name="connsiteX84-169" fmla="*/ 9040423 w 9040730"/>
              <a:gd name="connsiteY84-170" fmla="*/ 506916 h 979708"/>
              <a:gd name="connsiteX85-171" fmla="*/ 9040730 w 9040730"/>
              <a:gd name="connsiteY85-172" fmla="*/ 516440 h 979708"/>
              <a:gd name="connsiteX86-173" fmla="*/ 9040423 w 9040730"/>
              <a:gd name="connsiteY86-174" fmla="*/ 525964 h 979708"/>
              <a:gd name="connsiteX87-175" fmla="*/ 9039503 w 9040730"/>
              <a:gd name="connsiteY87-176" fmla="*/ 535181 h 979708"/>
              <a:gd name="connsiteX88-177" fmla="*/ 9038582 w 9040730"/>
              <a:gd name="connsiteY88-178" fmla="*/ 544397 h 979708"/>
              <a:gd name="connsiteX89-179" fmla="*/ 9036742 w 9040730"/>
              <a:gd name="connsiteY89-180" fmla="*/ 553307 h 979708"/>
              <a:gd name="connsiteX90-181" fmla="*/ 9034594 w 9040730"/>
              <a:gd name="connsiteY90-182" fmla="*/ 562524 h 979708"/>
              <a:gd name="connsiteX91-183" fmla="*/ 9032140 w 9040730"/>
              <a:gd name="connsiteY91-184" fmla="*/ 570819 h 979708"/>
              <a:gd name="connsiteX92-185" fmla="*/ 9029379 w 9040730"/>
              <a:gd name="connsiteY92-186" fmla="*/ 579421 h 979708"/>
              <a:gd name="connsiteX93-187" fmla="*/ 9026311 w 9040730"/>
              <a:gd name="connsiteY93-188" fmla="*/ 587716 h 979708"/>
              <a:gd name="connsiteX94-189" fmla="*/ 9022323 w 9040730"/>
              <a:gd name="connsiteY94-190" fmla="*/ 596011 h 979708"/>
              <a:gd name="connsiteX95-191" fmla="*/ 9018335 w 9040730"/>
              <a:gd name="connsiteY95-192" fmla="*/ 603691 h 979708"/>
              <a:gd name="connsiteX96-193" fmla="*/ 9014040 w 9040730"/>
              <a:gd name="connsiteY96-194" fmla="*/ 611679 h 979708"/>
              <a:gd name="connsiteX97-195" fmla="*/ 9009131 w 9040730"/>
              <a:gd name="connsiteY97-196" fmla="*/ 619052 h 979708"/>
              <a:gd name="connsiteX98-197" fmla="*/ 9004223 w 9040730"/>
              <a:gd name="connsiteY98-198" fmla="*/ 626426 h 979708"/>
              <a:gd name="connsiteX99-199" fmla="*/ 8998700 w 9040730"/>
              <a:gd name="connsiteY99-200" fmla="*/ 633185 h 979708"/>
              <a:gd name="connsiteX100-201" fmla="*/ 8992872 w 9040730"/>
              <a:gd name="connsiteY100-202" fmla="*/ 639943 h 979708"/>
              <a:gd name="connsiteX101-203" fmla="*/ 8987043 w 9040730"/>
              <a:gd name="connsiteY101-204" fmla="*/ 646088 h 979708"/>
              <a:gd name="connsiteX102-205" fmla="*/ 8654488 w 9040730"/>
              <a:gd name="connsiteY102-206" fmla="*/ 978809 h 979708"/>
              <a:gd name="connsiteX103-207" fmla="*/ 8653590 w 9040730"/>
              <a:gd name="connsiteY103-208" fmla="*/ 979708 h 979708"/>
              <a:gd name="connsiteX0-209" fmla="*/ 0 w 9040730"/>
              <a:gd name="connsiteY0-210" fmla="*/ 443714 h 979708"/>
              <a:gd name="connsiteX1-211" fmla="*/ 0 w 9040730"/>
              <a:gd name="connsiteY1-212" fmla="*/ 332875 h 979708"/>
              <a:gd name="connsiteX2-213" fmla="*/ 8421127 w 9040730"/>
              <a:gd name="connsiteY2-214" fmla="*/ 332875 h 979708"/>
              <a:gd name="connsiteX3-215" fmla="*/ 8395561 w 9040730"/>
              <a:gd name="connsiteY3-216" fmla="*/ 313673 h 979708"/>
              <a:gd name="connsiteX4-217" fmla="*/ 8389119 w 9040730"/>
              <a:gd name="connsiteY4-218" fmla="*/ 306607 h 979708"/>
              <a:gd name="connsiteX5-219" fmla="*/ 8382676 w 9040730"/>
              <a:gd name="connsiteY5-220" fmla="*/ 299541 h 979708"/>
              <a:gd name="connsiteX6-221" fmla="*/ 8377154 w 9040730"/>
              <a:gd name="connsiteY6-222" fmla="*/ 292475 h 979708"/>
              <a:gd name="connsiteX7-223" fmla="*/ 8372245 w 9040730"/>
              <a:gd name="connsiteY7-224" fmla="*/ 284487 h 979708"/>
              <a:gd name="connsiteX8-225" fmla="*/ 8367337 w 9040730"/>
              <a:gd name="connsiteY8-226" fmla="*/ 276807 h 979708"/>
              <a:gd name="connsiteX9-227" fmla="*/ 8362735 w 9040730"/>
              <a:gd name="connsiteY9-228" fmla="*/ 269126 h 979708"/>
              <a:gd name="connsiteX10-229" fmla="*/ 8358747 w 9040730"/>
              <a:gd name="connsiteY10-230" fmla="*/ 260831 h 979708"/>
              <a:gd name="connsiteX11-231" fmla="*/ 8355372 w 9040730"/>
              <a:gd name="connsiteY11-232" fmla="*/ 252844 h 979708"/>
              <a:gd name="connsiteX12-233" fmla="*/ 8351998 w 9040730"/>
              <a:gd name="connsiteY12-234" fmla="*/ 244241 h 979708"/>
              <a:gd name="connsiteX13-235" fmla="*/ 8349237 w 9040730"/>
              <a:gd name="connsiteY13-236" fmla="*/ 235639 h 979708"/>
              <a:gd name="connsiteX14-237" fmla="*/ 8347089 w 9040730"/>
              <a:gd name="connsiteY14-238" fmla="*/ 227344 h 979708"/>
              <a:gd name="connsiteX15-239" fmla="*/ 8344942 w 9040730"/>
              <a:gd name="connsiteY15-240" fmla="*/ 218742 h 979708"/>
              <a:gd name="connsiteX16-241" fmla="*/ 8343714 w 9040730"/>
              <a:gd name="connsiteY16-242" fmla="*/ 209832 h 979708"/>
              <a:gd name="connsiteX17-243" fmla="*/ 8342487 w 9040730"/>
              <a:gd name="connsiteY17-244" fmla="*/ 201230 h 979708"/>
              <a:gd name="connsiteX18-245" fmla="*/ 8342180 w 9040730"/>
              <a:gd name="connsiteY18-246" fmla="*/ 192321 h 979708"/>
              <a:gd name="connsiteX19-247" fmla="*/ 8341874 w 9040730"/>
              <a:gd name="connsiteY19-248" fmla="*/ 183719 h 979708"/>
              <a:gd name="connsiteX20-249" fmla="*/ 8342180 w 9040730"/>
              <a:gd name="connsiteY20-250" fmla="*/ 175116 h 979708"/>
              <a:gd name="connsiteX21-251" fmla="*/ 8342487 w 9040730"/>
              <a:gd name="connsiteY21-252" fmla="*/ 166207 h 979708"/>
              <a:gd name="connsiteX22-253" fmla="*/ 8343714 w 9040730"/>
              <a:gd name="connsiteY22-254" fmla="*/ 157298 h 979708"/>
              <a:gd name="connsiteX23-255" fmla="*/ 8344942 w 9040730"/>
              <a:gd name="connsiteY23-256" fmla="*/ 148388 h 979708"/>
              <a:gd name="connsiteX24-257" fmla="*/ 8347089 w 9040730"/>
              <a:gd name="connsiteY24-258" fmla="*/ 140093 h 979708"/>
              <a:gd name="connsiteX25-259" fmla="*/ 8349237 w 9040730"/>
              <a:gd name="connsiteY25-260" fmla="*/ 131491 h 979708"/>
              <a:gd name="connsiteX26-261" fmla="*/ 8351998 w 9040730"/>
              <a:gd name="connsiteY26-262" fmla="*/ 122889 h 979708"/>
              <a:gd name="connsiteX27-263" fmla="*/ 8355372 w 9040730"/>
              <a:gd name="connsiteY27-264" fmla="*/ 114594 h 979708"/>
              <a:gd name="connsiteX28-265" fmla="*/ 8358747 w 9040730"/>
              <a:gd name="connsiteY28-266" fmla="*/ 106299 h 979708"/>
              <a:gd name="connsiteX29-267" fmla="*/ 8362735 w 9040730"/>
              <a:gd name="connsiteY29-268" fmla="*/ 98311 h 979708"/>
              <a:gd name="connsiteX30-269" fmla="*/ 8367337 w 9040730"/>
              <a:gd name="connsiteY30-270" fmla="*/ 90630 h 979708"/>
              <a:gd name="connsiteX31-271" fmla="*/ 8372245 w 9040730"/>
              <a:gd name="connsiteY31-272" fmla="*/ 82643 h 979708"/>
              <a:gd name="connsiteX32-273" fmla="*/ 8377154 w 9040730"/>
              <a:gd name="connsiteY32-274" fmla="*/ 75269 h 979708"/>
              <a:gd name="connsiteX33-275" fmla="*/ 8382676 w 9040730"/>
              <a:gd name="connsiteY33-276" fmla="*/ 67896 h 979708"/>
              <a:gd name="connsiteX34-277" fmla="*/ 8389119 w 9040730"/>
              <a:gd name="connsiteY34-278" fmla="*/ 60830 h 979708"/>
              <a:gd name="connsiteX35-279" fmla="*/ 8395561 w 9040730"/>
              <a:gd name="connsiteY35-280" fmla="*/ 53764 h 979708"/>
              <a:gd name="connsiteX36-281" fmla="*/ 8402310 w 9040730"/>
              <a:gd name="connsiteY36-282" fmla="*/ 47312 h 979708"/>
              <a:gd name="connsiteX37-283" fmla="*/ 8409673 w 9040730"/>
              <a:gd name="connsiteY37-284" fmla="*/ 41475 h 979708"/>
              <a:gd name="connsiteX38-285" fmla="*/ 8416729 w 9040730"/>
              <a:gd name="connsiteY38-286" fmla="*/ 35638 h 979708"/>
              <a:gd name="connsiteX39-287" fmla="*/ 8424399 w 9040730"/>
              <a:gd name="connsiteY39-288" fmla="*/ 30415 h 979708"/>
              <a:gd name="connsiteX40-289" fmla="*/ 8431762 w 9040730"/>
              <a:gd name="connsiteY40-290" fmla="*/ 25499 h 979708"/>
              <a:gd name="connsiteX41-291" fmla="*/ 8440045 w 9040730"/>
              <a:gd name="connsiteY41-292" fmla="*/ 21198 h 979708"/>
              <a:gd name="connsiteX42-293" fmla="*/ 8448021 w 9040730"/>
              <a:gd name="connsiteY42-294" fmla="*/ 16897 h 979708"/>
              <a:gd name="connsiteX43-295" fmla="*/ 8456304 w 9040730"/>
              <a:gd name="connsiteY43-296" fmla="*/ 13518 h 979708"/>
              <a:gd name="connsiteX44-297" fmla="*/ 8464281 w 9040730"/>
              <a:gd name="connsiteY44-298" fmla="*/ 10138 h 979708"/>
              <a:gd name="connsiteX45-299" fmla="*/ 8472871 w 9040730"/>
              <a:gd name="connsiteY45-300" fmla="*/ 7680 h 979708"/>
              <a:gd name="connsiteX46-301" fmla="*/ 8481461 w 9040730"/>
              <a:gd name="connsiteY46-302" fmla="*/ 5223 h 979708"/>
              <a:gd name="connsiteX47-303" fmla="*/ 8490051 w 9040730"/>
              <a:gd name="connsiteY47-304" fmla="*/ 3687 h 979708"/>
              <a:gd name="connsiteX48-305" fmla="*/ 8498948 w 9040730"/>
              <a:gd name="connsiteY48-306" fmla="*/ 2150 h 979708"/>
              <a:gd name="connsiteX49-307" fmla="*/ 8507231 w 9040730"/>
              <a:gd name="connsiteY49-308" fmla="*/ 1229 h 979708"/>
              <a:gd name="connsiteX50-309" fmla="*/ 8516128 w 9040730"/>
              <a:gd name="connsiteY50-310" fmla="*/ 307 h 979708"/>
              <a:gd name="connsiteX51-311" fmla="*/ 8525024 w 9040730"/>
              <a:gd name="connsiteY51-312" fmla="*/ 0 h 979708"/>
              <a:gd name="connsiteX52-313" fmla="*/ 8533921 w 9040730"/>
              <a:gd name="connsiteY52-314" fmla="*/ 307 h 979708"/>
              <a:gd name="connsiteX53-315" fmla="*/ 8542511 w 9040730"/>
              <a:gd name="connsiteY53-316" fmla="*/ 1229 h 979708"/>
              <a:gd name="connsiteX54-317" fmla="*/ 8551408 w 9040730"/>
              <a:gd name="connsiteY54-318" fmla="*/ 2150 h 979708"/>
              <a:gd name="connsiteX55-319" fmla="*/ 8559998 w 9040730"/>
              <a:gd name="connsiteY55-320" fmla="*/ 3687 h 979708"/>
              <a:gd name="connsiteX56-321" fmla="*/ 8568895 w 9040730"/>
              <a:gd name="connsiteY56-322" fmla="*/ 5223 h 979708"/>
              <a:gd name="connsiteX57-323" fmla="*/ 8577178 w 9040730"/>
              <a:gd name="connsiteY57-324" fmla="*/ 7680 h 979708"/>
              <a:gd name="connsiteX58-325" fmla="*/ 8585768 w 9040730"/>
              <a:gd name="connsiteY58-326" fmla="*/ 10138 h 979708"/>
              <a:gd name="connsiteX59-327" fmla="*/ 8594051 w 9040730"/>
              <a:gd name="connsiteY59-328" fmla="*/ 13518 h 979708"/>
              <a:gd name="connsiteX60-329" fmla="*/ 8602334 w 9040730"/>
              <a:gd name="connsiteY60-330" fmla="*/ 16897 h 979708"/>
              <a:gd name="connsiteX61-331" fmla="*/ 8610311 w 9040730"/>
              <a:gd name="connsiteY61-332" fmla="*/ 21198 h 979708"/>
              <a:gd name="connsiteX62-333" fmla="*/ 8618287 w 9040730"/>
              <a:gd name="connsiteY62-334" fmla="*/ 25499 h 979708"/>
              <a:gd name="connsiteX63-335" fmla="*/ 8625957 w 9040730"/>
              <a:gd name="connsiteY63-336" fmla="*/ 30415 h 979708"/>
              <a:gd name="connsiteX64-337" fmla="*/ 8633320 w 9040730"/>
              <a:gd name="connsiteY64-338" fmla="*/ 35638 h 979708"/>
              <a:gd name="connsiteX65-339" fmla="*/ 8640682 w 9040730"/>
              <a:gd name="connsiteY65-340" fmla="*/ 41475 h 979708"/>
              <a:gd name="connsiteX66-341" fmla="*/ 8647738 w 9040730"/>
              <a:gd name="connsiteY66-342" fmla="*/ 47312 h 979708"/>
              <a:gd name="connsiteX67-343" fmla="*/ 8654488 w 9040730"/>
              <a:gd name="connsiteY67-344" fmla="*/ 53764 h 979708"/>
              <a:gd name="connsiteX68-345" fmla="*/ 8987043 w 9040730"/>
              <a:gd name="connsiteY68-346" fmla="*/ 386793 h 979708"/>
              <a:gd name="connsiteX69-347" fmla="*/ 8992872 w 9040730"/>
              <a:gd name="connsiteY69-348" fmla="*/ 392937 h 979708"/>
              <a:gd name="connsiteX70-349" fmla="*/ 8998700 w 9040730"/>
              <a:gd name="connsiteY70-350" fmla="*/ 399696 h 979708"/>
              <a:gd name="connsiteX71-351" fmla="*/ 9004223 w 9040730"/>
              <a:gd name="connsiteY71-352" fmla="*/ 406455 h 979708"/>
              <a:gd name="connsiteX72-353" fmla="*/ 9009131 w 9040730"/>
              <a:gd name="connsiteY72-354" fmla="*/ 413828 h 979708"/>
              <a:gd name="connsiteX73-355" fmla="*/ 9014040 w 9040730"/>
              <a:gd name="connsiteY73-356" fmla="*/ 421509 h 979708"/>
              <a:gd name="connsiteX74-357" fmla="*/ 9018335 w 9040730"/>
              <a:gd name="connsiteY74-358" fmla="*/ 428882 h 979708"/>
              <a:gd name="connsiteX75-359" fmla="*/ 9022323 w 9040730"/>
              <a:gd name="connsiteY75-360" fmla="*/ 436870 h 979708"/>
              <a:gd name="connsiteX76-361" fmla="*/ 9026311 w 9040730"/>
              <a:gd name="connsiteY76-362" fmla="*/ 445165 h 979708"/>
              <a:gd name="connsiteX77-363" fmla="*/ 9029379 w 9040730"/>
              <a:gd name="connsiteY77-364" fmla="*/ 453153 h 979708"/>
              <a:gd name="connsiteX78-365" fmla="*/ 9032140 w 9040730"/>
              <a:gd name="connsiteY78-366" fmla="*/ 461755 h 979708"/>
              <a:gd name="connsiteX79-367" fmla="*/ 9034594 w 9040730"/>
              <a:gd name="connsiteY79-368" fmla="*/ 470357 h 979708"/>
              <a:gd name="connsiteX80-369" fmla="*/ 9036742 w 9040730"/>
              <a:gd name="connsiteY80-370" fmla="*/ 479266 h 979708"/>
              <a:gd name="connsiteX81-371" fmla="*/ 9038582 w 9040730"/>
              <a:gd name="connsiteY81-372" fmla="*/ 488483 h 979708"/>
              <a:gd name="connsiteX82-373" fmla="*/ 9039503 w 9040730"/>
              <a:gd name="connsiteY82-374" fmla="*/ 497700 h 979708"/>
              <a:gd name="connsiteX83-375" fmla="*/ 9040423 w 9040730"/>
              <a:gd name="connsiteY83-376" fmla="*/ 506916 h 979708"/>
              <a:gd name="connsiteX84-377" fmla="*/ 9040730 w 9040730"/>
              <a:gd name="connsiteY84-378" fmla="*/ 516440 h 979708"/>
              <a:gd name="connsiteX85-379" fmla="*/ 9040423 w 9040730"/>
              <a:gd name="connsiteY85-380" fmla="*/ 525964 h 979708"/>
              <a:gd name="connsiteX86-381" fmla="*/ 9039503 w 9040730"/>
              <a:gd name="connsiteY86-382" fmla="*/ 535181 h 979708"/>
              <a:gd name="connsiteX87-383" fmla="*/ 9038582 w 9040730"/>
              <a:gd name="connsiteY87-384" fmla="*/ 544397 h 979708"/>
              <a:gd name="connsiteX88-385" fmla="*/ 9036742 w 9040730"/>
              <a:gd name="connsiteY88-386" fmla="*/ 553307 h 979708"/>
              <a:gd name="connsiteX89-387" fmla="*/ 9034594 w 9040730"/>
              <a:gd name="connsiteY89-388" fmla="*/ 562524 h 979708"/>
              <a:gd name="connsiteX90-389" fmla="*/ 9032140 w 9040730"/>
              <a:gd name="connsiteY90-390" fmla="*/ 570819 h 979708"/>
              <a:gd name="connsiteX91-391" fmla="*/ 9029379 w 9040730"/>
              <a:gd name="connsiteY91-392" fmla="*/ 579421 h 979708"/>
              <a:gd name="connsiteX92-393" fmla="*/ 9026311 w 9040730"/>
              <a:gd name="connsiteY92-394" fmla="*/ 587716 h 979708"/>
              <a:gd name="connsiteX93-395" fmla="*/ 9022323 w 9040730"/>
              <a:gd name="connsiteY93-396" fmla="*/ 596011 h 979708"/>
              <a:gd name="connsiteX94-397" fmla="*/ 9018335 w 9040730"/>
              <a:gd name="connsiteY94-398" fmla="*/ 603691 h 979708"/>
              <a:gd name="connsiteX95-399" fmla="*/ 9014040 w 9040730"/>
              <a:gd name="connsiteY95-400" fmla="*/ 611679 h 979708"/>
              <a:gd name="connsiteX96-401" fmla="*/ 9009131 w 9040730"/>
              <a:gd name="connsiteY96-402" fmla="*/ 619052 h 979708"/>
              <a:gd name="connsiteX97-403" fmla="*/ 9004223 w 9040730"/>
              <a:gd name="connsiteY97-404" fmla="*/ 626426 h 979708"/>
              <a:gd name="connsiteX98-405" fmla="*/ 8998700 w 9040730"/>
              <a:gd name="connsiteY98-406" fmla="*/ 633185 h 979708"/>
              <a:gd name="connsiteX99-407" fmla="*/ 8992872 w 9040730"/>
              <a:gd name="connsiteY99-408" fmla="*/ 639943 h 979708"/>
              <a:gd name="connsiteX100-409" fmla="*/ 8987043 w 9040730"/>
              <a:gd name="connsiteY100-410" fmla="*/ 646088 h 979708"/>
              <a:gd name="connsiteX101-411" fmla="*/ 8654488 w 9040730"/>
              <a:gd name="connsiteY101-412" fmla="*/ 978809 h 979708"/>
              <a:gd name="connsiteX102-413" fmla="*/ 8653590 w 9040730"/>
              <a:gd name="connsiteY102-414" fmla="*/ 979708 h 979708"/>
              <a:gd name="connsiteX0-415" fmla="*/ 0 w 9040730"/>
              <a:gd name="connsiteY0-416" fmla="*/ 332875 h 979708"/>
              <a:gd name="connsiteX1-417" fmla="*/ 8421127 w 9040730"/>
              <a:gd name="connsiteY1-418" fmla="*/ 332875 h 979708"/>
              <a:gd name="connsiteX2-419" fmla="*/ 8395561 w 9040730"/>
              <a:gd name="connsiteY2-420" fmla="*/ 313673 h 979708"/>
              <a:gd name="connsiteX3-421" fmla="*/ 8389119 w 9040730"/>
              <a:gd name="connsiteY3-422" fmla="*/ 306607 h 979708"/>
              <a:gd name="connsiteX4-423" fmla="*/ 8382676 w 9040730"/>
              <a:gd name="connsiteY4-424" fmla="*/ 299541 h 979708"/>
              <a:gd name="connsiteX5-425" fmla="*/ 8377154 w 9040730"/>
              <a:gd name="connsiteY5-426" fmla="*/ 292475 h 979708"/>
              <a:gd name="connsiteX6-427" fmla="*/ 8372245 w 9040730"/>
              <a:gd name="connsiteY6-428" fmla="*/ 284487 h 979708"/>
              <a:gd name="connsiteX7-429" fmla="*/ 8367337 w 9040730"/>
              <a:gd name="connsiteY7-430" fmla="*/ 276807 h 979708"/>
              <a:gd name="connsiteX8-431" fmla="*/ 8362735 w 9040730"/>
              <a:gd name="connsiteY8-432" fmla="*/ 269126 h 979708"/>
              <a:gd name="connsiteX9-433" fmla="*/ 8358747 w 9040730"/>
              <a:gd name="connsiteY9-434" fmla="*/ 260831 h 979708"/>
              <a:gd name="connsiteX10-435" fmla="*/ 8355372 w 9040730"/>
              <a:gd name="connsiteY10-436" fmla="*/ 252844 h 979708"/>
              <a:gd name="connsiteX11-437" fmla="*/ 8351998 w 9040730"/>
              <a:gd name="connsiteY11-438" fmla="*/ 244241 h 979708"/>
              <a:gd name="connsiteX12-439" fmla="*/ 8349237 w 9040730"/>
              <a:gd name="connsiteY12-440" fmla="*/ 235639 h 979708"/>
              <a:gd name="connsiteX13-441" fmla="*/ 8347089 w 9040730"/>
              <a:gd name="connsiteY13-442" fmla="*/ 227344 h 979708"/>
              <a:gd name="connsiteX14-443" fmla="*/ 8344942 w 9040730"/>
              <a:gd name="connsiteY14-444" fmla="*/ 218742 h 979708"/>
              <a:gd name="connsiteX15-445" fmla="*/ 8343714 w 9040730"/>
              <a:gd name="connsiteY15-446" fmla="*/ 209832 h 979708"/>
              <a:gd name="connsiteX16-447" fmla="*/ 8342487 w 9040730"/>
              <a:gd name="connsiteY16-448" fmla="*/ 201230 h 979708"/>
              <a:gd name="connsiteX17-449" fmla="*/ 8342180 w 9040730"/>
              <a:gd name="connsiteY17-450" fmla="*/ 192321 h 979708"/>
              <a:gd name="connsiteX18-451" fmla="*/ 8341874 w 9040730"/>
              <a:gd name="connsiteY18-452" fmla="*/ 183719 h 979708"/>
              <a:gd name="connsiteX19-453" fmla="*/ 8342180 w 9040730"/>
              <a:gd name="connsiteY19-454" fmla="*/ 175116 h 979708"/>
              <a:gd name="connsiteX20-455" fmla="*/ 8342487 w 9040730"/>
              <a:gd name="connsiteY20-456" fmla="*/ 166207 h 979708"/>
              <a:gd name="connsiteX21-457" fmla="*/ 8343714 w 9040730"/>
              <a:gd name="connsiteY21-458" fmla="*/ 157298 h 979708"/>
              <a:gd name="connsiteX22-459" fmla="*/ 8344942 w 9040730"/>
              <a:gd name="connsiteY22-460" fmla="*/ 148388 h 979708"/>
              <a:gd name="connsiteX23-461" fmla="*/ 8347089 w 9040730"/>
              <a:gd name="connsiteY23-462" fmla="*/ 140093 h 979708"/>
              <a:gd name="connsiteX24-463" fmla="*/ 8349237 w 9040730"/>
              <a:gd name="connsiteY24-464" fmla="*/ 131491 h 979708"/>
              <a:gd name="connsiteX25-465" fmla="*/ 8351998 w 9040730"/>
              <a:gd name="connsiteY25-466" fmla="*/ 122889 h 979708"/>
              <a:gd name="connsiteX26-467" fmla="*/ 8355372 w 9040730"/>
              <a:gd name="connsiteY26-468" fmla="*/ 114594 h 979708"/>
              <a:gd name="connsiteX27-469" fmla="*/ 8358747 w 9040730"/>
              <a:gd name="connsiteY27-470" fmla="*/ 106299 h 979708"/>
              <a:gd name="connsiteX28-471" fmla="*/ 8362735 w 9040730"/>
              <a:gd name="connsiteY28-472" fmla="*/ 98311 h 979708"/>
              <a:gd name="connsiteX29-473" fmla="*/ 8367337 w 9040730"/>
              <a:gd name="connsiteY29-474" fmla="*/ 90630 h 979708"/>
              <a:gd name="connsiteX30-475" fmla="*/ 8372245 w 9040730"/>
              <a:gd name="connsiteY30-476" fmla="*/ 82643 h 979708"/>
              <a:gd name="connsiteX31-477" fmla="*/ 8377154 w 9040730"/>
              <a:gd name="connsiteY31-478" fmla="*/ 75269 h 979708"/>
              <a:gd name="connsiteX32-479" fmla="*/ 8382676 w 9040730"/>
              <a:gd name="connsiteY32-480" fmla="*/ 67896 h 979708"/>
              <a:gd name="connsiteX33-481" fmla="*/ 8389119 w 9040730"/>
              <a:gd name="connsiteY33-482" fmla="*/ 60830 h 979708"/>
              <a:gd name="connsiteX34-483" fmla="*/ 8395561 w 9040730"/>
              <a:gd name="connsiteY34-484" fmla="*/ 53764 h 979708"/>
              <a:gd name="connsiteX35-485" fmla="*/ 8402310 w 9040730"/>
              <a:gd name="connsiteY35-486" fmla="*/ 47312 h 979708"/>
              <a:gd name="connsiteX36-487" fmla="*/ 8409673 w 9040730"/>
              <a:gd name="connsiteY36-488" fmla="*/ 41475 h 979708"/>
              <a:gd name="connsiteX37-489" fmla="*/ 8416729 w 9040730"/>
              <a:gd name="connsiteY37-490" fmla="*/ 35638 h 979708"/>
              <a:gd name="connsiteX38-491" fmla="*/ 8424399 w 9040730"/>
              <a:gd name="connsiteY38-492" fmla="*/ 30415 h 979708"/>
              <a:gd name="connsiteX39-493" fmla="*/ 8431762 w 9040730"/>
              <a:gd name="connsiteY39-494" fmla="*/ 25499 h 979708"/>
              <a:gd name="connsiteX40-495" fmla="*/ 8440045 w 9040730"/>
              <a:gd name="connsiteY40-496" fmla="*/ 21198 h 979708"/>
              <a:gd name="connsiteX41-497" fmla="*/ 8448021 w 9040730"/>
              <a:gd name="connsiteY41-498" fmla="*/ 16897 h 979708"/>
              <a:gd name="connsiteX42-499" fmla="*/ 8456304 w 9040730"/>
              <a:gd name="connsiteY42-500" fmla="*/ 13518 h 979708"/>
              <a:gd name="connsiteX43-501" fmla="*/ 8464281 w 9040730"/>
              <a:gd name="connsiteY43-502" fmla="*/ 10138 h 979708"/>
              <a:gd name="connsiteX44-503" fmla="*/ 8472871 w 9040730"/>
              <a:gd name="connsiteY44-504" fmla="*/ 7680 h 979708"/>
              <a:gd name="connsiteX45-505" fmla="*/ 8481461 w 9040730"/>
              <a:gd name="connsiteY45-506" fmla="*/ 5223 h 979708"/>
              <a:gd name="connsiteX46-507" fmla="*/ 8490051 w 9040730"/>
              <a:gd name="connsiteY46-508" fmla="*/ 3687 h 979708"/>
              <a:gd name="connsiteX47-509" fmla="*/ 8498948 w 9040730"/>
              <a:gd name="connsiteY47-510" fmla="*/ 2150 h 979708"/>
              <a:gd name="connsiteX48-511" fmla="*/ 8507231 w 9040730"/>
              <a:gd name="connsiteY48-512" fmla="*/ 1229 h 979708"/>
              <a:gd name="connsiteX49-513" fmla="*/ 8516128 w 9040730"/>
              <a:gd name="connsiteY49-514" fmla="*/ 307 h 979708"/>
              <a:gd name="connsiteX50-515" fmla="*/ 8525024 w 9040730"/>
              <a:gd name="connsiteY50-516" fmla="*/ 0 h 979708"/>
              <a:gd name="connsiteX51-517" fmla="*/ 8533921 w 9040730"/>
              <a:gd name="connsiteY51-518" fmla="*/ 307 h 979708"/>
              <a:gd name="connsiteX52-519" fmla="*/ 8542511 w 9040730"/>
              <a:gd name="connsiteY52-520" fmla="*/ 1229 h 979708"/>
              <a:gd name="connsiteX53-521" fmla="*/ 8551408 w 9040730"/>
              <a:gd name="connsiteY53-522" fmla="*/ 2150 h 979708"/>
              <a:gd name="connsiteX54-523" fmla="*/ 8559998 w 9040730"/>
              <a:gd name="connsiteY54-524" fmla="*/ 3687 h 979708"/>
              <a:gd name="connsiteX55-525" fmla="*/ 8568895 w 9040730"/>
              <a:gd name="connsiteY55-526" fmla="*/ 5223 h 979708"/>
              <a:gd name="connsiteX56-527" fmla="*/ 8577178 w 9040730"/>
              <a:gd name="connsiteY56-528" fmla="*/ 7680 h 979708"/>
              <a:gd name="connsiteX57-529" fmla="*/ 8585768 w 9040730"/>
              <a:gd name="connsiteY57-530" fmla="*/ 10138 h 979708"/>
              <a:gd name="connsiteX58-531" fmla="*/ 8594051 w 9040730"/>
              <a:gd name="connsiteY58-532" fmla="*/ 13518 h 979708"/>
              <a:gd name="connsiteX59-533" fmla="*/ 8602334 w 9040730"/>
              <a:gd name="connsiteY59-534" fmla="*/ 16897 h 979708"/>
              <a:gd name="connsiteX60-535" fmla="*/ 8610311 w 9040730"/>
              <a:gd name="connsiteY60-536" fmla="*/ 21198 h 979708"/>
              <a:gd name="connsiteX61-537" fmla="*/ 8618287 w 9040730"/>
              <a:gd name="connsiteY61-538" fmla="*/ 25499 h 979708"/>
              <a:gd name="connsiteX62-539" fmla="*/ 8625957 w 9040730"/>
              <a:gd name="connsiteY62-540" fmla="*/ 30415 h 979708"/>
              <a:gd name="connsiteX63-541" fmla="*/ 8633320 w 9040730"/>
              <a:gd name="connsiteY63-542" fmla="*/ 35638 h 979708"/>
              <a:gd name="connsiteX64-543" fmla="*/ 8640682 w 9040730"/>
              <a:gd name="connsiteY64-544" fmla="*/ 41475 h 979708"/>
              <a:gd name="connsiteX65-545" fmla="*/ 8647738 w 9040730"/>
              <a:gd name="connsiteY65-546" fmla="*/ 47312 h 979708"/>
              <a:gd name="connsiteX66-547" fmla="*/ 8654488 w 9040730"/>
              <a:gd name="connsiteY66-548" fmla="*/ 53764 h 979708"/>
              <a:gd name="connsiteX67-549" fmla="*/ 8987043 w 9040730"/>
              <a:gd name="connsiteY67-550" fmla="*/ 386793 h 979708"/>
              <a:gd name="connsiteX68-551" fmla="*/ 8992872 w 9040730"/>
              <a:gd name="connsiteY68-552" fmla="*/ 392937 h 979708"/>
              <a:gd name="connsiteX69-553" fmla="*/ 8998700 w 9040730"/>
              <a:gd name="connsiteY69-554" fmla="*/ 399696 h 979708"/>
              <a:gd name="connsiteX70-555" fmla="*/ 9004223 w 9040730"/>
              <a:gd name="connsiteY70-556" fmla="*/ 406455 h 979708"/>
              <a:gd name="connsiteX71-557" fmla="*/ 9009131 w 9040730"/>
              <a:gd name="connsiteY71-558" fmla="*/ 413828 h 979708"/>
              <a:gd name="connsiteX72-559" fmla="*/ 9014040 w 9040730"/>
              <a:gd name="connsiteY72-560" fmla="*/ 421509 h 979708"/>
              <a:gd name="connsiteX73-561" fmla="*/ 9018335 w 9040730"/>
              <a:gd name="connsiteY73-562" fmla="*/ 428882 h 979708"/>
              <a:gd name="connsiteX74-563" fmla="*/ 9022323 w 9040730"/>
              <a:gd name="connsiteY74-564" fmla="*/ 436870 h 979708"/>
              <a:gd name="connsiteX75-565" fmla="*/ 9026311 w 9040730"/>
              <a:gd name="connsiteY75-566" fmla="*/ 445165 h 979708"/>
              <a:gd name="connsiteX76-567" fmla="*/ 9029379 w 9040730"/>
              <a:gd name="connsiteY76-568" fmla="*/ 453153 h 979708"/>
              <a:gd name="connsiteX77-569" fmla="*/ 9032140 w 9040730"/>
              <a:gd name="connsiteY77-570" fmla="*/ 461755 h 979708"/>
              <a:gd name="connsiteX78-571" fmla="*/ 9034594 w 9040730"/>
              <a:gd name="connsiteY78-572" fmla="*/ 470357 h 979708"/>
              <a:gd name="connsiteX79-573" fmla="*/ 9036742 w 9040730"/>
              <a:gd name="connsiteY79-574" fmla="*/ 479266 h 979708"/>
              <a:gd name="connsiteX80-575" fmla="*/ 9038582 w 9040730"/>
              <a:gd name="connsiteY80-576" fmla="*/ 488483 h 979708"/>
              <a:gd name="connsiteX81-577" fmla="*/ 9039503 w 9040730"/>
              <a:gd name="connsiteY81-578" fmla="*/ 497700 h 979708"/>
              <a:gd name="connsiteX82-579" fmla="*/ 9040423 w 9040730"/>
              <a:gd name="connsiteY82-580" fmla="*/ 506916 h 979708"/>
              <a:gd name="connsiteX83-581" fmla="*/ 9040730 w 9040730"/>
              <a:gd name="connsiteY83-582" fmla="*/ 516440 h 979708"/>
              <a:gd name="connsiteX84-583" fmla="*/ 9040423 w 9040730"/>
              <a:gd name="connsiteY84-584" fmla="*/ 525964 h 979708"/>
              <a:gd name="connsiteX85-585" fmla="*/ 9039503 w 9040730"/>
              <a:gd name="connsiteY85-586" fmla="*/ 535181 h 979708"/>
              <a:gd name="connsiteX86-587" fmla="*/ 9038582 w 9040730"/>
              <a:gd name="connsiteY86-588" fmla="*/ 544397 h 979708"/>
              <a:gd name="connsiteX87-589" fmla="*/ 9036742 w 9040730"/>
              <a:gd name="connsiteY87-590" fmla="*/ 553307 h 979708"/>
              <a:gd name="connsiteX88-591" fmla="*/ 9034594 w 9040730"/>
              <a:gd name="connsiteY88-592" fmla="*/ 562524 h 979708"/>
              <a:gd name="connsiteX89-593" fmla="*/ 9032140 w 9040730"/>
              <a:gd name="connsiteY89-594" fmla="*/ 570819 h 979708"/>
              <a:gd name="connsiteX90-595" fmla="*/ 9029379 w 9040730"/>
              <a:gd name="connsiteY90-596" fmla="*/ 579421 h 979708"/>
              <a:gd name="connsiteX91-597" fmla="*/ 9026311 w 9040730"/>
              <a:gd name="connsiteY91-598" fmla="*/ 587716 h 979708"/>
              <a:gd name="connsiteX92-599" fmla="*/ 9022323 w 9040730"/>
              <a:gd name="connsiteY92-600" fmla="*/ 596011 h 979708"/>
              <a:gd name="connsiteX93-601" fmla="*/ 9018335 w 9040730"/>
              <a:gd name="connsiteY93-602" fmla="*/ 603691 h 979708"/>
              <a:gd name="connsiteX94-603" fmla="*/ 9014040 w 9040730"/>
              <a:gd name="connsiteY94-604" fmla="*/ 611679 h 979708"/>
              <a:gd name="connsiteX95-605" fmla="*/ 9009131 w 9040730"/>
              <a:gd name="connsiteY95-606" fmla="*/ 619052 h 979708"/>
              <a:gd name="connsiteX96-607" fmla="*/ 9004223 w 9040730"/>
              <a:gd name="connsiteY96-608" fmla="*/ 626426 h 979708"/>
              <a:gd name="connsiteX97-609" fmla="*/ 8998700 w 9040730"/>
              <a:gd name="connsiteY97-610" fmla="*/ 633185 h 979708"/>
              <a:gd name="connsiteX98-611" fmla="*/ 8992872 w 9040730"/>
              <a:gd name="connsiteY98-612" fmla="*/ 639943 h 979708"/>
              <a:gd name="connsiteX99-613" fmla="*/ 8987043 w 9040730"/>
              <a:gd name="connsiteY99-614" fmla="*/ 646088 h 979708"/>
              <a:gd name="connsiteX100-615" fmla="*/ 8654488 w 9040730"/>
              <a:gd name="connsiteY100-616" fmla="*/ 978809 h 979708"/>
              <a:gd name="connsiteX101-617" fmla="*/ 8653590 w 9040730"/>
              <a:gd name="connsiteY101-618" fmla="*/ 979708 h 979708"/>
            </a:gdLst>
            <a:ahLst/>
            <a:cxnLst>
              <a:cxn ang="0">
                <a:pos x="connsiteX0-415" y="connsiteY0-416"/>
              </a:cxn>
              <a:cxn ang="0">
                <a:pos x="connsiteX1-417" y="connsiteY1-418"/>
              </a:cxn>
              <a:cxn ang="0">
                <a:pos x="connsiteX2-419" y="connsiteY2-420"/>
              </a:cxn>
              <a:cxn ang="0">
                <a:pos x="connsiteX3-421" y="connsiteY3-422"/>
              </a:cxn>
              <a:cxn ang="0">
                <a:pos x="connsiteX4-423" y="connsiteY4-424"/>
              </a:cxn>
              <a:cxn ang="0">
                <a:pos x="connsiteX5-425" y="connsiteY5-426"/>
              </a:cxn>
              <a:cxn ang="0">
                <a:pos x="connsiteX6-427" y="connsiteY6-428"/>
              </a:cxn>
              <a:cxn ang="0">
                <a:pos x="connsiteX7-429" y="connsiteY7-430"/>
              </a:cxn>
              <a:cxn ang="0">
                <a:pos x="connsiteX8-431" y="connsiteY8-432"/>
              </a:cxn>
              <a:cxn ang="0">
                <a:pos x="connsiteX9-433" y="connsiteY9-434"/>
              </a:cxn>
              <a:cxn ang="0">
                <a:pos x="connsiteX10-435" y="connsiteY10-436"/>
              </a:cxn>
              <a:cxn ang="0">
                <a:pos x="connsiteX11-437" y="connsiteY11-438"/>
              </a:cxn>
              <a:cxn ang="0">
                <a:pos x="connsiteX12-439" y="connsiteY12-440"/>
              </a:cxn>
              <a:cxn ang="0">
                <a:pos x="connsiteX13-441" y="connsiteY13-442"/>
              </a:cxn>
              <a:cxn ang="0">
                <a:pos x="connsiteX14-443" y="connsiteY14-444"/>
              </a:cxn>
              <a:cxn ang="0">
                <a:pos x="connsiteX15-445" y="connsiteY15-446"/>
              </a:cxn>
              <a:cxn ang="0">
                <a:pos x="connsiteX16-447" y="connsiteY16-448"/>
              </a:cxn>
              <a:cxn ang="0">
                <a:pos x="connsiteX17-449" y="connsiteY17-450"/>
              </a:cxn>
              <a:cxn ang="0">
                <a:pos x="connsiteX18-451" y="connsiteY18-452"/>
              </a:cxn>
              <a:cxn ang="0">
                <a:pos x="connsiteX19-453" y="connsiteY19-454"/>
              </a:cxn>
              <a:cxn ang="0">
                <a:pos x="connsiteX20-455" y="connsiteY20-456"/>
              </a:cxn>
              <a:cxn ang="0">
                <a:pos x="connsiteX21-457" y="connsiteY21-458"/>
              </a:cxn>
              <a:cxn ang="0">
                <a:pos x="connsiteX22-459" y="connsiteY22-460"/>
              </a:cxn>
              <a:cxn ang="0">
                <a:pos x="connsiteX23-461" y="connsiteY23-462"/>
              </a:cxn>
              <a:cxn ang="0">
                <a:pos x="connsiteX24-463" y="connsiteY24-464"/>
              </a:cxn>
              <a:cxn ang="0">
                <a:pos x="connsiteX25-465" y="connsiteY25-466"/>
              </a:cxn>
              <a:cxn ang="0">
                <a:pos x="connsiteX26-467" y="connsiteY26-468"/>
              </a:cxn>
              <a:cxn ang="0">
                <a:pos x="connsiteX27-469" y="connsiteY27-470"/>
              </a:cxn>
              <a:cxn ang="0">
                <a:pos x="connsiteX28-471" y="connsiteY28-472"/>
              </a:cxn>
              <a:cxn ang="0">
                <a:pos x="connsiteX29-473" y="connsiteY29-474"/>
              </a:cxn>
              <a:cxn ang="0">
                <a:pos x="connsiteX30-475" y="connsiteY30-476"/>
              </a:cxn>
              <a:cxn ang="0">
                <a:pos x="connsiteX31-477" y="connsiteY31-478"/>
              </a:cxn>
              <a:cxn ang="0">
                <a:pos x="connsiteX32-479" y="connsiteY32-480"/>
              </a:cxn>
              <a:cxn ang="0">
                <a:pos x="connsiteX33-481" y="connsiteY33-482"/>
              </a:cxn>
              <a:cxn ang="0">
                <a:pos x="connsiteX34-483" y="connsiteY34-484"/>
              </a:cxn>
              <a:cxn ang="0">
                <a:pos x="connsiteX35-485" y="connsiteY35-486"/>
              </a:cxn>
              <a:cxn ang="0">
                <a:pos x="connsiteX36-487" y="connsiteY36-488"/>
              </a:cxn>
              <a:cxn ang="0">
                <a:pos x="connsiteX37-489" y="connsiteY37-490"/>
              </a:cxn>
              <a:cxn ang="0">
                <a:pos x="connsiteX38-491" y="connsiteY38-492"/>
              </a:cxn>
              <a:cxn ang="0">
                <a:pos x="connsiteX39-493" y="connsiteY39-494"/>
              </a:cxn>
              <a:cxn ang="0">
                <a:pos x="connsiteX40-495" y="connsiteY40-496"/>
              </a:cxn>
              <a:cxn ang="0">
                <a:pos x="connsiteX41-497" y="connsiteY41-498"/>
              </a:cxn>
              <a:cxn ang="0">
                <a:pos x="connsiteX42-499" y="connsiteY42-500"/>
              </a:cxn>
              <a:cxn ang="0">
                <a:pos x="connsiteX43-501" y="connsiteY43-502"/>
              </a:cxn>
              <a:cxn ang="0">
                <a:pos x="connsiteX44-503" y="connsiteY44-504"/>
              </a:cxn>
              <a:cxn ang="0">
                <a:pos x="connsiteX45-505" y="connsiteY45-506"/>
              </a:cxn>
              <a:cxn ang="0">
                <a:pos x="connsiteX46-507" y="connsiteY46-508"/>
              </a:cxn>
              <a:cxn ang="0">
                <a:pos x="connsiteX47-509" y="connsiteY47-510"/>
              </a:cxn>
              <a:cxn ang="0">
                <a:pos x="connsiteX48-511" y="connsiteY48-512"/>
              </a:cxn>
              <a:cxn ang="0">
                <a:pos x="connsiteX49-513" y="connsiteY49-514"/>
              </a:cxn>
              <a:cxn ang="0">
                <a:pos x="connsiteX50-515" y="connsiteY50-516"/>
              </a:cxn>
              <a:cxn ang="0">
                <a:pos x="connsiteX51-517" y="connsiteY51-518"/>
              </a:cxn>
              <a:cxn ang="0">
                <a:pos x="connsiteX52-519" y="connsiteY52-520"/>
              </a:cxn>
              <a:cxn ang="0">
                <a:pos x="connsiteX53-521" y="connsiteY53-522"/>
              </a:cxn>
              <a:cxn ang="0">
                <a:pos x="connsiteX54-523" y="connsiteY54-524"/>
              </a:cxn>
              <a:cxn ang="0">
                <a:pos x="connsiteX55-525" y="connsiteY55-526"/>
              </a:cxn>
              <a:cxn ang="0">
                <a:pos x="connsiteX56-527" y="connsiteY56-528"/>
              </a:cxn>
              <a:cxn ang="0">
                <a:pos x="connsiteX57-529" y="connsiteY57-530"/>
              </a:cxn>
              <a:cxn ang="0">
                <a:pos x="connsiteX58-531" y="connsiteY58-532"/>
              </a:cxn>
              <a:cxn ang="0">
                <a:pos x="connsiteX59-533" y="connsiteY59-534"/>
              </a:cxn>
              <a:cxn ang="0">
                <a:pos x="connsiteX60-535" y="connsiteY60-536"/>
              </a:cxn>
              <a:cxn ang="0">
                <a:pos x="connsiteX61-537" y="connsiteY61-538"/>
              </a:cxn>
              <a:cxn ang="0">
                <a:pos x="connsiteX62-539" y="connsiteY62-540"/>
              </a:cxn>
              <a:cxn ang="0">
                <a:pos x="connsiteX63-541" y="connsiteY63-542"/>
              </a:cxn>
              <a:cxn ang="0">
                <a:pos x="connsiteX64-543" y="connsiteY64-544"/>
              </a:cxn>
              <a:cxn ang="0">
                <a:pos x="connsiteX65-545" y="connsiteY65-546"/>
              </a:cxn>
              <a:cxn ang="0">
                <a:pos x="connsiteX66-547" y="connsiteY66-548"/>
              </a:cxn>
              <a:cxn ang="0">
                <a:pos x="connsiteX67-549" y="connsiteY67-550"/>
              </a:cxn>
              <a:cxn ang="0">
                <a:pos x="connsiteX68-551" y="connsiteY68-552"/>
              </a:cxn>
              <a:cxn ang="0">
                <a:pos x="connsiteX69-553" y="connsiteY69-554"/>
              </a:cxn>
              <a:cxn ang="0">
                <a:pos x="connsiteX70-555" y="connsiteY70-556"/>
              </a:cxn>
              <a:cxn ang="0">
                <a:pos x="connsiteX71-557" y="connsiteY71-558"/>
              </a:cxn>
              <a:cxn ang="0">
                <a:pos x="connsiteX72-559" y="connsiteY72-560"/>
              </a:cxn>
              <a:cxn ang="0">
                <a:pos x="connsiteX73-561" y="connsiteY73-562"/>
              </a:cxn>
              <a:cxn ang="0">
                <a:pos x="connsiteX74-563" y="connsiteY74-564"/>
              </a:cxn>
              <a:cxn ang="0">
                <a:pos x="connsiteX75-565" y="connsiteY75-566"/>
              </a:cxn>
              <a:cxn ang="0">
                <a:pos x="connsiteX76-567" y="connsiteY76-568"/>
              </a:cxn>
              <a:cxn ang="0">
                <a:pos x="connsiteX77-569" y="connsiteY77-570"/>
              </a:cxn>
              <a:cxn ang="0">
                <a:pos x="connsiteX78-571" y="connsiteY78-572"/>
              </a:cxn>
              <a:cxn ang="0">
                <a:pos x="connsiteX79-573" y="connsiteY79-574"/>
              </a:cxn>
              <a:cxn ang="0">
                <a:pos x="connsiteX80-575" y="connsiteY80-576"/>
              </a:cxn>
              <a:cxn ang="0">
                <a:pos x="connsiteX81-577" y="connsiteY81-578"/>
              </a:cxn>
              <a:cxn ang="0">
                <a:pos x="connsiteX82-579" y="connsiteY82-580"/>
              </a:cxn>
              <a:cxn ang="0">
                <a:pos x="connsiteX83-581" y="connsiteY83-582"/>
              </a:cxn>
              <a:cxn ang="0">
                <a:pos x="connsiteX84-583" y="connsiteY84-584"/>
              </a:cxn>
              <a:cxn ang="0">
                <a:pos x="connsiteX85-585" y="connsiteY85-586"/>
              </a:cxn>
              <a:cxn ang="0">
                <a:pos x="connsiteX86-587" y="connsiteY86-588"/>
              </a:cxn>
              <a:cxn ang="0">
                <a:pos x="connsiteX87-589" y="connsiteY87-590"/>
              </a:cxn>
              <a:cxn ang="0">
                <a:pos x="connsiteX88-591" y="connsiteY88-592"/>
              </a:cxn>
              <a:cxn ang="0">
                <a:pos x="connsiteX89-593" y="connsiteY89-594"/>
              </a:cxn>
              <a:cxn ang="0">
                <a:pos x="connsiteX90-595" y="connsiteY90-596"/>
              </a:cxn>
              <a:cxn ang="0">
                <a:pos x="connsiteX91-597" y="connsiteY91-598"/>
              </a:cxn>
              <a:cxn ang="0">
                <a:pos x="connsiteX92-599" y="connsiteY92-600"/>
              </a:cxn>
              <a:cxn ang="0">
                <a:pos x="connsiteX93-601" y="connsiteY93-602"/>
              </a:cxn>
              <a:cxn ang="0">
                <a:pos x="connsiteX94-603" y="connsiteY94-604"/>
              </a:cxn>
              <a:cxn ang="0">
                <a:pos x="connsiteX95-605" y="connsiteY95-606"/>
              </a:cxn>
              <a:cxn ang="0">
                <a:pos x="connsiteX96-607" y="connsiteY96-608"/>
              </a:cxn>
              <a:cxn ang="0">
                <a:pos x="connsiteX97-609" y="connsiteY97-610"/>
              </a:cxn>
              <a:cxn ang="0">
                <a:pos x="connsiteX98-611" y="connsiteY98-612"/>
              </a:cxn>
              <a:cxn ang="0">
                <a:pos x="connsiteX99-613" y="connsiteY99-614"/>
              </a:cxn>
              <a:cxn ang="0">
                <a:pos x="connsiteX100-615" y="connsiteY100-616"/>
              </a:cxn>
              <a:cxn ang="0">
                <a:pos x="connsiteX101-617" y="connsiteY101-618"/>
              </a:cxn>
            </a:cxnLst>
            <a:rect l="l" t="t" r="r" b="b"/>
            <a:pathLst>
              <a:path w="9040730" h="979708">
                <a:moveTo>
                  <a:pt x="0" y="332875"/>
                </a:moveTo>
                <a:lnTo>
                  <a:pt x="8421127" y="332875"/>
                </a:lnTo>
                <a:lnTo>
                  <a:pt x="8395561" y="313673"/>
                </a:lnTo>
                <a:lnTo>
                  <a:pt x="8389119" y="306607"/>
                </a:lnTo>
                <a:lnTo>
                  <a:pt x="8382676" y="299541"/>
                </a:lnTo>
                <a:lnTo>
                  <a:pt x="8377154" y="292475"/>
                </a:lnTo>
                <a:lnTo>
                  <a:pt x="8372245" y="284487"/>
                </a:lnTo>
                <a:lnTo>
                  <a:pt x="8367337" y="276807"/>
                </a:lnTo>
                <a:lnTo>
                  <a:pt x="8362735" y="269126"/>
                </a:lnTo>
                <a:lnTo>
                  <a:pt x="8358747" y="260831"/>
                </a:lnTo>
                <a:lnTo>
                  <a:pt x="8355372" y="252844"/>
                </a:lnTo>
                <a:lnTo>
                  <a:pt x="8351998" y="244241"/>
                </a:lnTo>
                <a:lnTo>
                  <a:pt x="8349237" y="235639"/>
                </a:lnTo>
                <a:lnTo>
                  <a:pt x="8347089" y="227344"/>
                </a:lnTo>
                <a:lnTo>
                  <a:pt x="8344942" y="218742"/>
                </a:lnTo>
                <a:lnTo>
                  <a:pt x="8343714" y="209832"/>
                </a:lnTo>
                <a:lnTo>
                  <a:pt x="8342487" y="201230"/>
                </a:lnTo>
                <a:cubicBezTo>
                  <a:pt x="8342385" y="198260"/>
                  <a:pt x="8342282" y="195291"/>
                  <a:pt x="8342180" y="192321"/>
                </a:cubicBezTo>
                <a:lnTo>
                  <a:pt x="8341874" y="183719"/>
                </a:lnTo>
                <a:lnTo>
                  <a:pt x="8342180" y="175116"/>
                </a:lnTo>
                <a:cubicBezTo>
                  <a:pt x="8342282" y="172146"/>
                  <a:pt x="8342385" y="169177"/>
                  <a:pt x="8342487" y="166207"/>
                </a:cubicBezTo>
                <a:lnTo>
                  <a:pt x="8343714" y="157298"/>
                </a:lnTo>
                <a:lnTo>
                  <a:pt x="8344942" y="148388"/>
                </a:lnTo>
                <a:lnTo>
                  <a:pt x="8347089" y="140093"/>
                </a:lnTo>
                <a:lnTo>
                  <a:pt x="8349237" y="131491"/>
                </a:lnTo>
                <a:lnTo>
                  <a:pt x="8351998" y="122889"/>
                </a:lnTo>
                <a:lnTo>
                  <a:pt x="8355372" y="114594"/>
                </a:lnTo>
                <a:lnTo>
                  <a:pt x="8358747" y="106299"/>
                </a:lnTo>
                <a:lnTo>
                  <a:pt x="8362735" y="98311"/>
                </a:lnTo>
                <a:lnTo>
                  <a:pt x="8367337" y="90630"/>
                </a:lnTo>
                <a:lnTo>
                  <a:pt x="8372245" y="82643"/>
                </a:lnTo>
                <a:lnTo>
                  <a:pt x="8377154" y="75269"/>
                </a:lnTo>
                <a:lnTo>
                  <a:pt x="8382676" y="67896"/>
                </a:lnTo>
                <a:lnTo>
                  <a:pt x="8389119" y="60830"/>
                </a:lnTo>
                <a:lnTo>
                  <a:pt x="8395561" y="53764"/>
                </a:lnTo>
                <a:lnTo>
                  <a:pt x="8402310" y="47312"/>
                </a:lnTo>
                <a:lnTo>
                  <a:pt x="8409673" y="41475"/>
                </a:lnTo>
                <a:lnTo>
                  <a:pt x="8416729" y="35638"/>
                </a:lnTo>
                <a:lnTo>
                  <a:pt x="8424399" y="30415"/>
                </a:lnTo>
                <a:lnTo>
                  <a:pt x="8431762" y="25499"/>
                </a:lnTo>
                <a:lnTo>
                  <a:pt x="8440045" y="21198"/>
                </a:lnTo>
                <a:lnTo>
                  <a:pt x="8448021" y="16897"/>
                </a:lnTo>
                <a:lnTo>
                  <a:pt x="8456304" y="13518"/>
                </a:lnTo>
                <a:lnTo>
                  <a:pt x="8464281" y="10138"/>
                </a:lnTo>
                <a:lnTo>
                  <a:pt x="8472871" y="7680"/>
                </a:lnTo>
                <a:lnTo>
                  <a:pt x="8481461" y="5223"/>
                </a:lnTo>
                <a:lnTo>
                  <a:pt x="8490051" y="3687"/>
                </a:lnTo>
                <a:lnTo>
                  <a:pt x="8498948" y="2150"/>
                </a:lnTo>
                <a:lnTo>
                  <a:pt x="8507231" y="1229"/>
                </a:lnTo>
                <a:lnTo>
                  <a:pt x="8516128" y="307"/>
                </a:lnTo>
                <a:lnTo>
                  <a:pt x="8525024" y="0"/>
                </a:lnTo>
                <a:lnTo>
                  <a:pt x="8533921" y="307"/>
                </a:lnTo>
                <a:lnTo>
                  <a:pt x="8542511" y="1229"/>
                </a:lnTo>
                <a:lnTo>
                  <a:pt x="8551408" y="2150"/>
                </a:lnTo>
                <a:lnTo>
                  <a:pt x="8559998" y="3687"/>
                </a:lnTo>
                <a:lnTo>
                  <a:pt x="8568895" y="5223"/>
                </a:lnTo>
                <a:lnTo>
                  <a:pt x="8577178" y="7680"/>
                </a:lnTo>
                <a:lnTo>
                  <a:pt x="8585768" y="10138"/>
                </a:lnTo>
                <a:lnTo>
                  <a:pt x="8594051" y="13518"/>
                </a:lnTo>
                <a:lnTo>
                  <a:pt x="8602334" y="16897"/>
                </a:lnTo>
                <a:lnTo>
                  <a:pt x="8610311" y="21198"/>
                </a:lnTo>
                <a:lnTo>
                  <a:pt x="8618287" y="25499"/>
                </a:lnTo>
                <a:lnTo>
                  <a:pt x="8625957" y="30415"/>
                </a:lnTo>
                <a:lnTo>
                  <a:pt x="8633320" y="35638"/>
                </a:lnTo>
                <a:lnTo>
                  <a:pt x="8640682" y="41475"/>
                </a:lnTo>
                <a:lnTo>
                  <a:pt x="8647738" y="47312"/>
                </a:lnTo>
                <a:lnTo>
                  <a:pt x="8654488" y="53764"/>
                </a:lnTo>
                <a:lnTo>
                  <a:pt x="8987043" y="386793"/>
                </a:lnTo>
                <a:lnTo>
                  <a:pt x="8992872" y="392937"/>
                </a:lnTo>
                <a:lnTo>
                  <a:pt x="8998700" y="399696"/>
                </a:lnTo>
                <a:lnTo>
                  <a:pt x="9004223" y="406455"/>
                </a:lnTo>
                <a:lnTo>
                  <a:pt x="9009131" y="413828"/>
                </a:lnTo>
                <a:lnTo>
                  <a:pt x="9014040" y="421509"/>
                </a:lnTo>
                <a:lnTo>
                  <a:pt x="9018335" y="428882"/>
                </a:lnTo>
                <a:lnTo>
                  <a:pt x="9022323" y="436870"/>
                </a:lnTo>
                <a:lnTo>
                  <a:pt x="9026311" y="445165"/>
                </a:lnTo>
                <a:lnTo>
                  <a:pt x="9029379" y="453153"/>
                </a:lnTo>
                <a:lnTo>
                  <a:pt x="9032140" y="461755"/>
                </a:lnTo>
                <a:lnTo>
                  <a:pt x="9034594" y="470357"/>
                </a:lnTo>
                <a:lnTo>
                  <a:pt x="9036742" y="479266"/>
                </a:lnTo>
                <a:lnTo>
                  <a:pt x="9038582" y="488483"/>
                </a:lnTo>
                <a:lnTo>
                  <a:pt x="9039503" y="497700"/>
                </a:lnTo>
                <a:cubicBezTo>
                  <a:pt x="9039810" y="500772"/>
                  <a:pt x="9040116" y="503844"/>
                  <a:pt x="9040423" y="506916"/>
                </a:cubicBezTo>
                <a:cubicBezTo>
                  <a:pt x="9040525" y="510091"/>
                  <a:pt x="9040628" y="513265"/>
                  <a:pt x="9040730" y="516440"/>
                </a:cubicBezTo>
                <a:cubicBezTo>
                  <a:pt x="9040628" y="519615"/>
                  <a:pt x="9040525" y="522789"/>
                  <a:pt x="9040423" y="525964"/>
                </a:cubicBezTo>
                <a:cubicBezTo>
                  <a:pt x="9040116" y="529036"/>
                  <a:pt x="9039810" y="532109"/>
                  <a:pt x="9039503" y="535181"/>
                </a:cubicBezTo>
                <a:lnTo>
                  <a:pt x="9038582" y="544397"/>
                </a:lnTo>
                <a:lnTo>
                  <a:pt x="9036742" y="553307"/>
                </a:lnTo>
                <a:lnTo>
                  <a:pt x="9034594" y="562524"/>
                </a:lnTo>
                <a:lnTo>
                  <a:pt x="9032140" y="570819"/>
                </a:lnTo>
                <a:lnTo>
                  <a:pt x="9029379" y="579421"/>
                </a:lnTo>
                <a:lnTo>
                  <a:pt x="9026311" y="587716"/>
                </a:lnTo>
                <a:lnTo>
                  <a:pt x="9022323" y="596011"/>
                </a:lnTo>
                <a:lnTo>
                  <a:pt x="9018335" y="603691"/>
                </a:lnTo>
                <a:lnTo>
                  <a:pt x="9014040" y="611679"/>
                </a:lnTo>
                <a:lnTo>
                  <a:pt x="9009131" y="619052"/>
                </a:lnTo>
                <a:lnTo>
                  <a:pt x="9004223" y="626426"/>
                </a:lnTo>
                <a:lnTo>
                  <a:pt x="8998700" y="633185"/>
                </a:lnTo>
                <a:lnTo>
                  <a:pt x="8992872" y="639943"/>
                </a:lnTo>
                <a:lnTo>
                  <a:pt x="8987043" y="646088"/>
                </a:lnTo>
                <a:lnTo>
                  <a:pt x="8654488" y="978809"/>
                </a:lnTo>
                <a:lnTo>
                  <a:pt x="8653590" y="979708"/>
                </a:lnTo>
              </a:path>
            </a:pathLst>
          </a:custGeom>
          <a:noFill/>
          <a:ln w="28575">
            <a:solidFill>
              <a:srgbClr val="007ADD"/>
            </a:solidFill>
          </a:ln>
        </p:spPr>
        <p:txBody>
          <a:bodyPr wrap="square" tIns="360000" anchor="ctr">
            <a:normAutofit lnSpcReduction="10000"/>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custDataLst>
              <p:tags r:id="rId3"/>
            </p:custDataLst>
          </p:nvPr>
        </p:nvSpPr>
        <p:spPr>
          <a:xfrm>
            <a:off x="1430020" y="2491740"/>
            <a:ext cx="8403590" cy="1310005"/>
          </a:xfrm>
          <a:prstGeom prst="rect">
            <a:avLst/>
          </a:prstGeom>
          <a:noFill/>
        </p:spPr>
        <p:txBody>
          <a:bodyPr wrap="square" rtlCol="0" anchor="ctr" anchorCtr="0">
            <a:noAutofit/>
          </a:bodyPr>
          <a:lstStyle/>
          <a:p>
            <a:pPr>
              <a:lnSpc>
                <a:spcPct val="120000"/>
              </a:lnSpc>
            </a:pPr>
            <a:r>
              <a:rPr lang="zh-CN" altLang="en-US" sz="1600" spc="150">
                <a:latin typeface="Arial" panose="020B0604020202020204" pitchFamily="34" charset="0"/>
                <a:ea typeface="微软雅黑" panose="020B0503020204020204" pitchFamily="34" charset="-122"/>
                <a:sym typeface="Arial" panose="020B0604020202020204" pitchFamily="34" charset="0"/>
              </a:rPr>
              <a:t>客户搭建了内部的Windows升级服务器，可以为Windows主机自动安装系统补丁。但其客户端在安装后，必须修改主机注册表项中的IP地址，才能正常的自动下载安装补丁。可能员工在安装后会忘记修改注册表，或者修改不正确，造成功能无法正常使用，而科技部门也难以及时检查发现此问题。</a:t>
            </a:r>
            <a:endParaRPr lang="zh-CN" altLang="en-US" sz="1600" spc="150">
              <a:latin typeface="Arial" panose="020B0604020202020204" pitchFamily="34" charset="0"/>
              <a:ea typeface="微软雅黑" panose="020B0503020204020204" pitchFamily="34" charset="-122"/>
              <a:sym typeface="Arial" panose="020B0604020202020204" pitchFamily="34" charset="0"/>
            </a:endParaRPr>
          </a:p>
        </p:txBody>
      </p:sp>
      <p:sp>
        <p:nvSpPr>
          <p:cNvPr id="4" name="文本框 3"/>
          <p:cNvSpPr txBox="1"/>
          <p:nvPr>
            <p:custDataLst>
              <p:tags r:id="rId4"/>
            </p:custDataLst>
          </p:nvPr>
        </p:nvSpPr>
        <p:spPr>
          <a:xfrm>
            <a:off x="1429385" y="4443730"/>
            <a:ext cx="8403590" cy="652780"/>
          </a:xfrm>
          <a:prstGeom prst="rect">
            <a:avLst/>
          </a:prstGeom>
          <a:noFill/>
        </p:spPr>
        <p:txBody>
          <a:bodyPr wrap="square" rtlCol="0" anchor="ctr" anchorCtr="0">
            <a:noAutofit/>
          </a:bodyPr>
          <a:lstStyle/>
          <a:p>
            <a:pPr>
              <a:lnSpc>
                <a:spcPct val="120000"/>
              </a:lnSpc>
            </a:pPr>
            <a:r>
              <a:rPr lang="zh-CN" altLang="en-US" sz="1500" spc="150">
                <a:latin typeface="Arial" panose="020B0604020202020204" pitchFamily="34" charset="0"/>
                <a:ea typeface="微软雅黑" panose="020B0503020204020204" pitchFamily="34" charset="-122"/>
                <a:sym typeface="Arial" panose="020B0604020202020204" pitchFamily="34" charset="0"/>
              </a:rPr>
              <a:t>查询资产“共享名”“不为空”。配置安全策略，选择“共享了文件的Windows主机”查询条件，并增加弹窗告警、短信告警、邮件告警等动作，保存并启用策略。</a:t>
            </a:r>
            <a:endParaRPr lang="zh-CN" altLang="en-US" sz="1500" spc="150">
              <a:latin typeface="Arial" panose="020B0604020202020204" pitchFamily="34" charset="0"/>
              <a:ea typeface="微软雅黑" panose="020B0503020204020204" pitchFamily="34" charset="-122"/>
              <a:sym typeface="Arial" panose="020B0604020202020204" pitchFamily="34" charset="0"/>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合规检查</a:t>
            </a:r>
            <a:endParaRPr lang="zh-CN" altLang="en-US" dirty="0">
              <a:solidFill>
                <a:srgbClr val="007ADD"/>
              </a:solidFill>
              <a:sym typeface="+mn-ea"/>
            </a:endParaRPr>
          </a:p>
        </p:txBody>
      </p:sp>
      <p:sp>
        <p:nvSpPr>
          <p:cNvPr id="42" name="矩形 41"/>
          <p:cNvSpPr/>
          <p:nvPr>
            <p:custDataLst>
              <p:tags r:id="rId1"/>
            </p:custDataLst>
          </p:nvPr>
        </p:nvSpPr>
        <p:spPr>
          <a:xfrm>
            <a:off x="3193415" y="1026160"/>
            <a:ext cx="6432550" cy="801370"/>
          </a:xfrm>
          <a:prstGeom prst="rect">
            <a:avLst/>
          </a:prstGeom>
        </p:spPr>
        <p:txBody>
          <a:bodyPr anchor="ctr" anchorCtr="0">
            <a:normAutofit/>
          </a:bodyPr>
          <a:p>
            <a:pPr algn="ctr"/>
            <a:r>
              <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rPr>
              <a:t>Windows违规共享文件告警策略</a:t>
            </a:r>
            <a:endParaRPr lang="zh-CN" altLang="en-US" sz="3200" b="1" dirty="0">
              <a:solidFill>
                <a:schemeClr val="bg2">
                  <a:lumMod val="50000"/>
                </a:schemeClr>
              </a:solidFill>
              <a:latin typeface="Arial" panose="020B0604020202020204" pitchFamily="34" charset="0"/>
              <a:ea typeface="黑体" panose="02010609060101010101" pitchFamily="49" charset="-122"/>
              <a:cs typeface="+mn-ea"/>
              <a:sym typeface="Arial" panose="020B0604020202020204" pitchFamily="34" charset="0"/>
            </a:endParaRPr>
          </a:p>
        </p:txBody>
      </p:sp>
      <p:pic>
        <p:nvPicPr>
          <p:cNvPr id="60" name="图片 17"/>
          <p:cNvPicPr>
            <a:picLocks noChangeAspect="1"/>
          </p:cNvPicPr>
          <p:nvPr/>
        </p:nvPicPr>
        <p:blipFill>
          <a:blip r:embed="rId2"/>
          <a:stretch>
            <a:fillRect/>
          </a:stretch>
        </p:blipFill>
        <p:spPr>
          <a:xfrm>
            <a:off x="4770120" y="5362575"/>
            <a:ext cx="7118985" cy="933450"/>
          </a:xfrm>
          <a:prstGeom prst="rect">
            <a:avLst/>
          </a:prstGeom>
          <a:noFill/>
          <a:ln>
            <a:noFill/>
          </a:ln>
        </p:spPr>
      </p:pic>
      <p:sp>
        <p:nvSpPr>
          <p:cNvPr id="56" name="矩形 1"/>
          <p:cNvSpPr>
            <a:spLocks noChangeArrowheads="1"/>
          </p:cNvSpPr>
          <p:nvPr>
            <p:custDataLst>
              <p:tags r:id="rId3"/>
            </p:custDataLst>
          </p:nvPr>
        </p:nvSpPr>
        <p:spPr bwMode="auto">
          <a:xfrm rot="1147136">
            <a:off x="4428781" y="2936859"/>
            <a:ext cx="3251828" cy="333603"/>
          </a:xfrm>
          <a:custGeom>
            <a:avLst/>
            <a:gdLst>
              <a:gd name="T0" fmla="*/ 0 w 4180787"/>
              <a:gd name="T1" fmla="*/ 0 h 432613"/>
              <a:gd name="T2" fmla="*/ 1779968 w 4180787"/>
              <a:gd name="T3" fmla="*/ 237145 h 432613"/>
              <a:gd name="T4" fmla="*/ 4180787 w 4180787"/>
              <a:gd name="T5" fmla="*/ 0 h 432613"/>
              <a:gd name="T6" fmla="*/ 4180787 w 4180787"/>
              <a:gd name="T7" fmla="*/ 432613 h 432613"/>
              <a:gd name="T8" fmla="*/ 1740284 w 4180787"/>
              <a:gd name="T9" fmla="*/ 300725 h 432613"/>
              <a:gd name="T10" fmla="*/ 0 w 4180787"/>
              <a:gd name="T11" fmla="*/ 432613 h 432613"/>
              <a:gd name="T12" fmla="*/ 0 w 4180787"/>
              <a:gd name="T13" fmla="*/ 0 h 432613"/>
              <a:gd name="T14" fmla="*/ 0 60000 65536"/>
              <a:gd name="T15" fmla="*/ 0 60000 65536"/>
              <a:gd name="T16" fmla="*/ 0 60000 65536"/>
              <a:gd name="T17" fmla="*/ 0 60000 65536"/>
              <a:gd name="T18" fmla="*/ 0 60000 65536"/>
              <a:gd name="T19" fmla="*/ 0 60000 65536"/>
              <a:gd name="T20" fmla="*/ 0 60000 65536"/>
              <a:gd name="T21" fmla="*/ 0 w 4180787"/>
              <a:gd name="T22" fmla="*/ 0 h 432613"/>
              <a:gd name="T23" fmla="*/ 4180787 w 4180787"/>
              <a:gd name="T24" fmla="*/ 432613 h 4326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FFFFFF">
              <a:lumMod val="75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fontScale="92500" lnSpcReduction="10000"/>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58" name="椭圆 60"/>
          <p:cNvSpPr>
            <a:spLocks noChangeArrowheads="1"/>
          </p:cNvSpPr>
          <p:nvPr>
            <p:custDataLst>
              <p:tags r:id="rId4"/>
            </p:custDataLst>
          </p:nvPr>
        </p:nvSpPr>
        <p:spPr bwMode="auto">
          <a:xfrm>
            <a:off x="3863004" y="2151895"/>
            <a:ext cx="776509" cy="769851"/>
          </a:xfrm>
          <a:prstGeom prst="ellipse">
            <a:avLst/>
          </a:prstGeom>
          <a:solidFill>
            <a:srgbClr val="EB5A40"/>
          </a:solidFill>
          <a:ln w="25400" cap="flat" cmpd="sng">
            <a:solidFill>
              <a:srgbClr val="EB5A4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59" name="椭圆 61"/>
          <p:cNvSpPr>
            <a:spLocks noChangeArrowheads="1"/>
          </p:cNvSpPr>
          <p:nvPr>
            <p:custDataLst>
              <p:tags r:id="rId5"/>
            </p:custDataLst>
          </p:nvPr>
        </p:nvSpPr>
        <p:spPr bwMode="auto">
          <a:xfrm>
            <a:off x="3914771" y="2203218"/>
            <a:ext cx="672974" cy="667204"/>
          </a:xfrm>
          <a:prstGeom prst="ellipse">
            <a:avLst/>
          </a:prstGeom>
          <a:solidFill>
            <a:srgbClr val="EB5A40"/>
          </a:solidFill>
          <a:ln w="57150" cap="flat" cmpd="sng">
            <a:solidFill>
              <a:srgbClr val="FFFFFF">
                <a:lumMod val="95000"/>
              </a:srgbClr>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FFFFFF"/>
                </a:solidFill>
                <a:latin typeface="Arial" panose="020B0604020202020204" pitchFamily="34" charset="0"/>
                <a:ea typeface="+mn-ea"/>
                <a:sym typeface="微软雅黑" panose="020B0503020204020204" pitchFamily="34" charset="-122"/>
              </a:rPr>
              <a:t>01</a:t>
            </a:r>
            <a:endParaRPr lang="zh-CN" altLang="en-US" sz="2000" b="1" dirty="0">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2" name="矩形 1"/>
          <p:cNvSpPr>
            <a:spLocks noChangeArrowheads="1"/>
          </p:cNvSpPr>
          <p:nvPr>
            <p:custDataLst>
              <p:tags r:id="rId6"/>
            </p:custDataLst>
          </p:nvPr>
        </p:nvSpPr>
        <p:spPr bwMode="auto">
          <a:xfrm rot="20598336">
            <a:off x="4039970" y="4162708"/>
            <a:ext cx="3901827" cy="425698"/>
          </a:xfrm>
          <a:custGeom>
            <a:avLst/>
            <a:gdLst>
              <a:gd name="T0" fmla="*/ 0 w 4180787"/>
              <a:gd name="T1" fmla="*/ 0 h 432613"/>
              <a:gd name="T2" fmla="*/ 1779968 w 4180787"/>
              <a:gd name="T3" fmla="*/ 237145 h 432613"/>
              <a:gd name="T4" fmla="*/ 4180787 w 4180787"/>
              <a:gd name="T5" fmla="*/ 0 h 432613"/>
              <a:gd name="T6" fmla="*/ 4180787 w 4180787"/>
              <a:gd name="T7" fmla="*/ 432613 h 432613"/>
              <a:gd name="T8" fmla="*/ 1740284 w 4180787"/>
              <a:gd name="T9" fmla="*/ 300725 h 432613"/>
              <a:gd name="T10" fmla="*/ 0 w 4180787"/>
              <a:gd name="T11" fmla="*/ 432613 h 432613"/>
              <a:gd name="T12" fmla="*/ 0 w 4180787"/>
              <a:gd name="T13" fmla="*/ 0 h 432613"/>
              <a:gd name="T14" fmla="*/ 0 60000 65536"/>
              <a:gd name="T15" fmla="*/ 0 60000 65536"/>
              <a:gd name="T16" fmla="*/ 0 60000 65536"/>
              <a:gd name="T17" fmla="*/ 0 60000 65536"/>
              <a:gd name="T18" fmla="*/ 0 60000 65536"/>
              <a:gd name="T19" fmla="*/ 0 60000 65536"/>
              <a:gd name="T20" fmla="*/ 0 60000 65536"/>
              <a:gd name="T21" fmla="*/ 0 w 4180787"/>
              <a:gd name="T22" fmla="*/ 0 h 432613"/>
              <a:gd name="T23" fmla="*/ 4180787 w 4180787"/>
              <a:gd name="T24" fmla="*/ 432613 h 4326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FFFFFF">
              <a:lumMod val="75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3" name="椭圆 58"/>
          <p:cNvSpPr>
            <a:spLocks noChangeArrowheads="1"/>
          </p:cNvSpPr>
          <p:nvPr>
            <p:custDataLst>
              <p:tags r:id="rId7"/>
            </p:custDataLst>
          </p:nvPr>
        </p:nvSpPr>
        <p:spPr bwMode="auto">
          <a:xfrm>
            <a:off x="3192538" y="4379187"/>
            <a:ext cx="1314891" cy="1303616"/>
          </a:xfrm>
          <a:prstGeom prst="ellipse">
            <a:avLst/>
          </a:prstGeom>
          <a:solidFill>
            <a:srgbClr val="18576F"/>
          </a:solidFill>
          <a:ln w="25400" cap="flat" cmpd="sng">
            <a:solidFill>
              <a:srgbClr val="18576F"/>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63" name="椭圆 59"/>
          <p:cNvSpPr>
            <a:spLocks noChangeArrowheads="1"/>
          </p:cNvSpPr>
          <p:nvPr>
            <p:custDataLst>
              <p:tags r:id="rId8"/>
            </p:custDataLst>
          </p:nvPr>
        </p:nvSpPr>
        <p:spPr bwMode="auto">
          <a:xfrm>
            <a:off x="3280197" y="4466095"/>
            <a:ext cx="1139572" cy="1129801"/>
          </a:xfrm>
          <a:prstGeom prst="ellipse">
            <a:avLst/>
          </a:prstGeom>
          <a:solidFill>
            <a:srgbClr val="18576F"/>
          </a:solidFill>
          <a:ln w="57150" cap="flat" cmpd="sng">
            <a:solidFill>
              <a:srgbClr val="FFFFFF">
                <a:lumMod val="95000"/>
              </a:srgbClr>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Arial" panose="020B0604020202020204" pitchFamily="34" charset="0"/>
                <a:ea typeface="+mn-ea"/>
                <a:sym typeface="Arial" panose="020B0604020202020204" pitchFamily="34" charset="0"/>
              </a:rPr>
              <a:t>03</a:t>
            </a:r>
            <a:endParaRPr lang="zh-CN" altLang="en-US" sz="4000" b="1" dirty="0">
              <a:solidFill>
                <a:srgbClr val="FFFFFF"/>
              </a:solidFill>
              <a:latin typeface="Arial" panose="020B0604020202020204" pitchFamily="34" charset="0"/>
              <a:ea typeface="黑体" panose="02010609060101010101" pitchFamily="49" charset="-122"/>
              <a:sym typeface="Arial" panose="020B0604020202020204" pitchFamily="34" charset="0"/>
            </a:endParaRPr>
          </a:p>
        </p:txBody>
      </p:sp>
      <p:sp>
        <p:nvSpPr>
          <p:cNvPr id="65" name="椭圆 56"/>
          <p:cNvSpPr>
            <a:spLocks noChangeArrowheads="1"/>
          </p:cNvSpPr>
          <p:nvPr>
            <p:custDataLst>
              <p:tags r:id="rId9"/>
            </p:custDataLst>
          </p:nvPr>
        </p:nvSpPr>
        <p:spPr bwMode="auto">
          <a:xfrm>
            <a:off x="7503526" y="3115907"/>
            <a:ext cx="1314891" cy="1303616"/>
          </a:xfrm>
          <a:prstGeom prst="ellipse">
            <a:avLst/>
          </a:prstGeom>
          <a:solidFill>
            <a:srgbClr val="76BBC5"/>
          </a:solidFill>
          <a:ln w="25400" cap="flat" cmpd="sng">
            <a:solidFill>
              <a:srgbClr val="76BBC5"/>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Arial" panose="020B0604020202020204" pitchFamily="34" charset="0"/>
              <a:ea typeface="黑体" panose="02010609060101010101" pitchFamily="49" charset="-122"/>
              <a:sym typeface="微软雅黑" panose="020B0503020204020204" pitchFamily="34" charset="-122"/>
            </a:endParaRPr>
          </a:p>
        </p:txBody>
      </p:sp>
      <p:sp>
        <p:nvSpPr>
          <p:cNvPr id="66" name="椭圆 57"/>
          <p:cNvSpPr>
            <a:spLocks noChangeArrowheads="1"/>
          </p:cNvSpPr>
          <p:nvPr>
            <p:custDataLst>
              <p:tags r:id="rId10"/>
            </p:custDataLst>
          </p:nvPr>
        </p:nvSpPr>
        <p:spPr bwMode="auto">
          <a:xfrm>
            <a:off x="7591185" y="3202815"/>
            <a:ext cx="1139572" cy="1129801"/>
          </a:xfrm>
          <a:prstGeom prst="ellipse">
            <a:avLst/>
          </a:prstGeom>
          <a:solidFill>
            <a:srgbClr val="76BBC5"/>
          </a:solidFill>
          <a:ln w="57150" cap="flat" cmpd="sng">
            <a:solidFill>
              <a:srgbClr val="FFFFFF">
                <a:lumMod val="95000"/>
              </a:srgbClr>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rmAutofit/>
          </a:bodyPr>
          <a:lstStyle>
            <a:lvl1pPr>
              <a:defRPr>
                <a:solidFill>
                  <a:srgbClr val="3B3838"/>
                </a:solidFill>
                <a:latin typeface="Arial" panose="020B0604020202020204" pitchFamily="34" charset="0"/>
                <a:ea typeface="宋体" panose="02010600030101010101" pitchFamily="2" charset="-122"/>
              </a:defRPr>
            </a:lvl1pPr>
            <a:lvl2pPr>
              <a:defRPr>
                <a:solidFill>
                  <a:srgbClr val="3B3838"/>
                </a:solidFill>
                <a:latin typeface="Arial" panose="020B0604020202020204" pitchFamily="34" charset="0"/>
                <a:ea typeface="宋体" panose="02010600030101010101" pitchFamily="2" charset="-122"/>
              </a:defRPr>
            </a:lvl2pPr>
            <a:lvl3pPr>
              <a:defRPr>
                <a:solidFill>
                  <a:srgbClr val="3B3838"/>
                </a:solidFill>
                <a:latin typeface="Arial" panose="020B0604020202020204" pitchFamily="34" charset="0"/>
                <a:ea typeface="宋体" panose="02010600030101010101" pitchFamily="2" charset="-122"/>
              </a:defRPr>
            </a:lvl3pPr>
            <a:lvl4pPr>
              <a:defRPr>
                <a:solidFill>
                  <a:srgbClr val="3B3838"/>
                </a:solidFill>
                <a:latin typeface="Arial" panose="020B0604020202020204" pitchFamily="34" charset="0"/>
                <a:ea typeface="宋体" panose="02010600030101010101" pitchFamily="2" charset="-122"/>
              </a:defRPr>
            </a:lvl4pPr>
            <a:lvl5pPr>
              <a:defRPr>
                <a:solidFill>
                  <a:srgbClr val="3B3838"/>
                </a:solidFill>
                <a:latin typeface="Arial" panose="020B0604020202020204" pitchFamily="34" charset="0"/>
                <a:ea typeface="宋体" panose="02010600030101010101" pitchFamily="2" charset="-122"/>
              </a:defRPr>
            </a:lvl5pPr>
            <a:lvl6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6pPr>
            <a:lvl7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7pPr>
            <a:lvl8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8pPr>
            <a:lvl9pPr eaLnBrk="0" fontAlgn="base" hangingPunct="0">
              <a:spcBef>
                <a:spcPct val="0"/>
              </a:spcBef>
              <a:spcAft>
                <a:spcPct val="0"/>
              </a:spcAft>
              <a:buFont typeface="Arial" panose="020B0604020202020204" pitchFamily="34" charset="0"/>
              <a:defRPr>
                <a:solidFill>
                  <a:srgbClr val="3B3838"/>
                </a:solidFill>
                <a:latin typeface="Arial" panose="020B0604020202020204" pitchFamily="34" charset="0"/>
                <a:ea typeface="宋体" panose="02010600030101010101" pitchFamily="2" charset="-122"/>
              </a:defRPr>
            </a:lvl9pPr>
          </a:lstStyle>
          <a:p>
            <a:pPr algn="ctr" eaLnBrk="1" hangingPunct="1"/>
            <a:r>
              <a:rPr lang="en-US" altLang="zh-CN" sz="4000" b="1" dirty="0">
                <a:solidFill>
                  <a:srgbClr val="FFFFFF"/>
                </a:solidFill>
                <a:latin typeface="Arial" panose="020B0604020202020204" pitchFamily="34" charset="0"/>
                <a:ea typeface="+mn-ea"/>
                <a:sym typeface="Arial" panose="020B0604020202020204" pitchFamily="34" charset="0"/>
              </a:rPr>
              <a:t>02</a:t>
            </a:r>
            <a:endParaRPr lang="zh-CN" altLang="en-US" sz="4000" b="1" dirty="0">
              <a:solidFill>
                <a:srgbClr val="FFFFFF"/>
              </a:solidFill>
              <a:latin typeface="Arial" panose="020B0604020202020204" pitchFamily="34" charset="0"/>
              <a:ea typeface="黑体" panose="02010609060101010101" pitchFamily="49" charset="-122"/>
              <a:sym typeface="Arial" panose="020B0604020202020204" pitchFamily="34" charset="0"/>
            </a:endParaRPr>
          </a:p>
        </p:txBody>
      </p:sp>
      <p:sp>
        <p:nvSpPr>
          <p:cNvPr id="5" name="文本框 4"/>
          <p:cNvSpPr txBox="1"/>
          <p:nvPr>
            <p:custDataLst>
              <p:tags r:id="rId11"/>
            </p:custDataLst>
          </p:nvPr>
        </p:nvSpPr>
        <p:spPr>
          <a:xfrm>
            <a:off x="651510" y="4419600"/>
            <a:ext cx="2628900" cy="1339850"/>
          </a:xfrm>
          <a:prstGeom prst="rect">
            <a:avLst/>
          </a:prstGeom>
        </p:spPr>
        <p:txBody>
          <a:bodyPr wrap="square">
            <a:normAutofit fontScale="80000"/>
          </a:bodyPr>
          <a:lstStyle>
            <a:defPPr>
              <a:defRPr lang="zh-CN"/>
            </a:defPPr>
            <a:lvl1pPr algn="r"/>
          </a:lstStyle>
          <a:p>
            <a:pPr algn="l"/>
            <a:r>
              <a:rPr lang="zh-CN" altLang="en-US" dirty="0"/>
              <a:t>配置安全策略，选择“共享了文件的Windows主机”查询条件，并增加弹窗告警、短信告警、邮件告警等动作，保存并启用策略</a:t>
            </a:r>
            <a:endParaRPr lang="zh-CN" altLang="en-US" dirty="0"/>
          </a:p>
        </p:txBody>
      </p:sp>
      <p:sp>
        <p:nvSpPr>
          <p:cNvPr id="7" name="文本框 6"/>
          <p:cNvSpPr txBox="1"/>
          <p:nvPr>
            <p:custDataLst>
              <p:tags r:id="rId12"/>
            </p:custDataLst>
          </p:nvPr>
        </p:nvSpPr>
        <p:spPr>
          <a:xfrm>
            <a:off x="1233636" y="2203478"/>
            <a:ext cx="2629068" cy="646331"/>
          </a:xfrm>
          <a:prstGeom prst="rect">
            <a:avLst/>
          </a:prstGeom>
        </p:spPr>
        <p:txBody>
          <a:bodyPr wrap="square">
            <a:normAutofit lnSpcReduction="10000"/>
          </a:bodyPr>
          <a:lstStyle>
            <a:defPPr>
              <a:defRPr lang="zh-CN"/>
            </a:defPPr>
            <a:lvl1pPr algn="r"/>
          </a:lstStyle>
          <a:p>
            <a:pPr algn="l"/>
            <a:r>
              <a:rPr lang="zh-CN" altLang="en-US" dirty="0"/>
              <a:t>Windows系统的任何共享文件，都是违规的</a:t>
            </a:r>
            <a:endParaRPr lang="zh-CN" altLang="en-US" dirty="0"/>
          </a:p>
        </p:txBody>
      </p:sp>
      <p:sp>
        <p:nvSpPr>
          <p:cNvPr id="14" name="文本框 13"/>
          <p:cNvSpPr txBox="1"/>
          <p:nvPr>
            <p:custDataLst>
              <p:tags r:id="rId13"/>
            </p:custDataLst>
          </p:nvPr>
        </p:nvSpPr>
        <p:spPr>
          <a:xfrm>
            <a:off x="8818136" y="2921457"/>
            <a:ext cx="2629068" cy="646331"/>
          </a:xfrm>
          <a:prstGeom prst="rect">
            <a:avLst/>
          </a:prstGeom>
        </p:spPr>
        <p:txBody>
          <a:bodyPr wrap="square"/>
          <a:lstStyle>
            <a:defPPr>
              <a:defRPr lang="zh-CN"/>
            </a:defPPr>
          </a:lstStyle>
          <a:p>
            <a:r>
              <a:rPr lang="zh-CN" altLang="en-US" sz="1600" dirty="0"/>
              <a:t>创建并保存“共享了文件的Windows主机”的查询条件，查询资产“共享名”</a:t>
            </a:r>
            <a:r>
              <a:rPr lang="en-US" altLang="zh-CN" sz="1600" dirty="0"/>
              <a:t> </a:t>
            </a:r>
            <a:r>
              <a:rPr lang="zh-CN" altLang="en-US" sz="1600" dirty="0"/>
              <a:t>“不为空”</a:t>
            </a:r>
            <a:endParaRPr lang="zh-CN" altLang="en-US" sz="1600" dirty="0"/>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合规检查</a:t>
            </a:r>
            <a:endParaRPr lang="zh-CN" altLang="en-US" dirty="0">
              <a:solidFill>
                <a:srgbClr val="007ADD"/>
              </a:solidFill>
              <a:sym typeface="+mn-ea"/>
            </a:endParaRPr>
          </a:p>
        </p:txBody>
      </p:sp>
      <p:sp>
        <p:nvSpPr>
          <p:cNvPr id="8" name="文本框 7"/>
          <p:cNvSpPr txBox="1"/>
          <p:nvPr/>
        </p:nvSpPr>
        <p:spPr>
          <a:xfrm>
            <a:off x="4857115" y="986790"/>
            <a:ext cx="20116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网络合规检查</a:t>
            </a:r>
            <a:endParaRPr lang="zh-CN" altLang="en-US" sz="2400">
              <a:solidFill>
                <a:srgbClr val="007ADD"/>
              </a:solidFill>
              <a:effectLst>
                <a:outerShdw blurRad="38100" dist="25400" dir="5400000" algn="ctr" rotWithShape="0">
                  <a:srgbClr val="6E747A">
                    <a:alpha val="43000"/>
                  </a:srgbClr>
                </a:outerShdw>
              </a:effectLst>
            </a:endParaRPr>
          </a:p>
        </p:txBody>
      </p:sp>
      <p:cxnSp>
        <p:nvCxnSpPr>
          <p:cNvPr id="14" name="直接连接符 13"/>
          <p:cNvCxnSpPr/>
          <p:nvPr>
            <p:custDataLst>
              <p:tags r:id="rId1"/>
            </p:custDataLst>
          </p:nvPr>
        </p:nvCxnSpPr>
        <p:spPr>
          <a:xfrm>
            <a:off x="1253528" y="1171845"/>
            <a:ext cx="9525" cy="4912360"/>
          </a:xfrm>
          <a:prstGeom prst="line">
            <a:avLst/>
          </a:prstGeom>
          <a:ln w="19050">
            <a:solidFill>
              <a:srgbClr val="007ADD"/>
            </a:solidFill>
          </a:ln>
        </p:spPr>
        <p:style>
          <a:lnRef idx="1">
            <a:srgbClr val="47B6E7"/>
          </a:lnRef>
          <a:fillRef idx="0">
            <a:srgbClr val="47B6E7"/>
          </a:fillRef>
          <a:effectRef idx="0">
            <a:srgbClr val="47B6E7"/>
          </a:effectRef>
          <a:fontRef idx="minor">
            <a:srgbClr val="5F5F5F"/>
          </a:fontRef>
        </p:style>
      </p:cxnSp>
      <p:grpSp>
        <p:nvGrpSpPr>
          <p:cNvPr id="15" name="组合 14"/>
          <p:cNvGrpSpPr/>
          <p:nvPr>
            <p:custDataLst>
              <p:tags r:id="rId2"/>
            </p:custDataLst>
          </p:nvPr>
        </p:nvGrpSpPr>
        <p:grpSpPr>
          <a:xfrm>
            <a:off x="1160208" y="1567491"/>
            <a:ext cx="8844916" cy="2159635"/>
            <a:chOff x="1251267" y="1467804"/>
            <a:chExt cx="6386261" cy="1559313"/>
          </a:xfrm>
        </p:grpSpPr>
        <p:sp>
          <p:nvSpPr>
            <p:cNvPr id="16" name="직사각형 78"/>
            <p:cNvSpPr/>
            <p:nvPr>
              <p:custDataLst>
                <p:tags r:id="rId3"/>
              </p:custDataLst>
            </p:nvPr>
          </p:nvSpPr>
          <p:spPr bwMode="auto">
            <a:xfrm>
              <a:off x="2619850" y="1706676"/>
              <a:ext cx="5017678" cy="1320441"/>
            </a:xfrm>
            <a:prstGeom prst="rect">
              <a:avLst/>
            </a:prstGeom>
            <a:solidFill>
              <a:srgbClr val="FFFFFF"/>
            </a:solidFill>
            <a:ln w="19050">
              <a:solidFill>
                <a:srgbClr val="5F88CD"/>
              </a:solidFill>
            </a:ln>
          </p:spPr>
          <p:style>
            <a:lnRef idx="2">
              <a:srgbClr val="47B6E7">
                <a:shade val="50000"/>
              </a:srgbClr>
            </a:lnRef>
            <a:fillRef idx="1">
              <a:srgbClr val="47B6E7"/>
            </a:fillRef>
            <a:effectRef idx="0">
              <a:srgbClr val="47B6E7"/>
            </a:effectRef>
            <a:fontRef idx="minor">
              <a:srgbClr val="FFFFFF"/>
            </a:fontRef>
          </p:style>
          <p:txBody>
            <a:bodyPr anchor="ctr">
              <a:normAutofit/>
            </a:bodyPr>
            <a:lstStyle/>
            <a:p>
              <a:pPr algn="ctr">
                <a:defRPr/>
              </a:pPr>
              <a:endParaRPr lang="ko-KR" altLang="en-US" sz="2000">
                <a:sym typeface="Arial" panose="020B0604020202020204" pitchFamily="34" charset="0"/>
              </a:endParaRPr>
            </a:p>
          </p:txBody>
        </p:sp>
        <p:sp>
          <p:nvSpPr>
            <p:cNvPr id="17" name="직각 삼각형 144"/>
            <p:cNvSpPr/>
            <p:nvPr>
              <p:custDataLst>
                <p:tags r:id="rId4"/>
              </p:custDataLst>
            </p:nvPr>
          </p:nvSpPr>
          <p:spPr bwMode="auto">
            <a:xfrm rot="10800000">
              <a:off x="7454447" y="1755411"/>
              <a:ext cx="127000" cy="127000"/>
            </a:xfrm>
            <a:prstGeom prst="rtTriangle">
              <a:avLst/>
            </a:prstGeom>
            <a:solidFill>
              <a:srgbClr val="5F88CD"/>
            </a:solidFill>
            <a:ln>
              <a:no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grpSp>
          <p:nvGrpSpPr>
            <p:cNvPr id="18" name="그룹 97"/>
            <p:cNvGrpSpPr/>
            <p:nvPr/>
          </p:nvGrpSpPr>
          <p:grpSpPr bwMode="auto">
            <a:xfrm>
              <a:off x="1251268" y="1882412"/>
              <a:ext cx="1431925" cy="128588"/>
              <a:chOff x="560794" y="2141701"/>
              <a:chExt cx="1431525" cy="129388"/>
            </a:xfrm>
          </p:grpSpPr>
          <p:cxnSp>
            <p:nvCxnSpPr>
              <p:cNvPr id="19" name="직선 연결선 95"/>
              <p:cNvCxnSpPr/>
              <p:nvPr>
                <p:custDataLst>
                  <p:tags r:id="rId5"/>
                </p:custDataLst>
              </p:nvPr>
            </p:nvCxnSpPr>
            <p:spPr>
              <a:xfrm flipH="1">
                <a:off x="560794" y="2205596"/>
                <a:ext cx="1368043" cy="1598"/>
              </a:xfrm>
              <a:prstGeom prst="line">
                <a:avLst/>
              </a:prstGeom>
              <a:ln w="19050">
                <a:solidFill>
                  <a:srgbClr val="5F88CD"/>
                </a:solidFill>
              </a:ln>
            </p:spPr>
            <p:style>
              <a:lnRef idx="1">
                <a:srgbClr val="47B6E7"/>
              </a:lnRef>
              <a:fillRef idx="0">
                <a:srgbClr val="47B6E7"/>
              </a:fillRef>
              <a:effectRef idx="0">
                <a:srgbClr val="47B6E7"/>
              </a:effectRef>
              <a:fontRef idx="minor">
                <a:srgbClr val="5F5F5F"/>
              </a:fontRef>
            </p:style>
          </p:cxnSp>
          <p:sp>
            <p:nvSpPr>
              <p:cNvPr id="20" name="타원 96"/>
              <p:cNvSpPr/>
              <p:nvPr>
                <p:custDataLst>
                  <p:tags r:id="rId6"/>
                </p:custDataLst>
              </p:nvPr>
            </p:nvSpPr>
            <p:spPr>
              <a:xfrm rot="5400000">
                <a:off x="561170" y="2141325"/>
                <a:ext cx="129388" cy="130139"/>
              </a:xfrm>
              <a:prstGeom prst="ellipse">
                <a:avLst/>
              </a:prstGeom>
              <a:solidFill>
                <a:srgbClr val="FFFFFF"/>
              </a:solidFill>
              <a:ln w="19050">
                <a:solidFill>
                  <a:srgbClr val="5F88CD"/>
                </a:solid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sp>
            <p:nvSpPr>
              <p:cNvPr id="21" name="타원 66"/>
              <p:cNvSpPr/>
              <p:nvPr>
                <p:custDataLst>
                  <p:tags r:id="rId7"/>
                </p:custDataLst>
              </p:nvPr>
            </p:nvSpPr>
            <p:spPr>
              <a:xfrm rot="5400000">
                <a:off x="1862556" y="2141325"/>
                <a:ext cx="129388" cy="130139"/>
              </a:xfrm>
              <a:prstGeom prst="ellipse">
                <a:avLst/>
              </a:prstGeom>
              <a:solidFill>
                <a:srgbClr val="FFFFFF"/>
              </a:solidFill>
              <a:ln w="19050">
                <a:solidFill>
                  <a:srgbClr val="5F88CD"/>
                </a:solid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grpSp>
        <p:sp>
          <p:nvSpPr>
            <p:cNvPr id="22" name="标题 1"/>
            <p:cNvSpPr txBox="1"/>
            <p:nvPr>
              <p:custDataLst>
                <p:tags r:id="rId8"/>
              </p:custDataLst>
            </p:nvPr>
          </p:nvSpPr>
          <p:spPr>
            <a:xfrm>
              <a:off x="2739485" y="1723112"/>
              <a:ext cx="4488630" cy="414985"/>
            </a:xfrm>
            <a:prstGeom prst="rect">
              <a:avLst/>
            </a:prstGeom>
            <a:noFill/>
          </p:spPr>
          <p:txBody>
            <a:bodyPr wrap="square" rtlCol="0">
              <a:noAutofit/>
            </a:bodyPr>
            <a:lstStyle>
              <a:defPPr>
                <a:defRPr lang="zh-CN"/>
              </a:defPPr>
              <a:lvl1pPr>
                <a:lnSpc>
                  <a:spcPct val="130000"/>
                </a:lnSpc>
                <a:defRPr sz="1200"/>
              </a:lvl1pPr>
            </a:lstStyle>
            <a:p>
              <a:r>
                <a:rPr lang="zh-CN" altLang="en-US" sz="1600" dirty="0">
                  <a:solidFill>
                    <a:srgbClr val="5F88CD"/>
                  </a:solidFill>
                  <a:sym typeface="Arial" panose="020B0604020202020204" pitchFamily="34" charset="0"/>
                </a:rPr>
                <a:t>根据《金融等保2.0》要求，银行重要网段与其他网段之间采取可靠的技术隔离手段。科技部门通过采用物理隔离和网络设备逻辑隔离的方式实现网络隔离。但在实际工作过程中，容易出现一些问题造成网络隔离失效：比如两个应该隔离的网段之间交换机发生直连；多网卡设备跨接了需要隔离的网段。</a:t>
              </a:r>
              <a:endParaRPr lang="zh-CN" altLang="en-US" sz="1600" dirty="0">
                <a:solidFill>
                  <a:srgbClr val="5F88CD"/>
                </a:solidFill>
                <a:sym typeface="Arial" panose="020B0604020202020204" pitchFamily="34" charset="0"/>
              </a:endParaRPr>
            </a:p>
          </p:txBody>
        </p:sp>
        <p:sp>
          <p:nvSpPr>
            <p:cNvPr id="23" name="标题 1"/>
            <p:cNvSpPr txBox="1"/>
            <p:nvPr>
              <p:custDataLst>
                <p:tags r:id="rId9"/>
              </p:custDataLst>
            </p:nvPr>
          </p:nvSpPr>
          <p:spPr>
            <a:xfrm>
              <a:off x="1251267" y="1467804"/>
              <a:ext cx="1435199" cy="414985"/>
            </a:xfrm>
            <a:prstGeom prst="rect">
              <a:avLst/>
            </a:prstGeom>
            <a:noFill/>
          </p:spPr>
          <p:txBody>
            <a:bodyPr wrap="square" rtlCol="0">
              <a:noAutofit/>
            </a:bodyPr>
            <a:lstStyle>
              <a:defPPr>
                <a:defRPr lang="zh-CN"/>
              </a:defPPr>
              <a:lvl1pPr>
                <a:lnSpc>
                  <a:spcPct val="130000"/>
                </a:lnSpc>
                <a:defRPr sz="1200"/>
              </a:lvl1pPr>
            </a:lstStyle>
            <a:p>
              <a:pPr algn="ctr"/>
              <a:r>
                <a:rPr lang="en-US" altLang="zh-CN" sz="1800" b="1">
                  <a:solidFill>
                    <a:srgbClr val="5F88CD"/>
                  </a:solidFill>
                  <a:latin typeface="微软雅黑" panose="020B0503020204020204" pitchFamily="34" charset="-122"/>
                  <a:ea typeface="微软雅黑" panose="020B0503020204020204" pitchFamily="34" charset="-122"/>
                  <a:cs typeface="+mn-ea"/>
                  <a:sym typeface="Arial" panose="020B0604020202020204" pitchFamily="34" charset="0"/>
                </a:rPr>
                <a:t>场景描述</a:t>
              </a:r>
              <a:endParaRPr lang="en-US" altLang="zh-CN" sz="1800" b="1">
                <a:solidFill>
                  <a:srgbClr val="5F88C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grpSp>
        <p:nvGrpSpPr>
          <p:cNvPr id="24" name="组合 23"/>
          <p:cNvGrpSpPr/>
          <p:nvPr>
            <p:custDataLst>
              <p:tags r:id="rId10"/>
            </p:custDataLst>
          </p:nvPr>
        </p:nvGrpSpPr>
        <p:grpSpPr>
          <a:xfrm>
            <a:off x="1160208" y="4529900"/>
            <a:ext cx="8844916" cy="1367790"/>
            <a:chOff x="1251267" y="1530617"/>
            <a:chExt cx="6386261" cy="987580"/>
          </a:xfrm>
        </p:grpSpPr>
        <p:sp>
          <p:nvSpPr>
            <p:cNvPr id="25" name="직사각형 78"/>
            <p:cNvSpPr/>
            <p:nvPr>
              <p:custDataLst>
                <p:tags r:id="rId11"/>
              </p:custDataLst>
            </p:nvPr>
          </p:nvSpPr>
          <p:spPr bwMode="auto">
            <a:xfrm>
              <a:off x="2619850" y="1706676"/>
              <a:ext cx="5017678" cy="811521"/>
            </a:xfrm>
            <a:prstGeom prst="rect">
              <a:avLst/>
            </a:prstGeom>
            <a:solidFill>
              <a:srgbClr val="FFFFFF"/>
            </a:solidFill>
            <a:ln w="19050">
              <a:solidFill>
                <a:srgbClr val="007ADD"/>
              </a:solidFill>
            </a:ln>
          </p:spPr>
          <p:style>
            <a:lnRef idx="2">
              <a:srgbClr val="47B6E7">
                <a:shade val="50000"/>
              </a:srgbClr>
            </a:lnRef>
            <a:fillRef idx="1">
              <a:srgbClr val="47B6E7"/>
            </a:fillRef>
            <a:effectRef idx="0">
              <a:srgbClr val="47B6E7"/>
            </a:effectRef>
            <a:fontRef idx="minor">
              <a:srgbClr val="FFFFFF"/>
            </a:fontRef>
          </p:style>
          <p:txBody>
            <a:bodyPr anchor="ctr">
              <a:normAutofit/>
            </a:bodyPr>
            <a:lstStyle/>
            <a:p>
              <a:pPr algn="ctr">
                <a:defRPr/>
              </a:pPr>
              <a:endParaRPr lang="ko-KR" altLang="en-US" sz="2000">
                <a:sym typeface="Arial" panose="020B0604020202020204" pitchFamily="34" charset="0"/>
              </a:endParaRPr>
            </a:p>
          </p:txBody>
        </p:sp>
        <p:sp>
          <p:nvSpPr>
            <p:cNvPr id="26" name="직각 삼각형 144"/>
            <p:cNvSpPr/>
            <p:nvPr>
              <p:custDataLst>
                <p:tags r:id="rId12"/>
              </p:custDataLst>
            </p:nvPr>
          </p:nvSpPr>
          <p:spPr bwMode="auto">
            <a:xfrm rot="10800000">
              <a:off x="7454447" y="1755411"/>
              <a:ext cx="127000" cy="127000"/>
            </a:xfrm>
            <a:prstGeom prst="rtTriangle">
              <a:avLst/>
            </a:prstGeom>
            <a:solidFill>
              <a:srgbClr val="007ADD"/>
            </a:solidFill>
            <a:ln>
              <a:no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grpSp>
          <p:nvGrpSpPr>
            <p:cNvPr id="27" name="그룹 97"/>
            <p:cNvGrpSpPr/>
            <p:nvPr/>
          </p:nvGrpSpPr>
          <p:grpSpPr bwMode="auto">
            <a:xfrm>
              <a:off x="1251268" y="1882412"/>
              <a:ext cx="1431925" cy="128588"/>
              <a:chOff x="560794" y="2141701"/>
              <a:chExt cx="1431525" cy="129388"/>
            </a:xfrm>
          </p:grpSpPr>
          <p:cxnSp>
            <p:nvCxnSpPr>
              <p:cNvPr id="28" name="직선 연결선 95"/>
              <p:cNvCxnSpPr/>
              <p:nvPr>
                <p:custDataLst>
                  <p:tags r:id="rId13"/>
                </p:custDataLst>
              </p:nvPr>
            </p:nvCxnSpPr>
            <p:spPr>
              <a:xfrm flipH="1">
                <a:off x="560794" y="2205596"/>
                <a:ext cx="1368043" cy="1598"/>
              </a:xfrm>
              <a:prstGeom prst="line">
                <a:avLst/>
              </a:prstGeom>
              <a:ln w="19050">
                <a:solidFill>
                  <a:srgbClr val="007ADD"/>
                </a:solidFill>
              </a:ln>
            </p:spPr>
            <p:style>
              <a:lnRef idx="1">
                <a:srgbClr val="47B6E7"/>
              </a:lnRef>
              <a:fillRef idx="0">
                <a:srgbClr val="47B6E7"/>
              </a:fillRef>
              <a:effectRef idx="0">
                <a:srgbClr val="47B6E7"/>
              </a:effectRef>
              <a:fontRef idx="minor">
                <a:srgbClr val="5F5F5F"/>
              </a:fontRef>
            </p:style>
          </p:cxnSp>
          <p:sp>
            <p:nvSpPr>
              <p:cNvPr id="31" name="타원 96"/>
              <p:cNvSpPr/>
              <p:nvPr>
                <p:custDataLst>
                  <p:tags r:id="rId14"/>
                </p:custDataLst>
              </p:nvPr>
            </p:nvSpPr>
            <p:spPr>
              <a:xfrm rot="5400000">
                <a:off x="561170" y="2141325"/>
                <a:ext cx="129388" cy="130139"/>
              </a:xfrm>
              <a:prstGeom prst="ellipse">
                <a:avLst/>
              </a:prstGeom>
              <a:solidFill>
                <a:srgbClr val="FFFFFF"/>
              </a:solidFill>
              <a:ln w="19050">
                <a:solidFill>
                  <a:srgbClr val="007ADD"/>
                </a:solid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sp>
            <p:nvSpPr>
              <p:cNvPr id="32" name="타원 66"/>
              <p:cNvSpPr/>
              <p:nvPr>
                <p:custDataLst>
                  <p:tags r:id="rId15"/>
                </p:custDataLst>
              </p:nvPr>
            </p:nvSpPr>
            <p:spPr>
              <a:xfrm rot="5400000">
                <a:off x="1862556" y="2141325"/>
                <a:ext cx="129388" cy="130139"/>
              </a:xfrm>
              <a:prstGeom prst="ellipse">
                <a:avLst/>
              </a:prstGeom>
              <a:solidFill>
                <a:srgbClr val="FFFFFF"/>
              </a:solidFill>
              <a:ln w="19050">
                <a:solidFill>
                  <a:srgbClr val="007ADD"/>
                </a:solidFill>
              </a:ln>
            </p:spPr>
            <p:style>
              <a:lnRef idx="2">
                <a:srgbClr val="47B6E7">
                  <a:shade val="50000"/>
                </a:srgbClr>
              </a:lnRef>
              <a:fillRef idx="1">
                <a:srgbClr val="47B6E7"/>
              </a:fillRef>
              <a:effectRef idx="0">
                <a:srgbClr val="47B6E7"/>
              </a:effectRef>
              <a:fontRef idx="minor">
                <a:srgbClr val="FFFFFF"/>
              </a:fontRef>
            </p:style>
            <p:txBody>
              <a:bodyPr anchor="ctr">
                <a:normAutofit fontScale="25000" lnSpcReduction="20000"/>
              </a:bodyPr>
              <a:lstStyle/>
              <a:p>
                <a:pPr algn="ctr">
                  <a:defRPr/>
                </a:pPr>
                <a:endParaRPr lang="ko-KR" altLang="en-US" sz="600">
                  <a:sym typeface="Arial" panose="020B0604020202020204" pitchFamily="34" charset="0"/>
                </a:endParaRPr>
              </a:p>
            </p:txBody>
          </p:sp>
        </p:grpSp>
        <p:sp>
          <p:nvSpPr>
            <p:cNvPr id="33" name="标题 1"/>
            <p:cNvSpPr txBox="1"/>
            <p:nvPr>
              <p:custDataLst>
                <p:tags r:id="rId16"/>
              </p:custDataLst>
            </p:nvPr>
          </p:nvSpPr>
          <p:spPr>
            <a:xfrm>
              <a:off x="2739485" y="1723112"/>
              <a:ext cx="4488630" cy="414985"/>
            </a:xfrm>
            <a:prstGeom prst="rect">
              <a:avLst/>
            </a:prstGeom>
            <a:noFill/>
          </p:spPr>
          <p:txBody>
            <a:bodyPr wrap="square" rtlCol="0">
              <a:noAutofit/>
            </a:bodyPr>
            <a:lstStyle>
              <a:defPPr>
                <a:defRPr lang="zh-CN"/>
              </a:defPPr>
              <a:lvl1pPr>
                <a:lnSpc>
                  <a:spcPct val="130000"/>
                </a:lnSpc>
                <a:defRPr sz="1200"/>
              </a:lvl1pPr>
            </a:lstStyle>
            <a:p>
              <a:r>
                <a:rPr lang="zh-CN" altLang="en-US" sz="1600" dirty="0">
                  <a:solidFill>
                    <a:srgbClr val="007ADD"/>
                  </a:solidFill>
                  <a:sym typeface="Arial" panose="020B0604020202020204" pitchFamily="34" charset="0"/>
                </a:rPr>
                <a:t>系统中的探测引擎分布式旁路部署在客户网络中，在系统平台上配置好需要隔离的网段后，探测引擎将探测扫描范围内是否存在网段与隔离网段相连通，帮助科技部门完善网络合规情况。</a:t>
              </a:r>
              <a:endParaRPr lang="zh-CN" altLang="en-US" sz="1600" dirty="0">
                <a:solidFill>
                  <a:srgbClr val="007ADD"/>
                </a:solidFill>
                <a:sym typeface="Arial" panose="020B0604020202020204" pitchFamily="34" charset="0"/>
              </a:endParaRPr>
            </a:p>
          </p:txBody>
        </p:sp>
        <p:sp>
          <p:nvSpPr>
            <p:cNvPr id="34" name="标题 1"/>
            <p:cNvSpPr txBox="1"/>
            <p:nvPr>
              <p:custDataLst>
                <p:tags r:id="rId17"/>
              </p:custDataLst>
            </p:nvPr>
          </p:nvSpPr>
          <p:spPr>
            <a:xfrm>
              <a:off x="1251267" y="1530617"/>
              <a:ext cx="1435199" cy="414985"/>
            </a:xfrm>
            <a:prstGeom prst="rect">
              <a:avLst/>
            </a:prstGeom>
            <a:noFill/>
          </p:spPr>
          <p:txBody>
            <a:bodyPr wrap="square" rtlCol="0">
              <a:noAutofit/>
            </a:bodyPr>
            <a:lstStyle>
              <a:defPPr>
                <a:defRPr lang="zh-CN"/>
              </a:defPPr>
              <a:lvl1pPr>
                <a:lnSpc>
                  <a:spcPct val="130000"/>
                </a:lnSpc>
                <a:defRPr sz="1200"/>
              </a:lvl1pPr>
            </a:lstStyle>
            <a:p>
              <a:pPr algn="ctr"/>
              <a:r>
                <a:rPr lang="en-US" altLang="zh-CN" sz="1800" b="1">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rPr>
                <a:t>解决方案</a:t>
              </a:r>
              <a:endParaRPr lang="en-US" altLang="zh-CN" sz="1800" b="1">
                <a:solidFill>
                  <a:srgbClr val="007ADD"/>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grpSp>
    </p:spTree>
    <p:custDataLst>
      <p:tags r:id="rId18"/>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82994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合规检查</a:t>
            </a:r>
            <a:endParaRPr lang="zh-CN" altLang="en-US" dirty="0">
              <a:solidFill>
                <a:srgbClr val="007ADD"/>
              </a:solidFill>
              <a:sym typeface="+mn-ea"/>
            </a:endParaRPr>
          </a:p>
          <a:p>
            <a:endParaRPr lang="zh-CN" altLang="en-US" dirty="0">
              <a:solidFill>
                <a:srgbClr val="007ADD"/>
              </a:solidFill>
              <a:sym typeface="+mn-ea"/>
            </a:endParaRPr>
          </a:p>
        </p:txBody>
      </p:sp>
      <p:sp>
        <p:nvSpPr>
          <p:cNvPr id="4" name="矩形 3"/>
          <p:cNvSpPr/>
          <p:nvPr>
            <p:custDataLst>
              <p:tags r:id="rId1"/>
            </p:custDataLst>
          </p:nvPr>
        </p:nvSpPr>
        <p:spPr>
          <a:xfrm rot="5400000" flipH="1">
            <a:off x="5664687" y="-1842624"/>
            <a:ext cx="45719" cy="9870144"/>
          </a:xfrm>
          <a:prstGeom prst="rect">
            <a:avLst/>
          </a:prstGeom>
          <a:solidFill>
            <a:srgbClr val="8590CA"/>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474546"/>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2"/>
            </p:custDataLst>
          </p:nvPr>
        </p:nvSpPr>
        <p:spPr>
          <a:xfrm rot="5400000" flipH="1">
            <a:off x="1757270" y="2169894"/>
            <a:ext cx="914400" cy="914400"/>
          </a:xfrm>
          <a:prstGeom prst="ellipse">
            <a:avLst/>
          </a:prstGeom>
          <a:noFill/>
          <a:ln w="57150">
            <a:solidFill>
              <a:srgbClr val="8590CA"/>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474546"/>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custDataLst>
              <p:tags r:id="rId3"/>
            </p:custDataLst>
          </p:nvPr>
        </p:nvSpPr>
        <p:spPr>
          <a:xfrm>
            <a:off x="2001110" y="2430597"/>
            <a:ext cx="470000" cy="400110"/>
          </a:xfrm>
          <a:prstGeom prst="rect">
            <a:avLst/>
          </a:prstGeom>
          <a:noFill/>
          <a:ln>
            <a:noFill/>
          </a:ln>
        </p:spPr>
        <p:txBody>
          <a:bodyPr wrap="square" lIns="90000" tIns="46800" rIns="90000" bIns="46800" rtlCol="0" anchor="ctr" anchorCtr="0">
            <a:normAutofit fontScale="92500" lnSpcReduction="20000"/>
          </a:bodyPr>
          <a:lstStyle/>
          <a:p>
            <a:pPr algn="ctr">
              <a:lnSpc>
                <a:spcPct val="120000"/>
              </a:lnSpc>
            </a:pPr>
            <a:r>
              <a:rPr lang="en-US" altLang="zh-CN"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椭圆 17"/>
          <p:cNvSpPr/>
          <p:nvPr>
            <p:custDataLst>
              <p:tags r:id="rId4"/>
            </p:custDataLst>
          </p:nvPr>
        </p:nvSpPr>
        <p:spPr>
          <a:xfrm rot="5400000" flipH="1">
            <a:off x="10161574" y="2169894"/>
            <a:ext cx="914400" cy="914400"/>
          </a:xfrm>
          <a:prstGeom prst="ellipse">
            <a:avLst/>
          </a:prstGeom>
          <a:noFill/>
          <a:ln w="57150">
            <a:solidFill>
              <a:srgbClr val="8590CA"/>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474546"/>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文本框 18"/>
          <p:cNvSpPr txBox="1"/>
          <p:nvPr>
            <p:custDataLst>
              <p:tags r:id="rId5"/>
            </p:custDataLst>
          </p:nvPr>
        </p:nvSpPr>
        <p:spPr>
          <a:xfrm>
            <a:off x="10383774" y="2430597"/>
            <a:ext cx="470000" cy="400110"/>
          </a:xfrm>
          <a:prstGeom prst="rect">
            <a:avLst/>
          </a:prstGeom>
          <a:noFill/>
          <a:ln>
            <a:noFill/>
          </a:ln>
        </p:spPr>
        <p:txBody>
          <a:bodyPr wrap="square" lIns="90000" tIns="46800" rIns="90000" bIns="46800" rtlCol="0" anchor="ctr" anchorCtr="0">
            <a:normAutofit fontScale="92500" lnSpcReduction="20000"/>
          </a:bodyPr>
          <a:lstStyle/>
          <a:p>
            <a:pPr algn="ctr">
              <a:lnSpc>
                <a:spcPct val="120000"/>
              </a:lnSpc>
            </a:pPr>
            <a:r>
              <a:rPr lang="en-US" altLang="zh-CN"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椭圆 23"/>
          <p:cNvSpPr/>
          <p:nvPr>
            <p:custDataLst>
              <p:tags r:id="rId6"/>
            </p:custDataLst>
          </p:nvPr>
        </p:nvSpPr>
        <p:spPr>
          <a:xfrm rot="5400000" flipH="1">
            <a:off x="5959422" y="3100321"/>
            <a:ext cx="914400" cy="914400"/>
          </a:xfrm>
          <a:prstGeom prst="ellipse">
            <a:avLst/>
          </a:prstGeom>
          <a:noFill/>
          <a:ln w="57150">
            <a:solidFill>
              <a:srgbClr val="8590CA"/>
            </a:solidFill>
          </a:ln>
        </p:spPr>
        <p:style>
          <a:lnRef idx="2">
            <a:srgbClr val="8590CA">
              <a:shade val="50000"/>
            </a:srgbClr>
          </a:lnRef>
          <a:fillRef idx="1">
            <a:srgbClr val="8590CA"/>
          </a:fillRef>
          <a:effectRef idx="0">
            <a:srgbClr val="8590CA"/>
          </a:effectRef>
          <a:fontRef idx="minor">
            <a:sysClr val="window" lastClr="FFFFFF"/>
          </a:fontRef>
        </p:style>
        <p:txBody>
          <a:bodyPr rtlCol="0" anchor="ctr"/>
          <a:lstStyle/>
          <a:p>
            <a:pPr algn="ctr">
              <a:lnSpc>
                <a:spcPct val="120000"/>
              </a:lnSpc>
            </a:pPr>
            <a:endParaRPr lang="zh-CN" altLang="en-US">
              <a:solidFill>
                <a:srgbClr val="474546"/>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custDataLst>
              <p:tags r:id="rId7"/>
            </p:custDataLst>
          </p:nvPr>
        </p:nvSpPr>
        <p:spPr>
          <a:xfrm>
            <a:off x="6181622" y="3355077"/>
            <a:ext cx="470000" cy="400110"/>
          </a:xfrm>
          <a:prstGeom prst="rect">
            <a:avLst/>
          </a:prstGeom>
          <a:noFill/>
          <a:ln>
            <a:noFill/>
          </a:ln>
        </p:spPr>
        <p:txBody>
          <a:bodyPr wrap="square" lIns="90000" tIns="46800" rIns="90000" bIns="46800" rtlCol="0" anchor="ctr" anchorCtr="0">
            <a:normAutofit fontScale="92500" lnSpcReduction="20000"/>
          </a:bodyPr>
          <a:lstStyle/>
          <a:p>
            <a:pPr algn="ctr">
              <a:lnSpc>
                <a:spcPct val="120000"/>
              </a:lnSpc>
            </a:pPr>
            <a:r>
              <a:rPr lang="en-US" altLang="zh-CN"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custDataLst>
              <p:tags r:id="rId8"/>
            </p:custDataLst>
          </p:nvPr>
        </p:nvSpPr>
        <p:spPr>
          <a:xfrm>
            <a:off x="932180" y="3292475"/>
            <a:ext cx="2722880" cy="14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fontScale="90000"/>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l">
              <a:lnSpc>
                <a:spcPct val="120000"/>
              </a:lnSpc>
              <a:spcBef>
                <a:spcPts val="0"/>
              </a:spcBef>
            </a:pPr>
            <a:r>
              <a:rPr lang="zh-CN" altLang="en-US" sz="16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创建并保存“非法DHCP服务器”查询条件，查询条件设定资产小类为DHCP服务器，并且IP地址不等于已知合法的DHCP服务器IP</a:t>
            </a:r>
            <a:endParaRPr lang="zh-CN" altLang="en-US" sz="16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9"/>
            </p:custDataLst>
          </p:nvPr>
        </p:nvSpPr>
        <p:spPr>
          <a:xfrm>
            <a:off x="5122545" y="1541145"/>
            <a:ext cx="2727325" cy="1459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nSpc>
                <a:spcPct val="120000"/>
              </a:lnSpc>
              <a:spcBef>
                <a:spcPts val="0"/>
              </a:spcBef>
            </a:pPr>
            <a:r>
              <a:rPr lang="zh-CN" altLang="en-US" sz="14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配置安全策略，选择“非法DHCP服务器”的查询条件，并增加弹窗告警、短信告警、邮件告警等动作，保存并启用策略</a:t>
            </a:r>
            <a:endParaRPr lang="zh-CN" altLang="en-US" sz="14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文本框 28"/>
          <p:cNvSpPr txBox="1"/>
          <p:nvPr>
            <p:custDataLst>
              <p:tags r:id="rId10"/>
            </p:custDataLst>
          </p:nvPr>
        </p:nvSpPr>
        <p:spPr>
          <a:xfrm>
            <a:off x="8934450" y="3292475"/>
            <a:ext cx="2380615" cy="1110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chorCtr="0">
            <a:normAutofit fontScale="80000"/>
          </a:bodyPr>
          <a:lstStyle>
            <a:defPPr>
              <a:defRPr lang="zh-CN"/>
            </a:defPPr>
            <a:lvl1pPr algn="ctr">
              <a:spcBef>
                <a:spcPct val="0"/>
              </a:spcBef>
              <a:buFontTx/>
              <a:buNone/>
              <a:defRPr sz="1800"/>
            </a:lvl1pPr>
            <a:lvl2pPr marL="742950" indent="-28575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ea typeface="宋体" panose="02010600030101010101" pitchFamily="2" charset="-122"/>
              </a:defRPr>
            </a:lvl9pPr>
          </a:lstStyle>
          <a:p>
            <a:pPr algn="ctr">
              <a:lnSpc>
                <a:spcPct val="120000"/>
              </a:lnSpc>
              <a:spcBef>
                <a:spcPts val="0"/>
              </a:spcBef>
            </a:pPr>
            <a:r>
              <a:rPr lang="zh-CN" altLang="en-US" sz="16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对于非法的DHCP服务器，由管理员进行核实，是未登记的合法DHCP，还是非法的DHCP</a:t>
            </a:r>
            <a:endParaRPr lang="zh-CN" altLang="en-US" sz="1600" spc="15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7" name="图片 14"/>
          <p:cNvPicPr>
            <a:picLocks noChangeAspect="1"/>
          </p:cNvPicPr>
          <p:nvPr/>
        </p:nvPicPr>
        <p:blipFill>
          <a:blip r:embed="rId11"/>
          <a:stretch>
            <a:fillRect/>
          </a:stretch>
        </p:blipFill>
        <p:spPr>
          <a:xfrm>
            <a:off x="2933065" y="4759960"/>
            <a:ext cx="7165340" cy="1769110"/>
          </a:xfrm>
          <a:prstGeom prst="rect">
            <a:avLst/>
          </a:prstGeom>
          <a:noFill/>
          <a:ln>
            <a:noFill/>
          </a:ln>
        </p:spPr>
      </p:pic>
      <p:sp>
        <p:nvSpPr>
          <p:cNvPr id="2" name="文本框 1"/>
          <p:cNvSpPr txBox="1"/>
          <p:nvPr/>
        </p:nvSpPr>
        <p:spPr>
          <a:xfrm>
            <a:off x="4273550" y="711200"/>
            <a:ext cx="3485515" cy="829945"/>
          </a:xfrm>
          <a:prstGeom prst="rect">
            <a:avLst/>
          </a:prstGeom>
          <a:noFill/>
        </p:spPr>
        <p:txBody>
          <a:bodyPr wrap="none" rtlCol="0">
            <a:spAutoFit/>
          </a:bodyPr>
          <a:p>
            <a:pPr algn="l"/>
            <a:r>
              <a:rPr lang="zh-CN" altLang="en-US" sz="2400" dirty="0">
                <a:solidFill>
                  <a:schemeClr val="tx1">
                    <a:lumMod val="65000"/>
                    <a:lumOff val="35000"/>
                  </a:schemeClr>
                </a:solidFill>
                <a:sym typeface="+mn-ea"/>
              </a:rPr>
              <a:t>非法DHCP告警策略配置</a:t>
            </a:r>
            <a:endParaRPr lang="zh-CN" altLang="en-US" sz="2400" dirty="0">
              <a:solidFill>
                <a:schemeClr val="tx1">
                  <a:lumMod val="65000"/>
                  <a:lumOff val="35000"/>
                </a:schemeClr>
              </a:solidFill>
              <a:sym typeface="+mn-ea"/>
            </a:endParaRPr>
          </a:p>
          <a:p>
            <a:endParaRPr lang="zh-CN" altLang="en-US" sz="2400" dirty="0">
              <a:solidFill>
                <a:schemeClr val="tx1">
                  <a:lumMod val="65000"/>
                  <a:lumOff val="35000"/>
                </a:schemeClr>
              </a:solidFill>
              <a:sym typeface="+mn-ea"/>
            </a:endParaRPr>
          </a:p>
        </p:txBody>
      </p:sp>
    </p:spTree>
    <p:custDataLst>
      <p:tags r:id="rId12"/>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图片 143" descr="mulu 22"/>
          <p:cNvPicPr>
            <a:picLocks noChangeAspect="1"/>
          </p:cNvPicPr>
          <p:nvPr/>
        </p:nvPicPr>
        <p:blipFill>
          <a:blip r:embed="rId1"/>
          <a:srcRect l="8567" t="4767" r="58545"/>
          <a:stretch>
            <a:fillRect/>
          </a:stretch>
        </p:blipFill>
        <p:spPr>
          <a:xfrm>
            <a:off x="1" y="10795"/>
            <a:ext cx="3158428" cy="6850380"/>
          </a:xfrm>
          <a:prstGeom prst="rect">
            <a:avLst/>
          </a:prstGeom>
        </p:spPr>
      </p:pic>
      <p:sp>
        <p:nvSpPr>
          <p:cNvPr id="145" name="矩形 144"/>
          <p:cNvSpPr/>
          <p:nvPr>
            <p:custDataLst>
              <p:tags r:id="rId2"/>
            </p:custDataLst>
          </p:nvPr>
        </p:nvSpPr>
        <p:spPr>
          <a:xfrm>
            <a:off x="1" y="3810"/>
            <a:ext cx="3158428" cy="6857365"/>
          </a:xfrm>
          <a:prstGeom prst="rect">
            <a:avLst/>
          </a:prstGeom>
          <a:gradFill>
            <a:gsLst>
              <a:gs pos="0">
                <a:srgbClr val="1373FE"/>
              </a:gs>
              <a:gs pos="98000">
                <a:schemeClr val="bg1">
                  <a:alpha val="41000"/>
                  <a:lumMod val="75000"/>
                  <a:lumOff val="25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11" name="矩形 10"/>
          <p:cNvSpPr/>
          <p:nvPr>
            <p:custDataLst>
              <p:tags r:id="rId3"/>
            </p:custDataLst>
          </p:nvPr>
        </p:nvSpPr>
        <p:spPr>
          <a:xfrm>
            <a:off x="-3175" y="2265680"/>
            <a:ext cx="12195175" cy="2326640"/>
          </a:xfrm>
          <a:prstGeom prst="rect">
            <a:avLst/>
          </a:prstGeom>
          <a:gradFill>
            <a:gsLst>
              <a:gs pos="28000">
                <a:srgbClr val="007ADD"/>
              </a:gs>
              <a:gs pos="98000">
                <a:schemeClr val="accent1">
                  <a:lumMod val="60000"/>
                  <a:lumOff val="40000"/>
                  <a:alpha val="5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38" name="文本框 137"/>
          <p:cNvSpPr txBox="1"/>
          <p:nvPr/>
        </p:nvSpPr>
        <p:spPr>
          <a:xfrm>
            <a:off x="6659551" y="3118121"/>
            <a:ext cx="2011680" cy="645160"/>
          </a:xfrm>
          <a:prstGeom prst="rect">
            <a:avLst/>
          </a:prstGeom>
          <a:noFill/>
        </p:spPr>
        <p:txBody>
          <a:bodyPr wrap="none" rtlCol="0">
            <a:spAutoFit/>
          </a:bodyPr>
          <a:lstStyle/>
          <a:p>
            <a:r>
              <a:rPr kumimoji="1" lang="zh-CN" altLang="en-US" sz="3600" b="1" dirty="0">
                <a:solidFill>
                  <a:schemeClr val="bg1"/>
                </a:solidFill>
              </a:rPr>
              <a:t>客户案例</a:t>
            </a:r>
            <a:endParaRPr kumimoji="1" lang="zh-CN" altLang="en-US" sz="3600" b="1" dirty="0">
              <a:solidFill>
                <a:schemeClr val="bg1"/>
              </a:solidFill>
            </a:endParaRPr>
          </a:p>
        </p:txBody>
      </p:sp>
      <p:cxnSp>
        <p:nvCxnSpPr>
          <p:cNvPr id="4" name="直线连接符 3"/>
          <p:cNvCxnSpPr/>
          <p:nvPr/>
        </p:nvCxnSpPr>
        <p:spPr>
          <a:xfrm>
            <a:off x="4986568" y="3429000"/>
            <a:ext cx="1320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9014212" y="3429000"/>
            <a:ext cx="13208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3308381" y="2774265"/>
            <a:ext cx="1313180" cy="1322070"/>
          </a:xfrm>
          <a:prstGeom prst="rect">
            <a:avLst/>
          </a:prstGeom>
          <a:noFill/>
          <a:ln>
            <a:noFill/>
          </a:ln>
        </p:spPr>
        <p:style>
          <a:lnRef idx="0">
            <a:scrgbClr r="0" g="0" b="0"/>
          </a:lnRef>
          <a:fillRef idx="0">
            <a:scrgbClr r="0" g="0" b="0"/>
          </a:fillRef>
          <a:effectRef idx="0">
            <a:scrgbClr r="0" g="0" b="0"/>
          </a:effectRef>
          <a:fontRef idx="minor">
            <a:schemeClr val="accent4"/>
          </a:fontRef>
        </p:style>
        <p:txBody>
          <a:bodyPr wrap="none" rtlCol="0">
            <a:spAutoFit/>
          </a:bodyPr>
          <a:p>
            <a:r>
              <a:rPr kumimoji="1" lang="en-US" altLang="zh-CN" sz="8000" b="1" dirty="0">
                <a:solidFill>
                  <a:schemeClr val="bg1">
                    <a:alpha val="40000"/>
                  </a:schemeClr>
                </a:solidFill>
              </a:rPr>
              <a:t>02</a:t>
            </a:r>
            <a:endParaRPr kumimoji="1" lang="zh-CN" altLang="en-US" sz="8000" b="1" dirty="0">
              <a:solidFill>
                <a:schemeClr val="bg1">
                  <a:alpha val="40000"/>
                </a:schemeClr>
              </a:solidFill>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案例分享（一）：某股份制银行的全行安全运营管理</a:t>
            </a:r>
            <a:endParaRPr lang="zh-CN" altLang="en-US" dirty="0">
              <a:solidFill>
                <a:srgbClr val="007ADD"/>
              </a:solidFill>
              <a:sym typeface="+mn-ea"/>
            </a:endParaRPr>
          </a:p>
        </p:txBody>
      </p:sp>
      <p:grpSp>
        <p:nvGrpSpPr>
          <p:cNvPr id="19" name="组合 18"/>
          <p:cNvGrpSpPr/>
          <p:nvPr>
            <p:custDataLst>
              <p:tags r:id="rId1"/>
            </p:custDataLst>
          </p:nvPr>
        </p:nvGrpSpPr>
        <p:grpSpPr>
          <a:xfrm>
            <a:off x="-362585" y="1304925"/>
            <a:ext cx="11931650" cy="1778000"/>
            <a:chOff x="244232" y="1489036"/>
            <a:chExt cx="4065885" cy="1919034"/>
          </a:xfrm>
        </p:grpSpPr>
        <p:cxnSp>
          <p:nvCxnSpPr>
            <p:cNvPr id="11" name="直接连接符 10"/>
            <p:cNvCxnSpPr/>
            <p:nvPr>
              <p:custDataLst>
                <p:tags r:id="rId2"/>
              </p:custDataLst>
            </p:nvPr>
          </p:nvCxnSpPr>
          <p:spPr>
            <a:xfrm rot="-1620000">
              <a:off x="244232" y="3302133"/>
              <a:ext cx="1152000" cy="0"/>
            </a:xfrm>
            <a:prstGeom prst="line">
              <a:avLst/>
            </a:prstGeom>
            <a:ln>
              <a:solidFill>
                <a:srgbClr val="FFCA08">
                  <a:lumMod val="60000"/>
                  <a:lumOff val="40000"/>
                </a:srgbClr>
              </a:solidFill>
            </a:ln>
          </p:spPr>
          <p:style>
            <a:lnRef idx="1">
              <a:srgbClr val="FFCA08"/>
            </a:lnRef>
            <a:fillRef idx="0">
              <a:srgbClr val="FFCA08"/>
            </a:fillRef>
            <a:effectRef idx="0">
              <a:srgbClr val="FFCA08"/>
            </a:effectRef>
            <a:fontRef idx="minor">
              <a:srgbClr val="5F5F5F"/>
            </a:fontRef>
          </p:style>
        </p:cxnSp>
        <p:cxnSp>
          <p:nvCxnSpPr>
            <p:cNvPr id="12" name="直接连接符 11"/>
            <p:cNvCxnSpPr/>
            <p:nvPr>
              <p:custDataLst>
                <p:tags r:id="rId3"/>
              </p:custDataLst>
            </p:nvPr>
          </p:nvCxnSpPr>
          <p:spPr>
            <a:xfrm rot="-1620000">
              <a:off x="645398" y="3001969"/>
              <a:ext cx="1008000" cy="0"/>
            </a:xfrm>
            <a:prstGeom prst="line">
              <a:avLst/>
            </a:prstGeom>
            <a:ln>
              <a:solidFill>
                <a:srgbClr val="FFCA08">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13" name="直接连接符 12"/>
            <p:cNvCxnSpPr/>
            <p:nvPr>
              <p:custDataLst>
                <p:tags r:id="rId4"/>
              </p:custDataLst>
            </p:nvPr>
          </p:nvCxnSpPr>
          <p:spPr>
            <a:xfrm rot="-1620000">
              <a:off x="3446117" y="1768960"/>
              <a:ext cx="864000" cy="0"/>
            </a:xfrm>
            <a:prstGeom prst="line">
              <a:avLst/>
            </a:prstGeom>
            <a:ln>
              <a:solidFill>
                <a:srgbClr val="FFCA08">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14" name="直接连接符 13"/>
            <p:cNvCxnSpPr/>
            <p:nvPr>
              <p:custDataLst>
                <p:tags r:id="rId5"/>
              </p:custDataLst>
            </p:nvPr>
          </p:nvCxnSpPr>
          <p:spPr>
            <a:xfrm rot="-1620000">
              <a:off x="3431306" y="1768959"/>
              <a:ext cx="504000" cy="0"/>
            </a:xfrm>
            <a:prstGeom prst="line">
              <a:avLst/>
            </a:prstGeom>
            <a:ln>
              <a:solidFill>
                <a:srgbClr val="FFCA08">
                  <a:lumMod val="60000"/>
                  <a:lumOff val="40000"/>
                </a:srgbClr>
              </a:solidFill>
            </a:ln>
          </p:spPr>
          <p:style>
            <a:lnRef idx="1">
              <a:srgbClr val="FFCA08"/>
            </a:lnRef>
            <a:fillRef idx="0">
              <a:srgbClr val="FFCA08"/>
            </a:fillRef>
            <a:effectRef idx="0">
              <a:srgbClr val="FFCA08"/>
            </a:effectRef>
            <a:fontRef idx="minor">
              <a:srgbClr val="5F5F5F"/>
            </a:fontRef>
          </p:style>
        </p:cxnSp>
        <p:sp>
          <p:nvSpPr>
            <p:cNvPr id="15" name="任意多边形 14"/>
            <p:cNvSpPr/>
            <p:nvPr>
              <p:custDataLst>
                <p:tags r:id="rId6"/>
              </p:custDataLst>
            </p:nvPr>
          </p:nvSpPr>
          <p:spPr>
            <a:xfrm>
              <a:off x="567945" y="1676101"/>
              <a:ext cx="3727458" cy="1731969"/>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6">
                <a:lumMod val="60000"/>
                <a:lumOff val="40000"/>
              </a:schemeClr>
            </a:solidFill>
          </p:spPr>
          <p:txBody>
            <a:bodyPr rot="0" spcFirstLastPara="0" vertOverflow="overflow" horzOverflow="overflow" vert="horz" wrap="square" lIns="91440" tIns="144000" rIns="91440" bIns="45720" numCol="1" spcCol="0" rtlCol="0" fromWordArt="0" anchor="ctr" anchorCtr="0" forceAA="0" compatLnSpc="1">
              <a:normAutofit/>
            </a:bodyPr>
            <a:p>
              <a:pPr algn="just"/>
              <a:r>
                <a:rPr lang="zh-CN" altLang="en-US" dirty="0" err="1">
                  <a:solidFill>
                    <a:srgbClr val="FFFFFF"/>
                  </a:solidFill>
                  <a:sym typeface="Arial" panose="020B0604020202020204" pitchFamily="34" charset="0"/>
                </a:rPr>
                <a:t>Lorem ipsum dolor sit amet, consectetur </a:t>
              </a:r>
              <a:endParaRPr lang="zh-CN" altLang="en-US" dirty="0" err="1">
                <a:solidFill>
                  <a:srgbClr val="FFFFFF"/>
                </a:solidFill>
                <a:sym typeface="Arial" panose="020B0604020202020204" pitchFamily="34" charset="0"/>
              </a:endParaRPr>
            </a:p>
          </p:txBody>
        </p:sp>
        <p:sp>
          <p:nvSpPr>
            <p:cNvPr id="18" name="矩形 17"/>
            <p:cNvSpPr/>
            <p:nvPr>
              <p:custDataLst>
                <p:tags r:id="rId7"/>
              </p:custDataLst>
            </p:nvPr>
          </p:nvSpPr>
          <p:spPr>
            <a:xfrm>
              <a:off x="1708564" y="1489036"/>
              <a:ext cx="1440147" cy="523220"/>
            </a:xfrm>
            <a:prstGeom prst="rect">
              <a:avLst/>
            </a:prstGeom>
          </p:spPr>
          <p:txBody>
            <a:bodyPr wrap="square" lIns="0" rIns="0" anchor="ctr" anchorCtr="0">
              <a:normAutofit lnSpcReduction="10000"/>
            </a:bodyPr>
            <a:p>
              <a:pPr algn="ctr"/>
              <a:r>
                <a:rPr lang="zh-CN" altLang="en-US" sz="2800" kern="0" smtClean="0">
                  <a:solidFill>
                    <a:srgbClr val="FFCA08">
                      <a:lumMod val="50000"/>
                    </a:srgbClr>
                  </a:solidFill>
                  <a:latin typeface="Calibri Light" panose="020F0302020204030204" charset="0"/>
                  <a:ea typeface="宋体" panose="02010600030101010101" pitchFamily="2" charset="-122"/>
                  <a:cs typeface="+mn-ea"/>
                  <a:sym typeface="Arial" panose="020B0604020202020204" pitchFamily="34" charset="0"/>
                </a:rPr>
                <a:t>案例背景</a:t>
              </a:r>
              <a:endParaRPr lang="zh-CN" altLang="en-US" sz="2800" kern="0" smtClean="0">
                <a:solidFill>
                  <a:srgbClr val="FFCA08">
                    <a:lumMod val="50000"/>
                  </a:srgbClr>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27" name="组合 26"/>
          <p:cNvGrpSpPr/>
          <p:nvPr>
            <p:custDataLst>
              <p:tags r:id="rId8"/>
            </p:custDataLst>
          </p:nvPr>
        </p:nvGrpSpPr>
        <p:grpSpPr>
          <a:xfrm>
            <a:off x="586806" y="3219380"/>
            <a:ext cx="11293073" cy="2930525"/>
            <a:chOff x="-2447519" y="1654513"/>
            <a:chExt cx="6757636" cy="1753590"/>
          </a:xfrm>
        </p:grpSpPr>
        <p:cxnSp>
          <p:nvCxnSpPr>
            <p:cNvPr id="28" name="直接连接符 27"/>
            <p:cNvCxnSpPr/>
            <p:nvPr>
              <p:custDataLst>
                <p:tags r:id="rId9"/>
              </p:custDataLst>
            </p:nvPr>
          </p:nvCxnSpPr>
          <p:spPr>
            <a:xfrm rot="-1620000">
              <a:off x="244232" y="3302133"/>
              <a:ext cx="1152000" cy="0"/>
            </a:xfrm>
            <a:prstGeom prst="line">
              <a:avLst/>
            </a:prstGeom>
            <a:ln>
              <a:solidFill>
                <a:srgbClr val="F8931D">
                  <a:lumMod val="60000"/>
                  <a:lumOff val="40000"/>
                </a:srgbClr>
              </a:solidFill>
            </a:ln>
          </p:spPr>
          <p:style>
            <a:lnRef idx="1">
              <a:srgbClr val="FFCA08"/>
            </a:lnRef>
            <a:fillRef idx="0">
              <a:srgbClr val="FFCA08"/>
            </a:fillRef>
            <a:effectRef idx="0">
              <a:srgbClr val="FFCA08"/>
            </a:effectRef>
            <a:fontRef idx="minor">
              <a:srgbClr val="5F5F5F"/>
            </a:fontRef>
          </p:style>
        </p:cxnSp>
        <p:cxnSp>
          <p:nvCxnSpPr>
            <p:cNvPr id="29" name="直接连接符 28"/>
            <p:cNvCxnSpPr/>
            <p:nvPr>
              <p:custDataLst>
                <p:tags r:id="rId10"/>
              </p:custDataLst>
            </p:nvPr>
          </p:nvCxnSpPr>
          <p:spPr>
            <a:xfrm rot="-1620000">
              <a:off x="645398" y="3001969"/>
              <a:ext cx="1008000" cy="0"/>
            </a:xfrm>
            <a:prstGeom prst="line">
              <a:avLst/>
            </a:prstGeom>
            <a:ln>
              <a:solidFill>
                <a:srgbClr val="F8931D">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30" name="直接连接符 29"/>
            <p:cNvCxnSpPr/>
            <p:nvPr>
              <p:custDataLst>
                <p:tags r:id="rId11"/>
              </p:custDataLst>
            </p:nvPr>
          </p:nvCxnSpPr>
          <p:spPr>
            <a:xfrm rot="-1620000">
              <a:off x="3446117" y="1768960"/>
              <a:ext cx="864000" cy="0"/>
            </a:xfrm>
            <a:prstGeom prst="line">
              <a:avLst/>
            </a:prstGeom>
            <a:ln>
              <a:solidFill>
                <a:srgbClr val="F8931D">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31" name="直接连接符 30"/>
            <p:cNvCxnSpPr/>
            <p:nvPr>
              <p:custDataLst>
                <p:tags r:id="rId12"/>
              </p:custDataLst>
            </p:nvPr>
          </p:nvCxnSpPr>
          <p:spPr>
            <a:xfrm rot="-1620000">
              <a:off x="3431306" y="1768959"/>
              <a:ext cx="504000" cy="0"/>
            </a:xfrm>
            <a:prstGeom prst="line">
              <a:avLst/>
            </a:prstGeom>
            <a:ln>
              <a:solidFill>
                <a:srgbClr val="F8931D">
                  <a:lumMod val="60000"/>
                  <a:lumOff val="40000"/>
                </a:srgbClr>
              </a:solidFill>
            </a:ln>
          </p:spPr>
          <p:style>
            <a:lnRef idx="1">
              <a:srgbClr val="FFCA08"/>
            </a:lnRef>
            <a:fillRef idx="0">
              <a:srgbClr val="FFCA08"/>
            </a:fillRef>
            <a:effectRef idx="0">
              <a:srgbClr val="FFCA08"/>
            </a:effectRef>
            <a:fontRef idx="minor">
              <a:srgbClr val="5F5F5F"/>
            </a:fontRef>
          </p:style>
        </p:cxnSp>
        <p:sp>
          <p:nvSpPr>
            <p:cNvPr id="32" name="任意多边形 31"/>
            <p:cNvSpPr/>
            <p:nvPr>
              <p:custDataLst>
                <p:tags r:id="rId13"/>
              </p:custDataLst>
            </p:nvPr>
          </p:nvSpPr>
          <p:spPr>
            <a:xfrm>
              <a:off x="-2447519" y="1814863"/>
              <a:ext cx="6545470" cy="1593240"/>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chemeClr val="accent4">
                <a:lumMod val="60000"/>
                <a:lumOff val="40000"/>
              </a:schemeClr>
            </a:solidFill>
          </p:spPr>
          <p:txBody>
            <a:bodyPr rot="0" spcFirstLastPara="0" vertOverflow="overflow" horzOverflow="overflow" vert="horz" wrap="square" lIns="91440" tIns="144000" rIns="91440" bIns="45720" numCol="1" spcCol="0" rtlCol="0" fromWordArt="0" anchor="ctr" anchorCtr="0" forceAA="0" compatLnSpc="1">
              <a:normAutofit/>
            </a:bodyPr>
            <a:p>
              <a:pPr algn="just"/>
              <a:r>
                <a:rPr lang="zh-CN" altLang="en-US" dirty="0" err="1">
                  <a:solidFill>
                    <a:srgbClr val="FFFFFF"/>
                  </a:solidFill>
                  <a:sym typeface="Arial" panose="020B0604020202020204" pitchFamily="34" charset="0"/>
                </a:rPr>
                <a:t>Lorem ipsum dolor sit amet, consectetur </a:t>
              </a:r>
              <a:endParaRPr lang="zh-CN" altLang="en-US" dirty="0" err="1">
                <a:solidFill>
                  <a:srgbClr val="FFFFFF"/>
                </a:solidFill>
                <a:sym typeface="Arial" panose="020B0604020202020204" pitchFamily="34" charset="0"/>
              </a:endParaRPr>
            </a:p>
          </p:txBody>
        </p:sp>
        <p:sp>
          <p:nvSpPr>
            <p:cNvPr id="33" name="矩形 32"/>
            <p:cNvSpPr/>
            <p:nvPr>
              <p:custDataLst>
                <p:tags r:id="rId14"/>
              </p:custDataLst>
            </p:nvPr>
          </p:nvSpPr>
          <p:spPr>
            <a:xfrm>
              <a:off x="100087" y="1654513"/>
              <a:ext cx="1440147" cy="523220"/>
            </a:xfrm>
            <a:prstGeom prst="rect">
              <a:avLst/>
            </a:prstGeom>
          </p:spPr>
          <p:txBody>
            <a:bodyPr wrap="square" lIns="0" rIns="0" anchor="ctr" anchorCtr="0">
              <a:normAutofit/>
            </a:bodyPr>
            <a:p>
              <a:pPr algn="ctr"/>
              <a:r>
                <a:rPr lang="zh-CN" altLang="en-US" sz="2800" kern="0" smtClean="0">
                  <a:solidFill>
                    <a:srgbClr val="F8931D">
                      <a:lumMod val="50000"/>
                    </a:srgbClr>
                  </a:solidFill>
                  <a:latin typeface="Calibri Light" panose="020F0302020204030204" charset="0"/>
                  <a:ea typeface="宋体" panose="02010600030101010101" pitchFamily="2" charset="-122"/>
                  <a:cs typeface="+mn-ea"/>
                  <a:sym typeface="Arial" panose="020B0604020202020204" pitchFamily="34" charset="0"/>
                </a:rPr>
                <a:t>痛点分析</a:t>
              </a:r>
              <a:endParaRPr lang="zh-CN" altLang="en-US" sz="2800" kern="0" smtClean="0">
                <a:solidFill>
                  <a:srgbClr val="F8931D">
                    <a:lumMod val="50000"/>
                  </a:srgbClr>
                </a:solidFill>
                <a:latin typeface="Calibri Light" panose="020F0302020204030204" charset="0"/>
                <a:ea typeface="宋体" panose="02010600030101010101" pitchFamily="2" charset="-122"/>
                <a:cs typeface="+mn-ea"/>
                <a:sym typeface="Arial" panose="020B0604020202020204" pitchFamily="34" charset="0"/>
              </a:endParaRPr>
            </a:p>
          </p:txBody>
        </p:sp>
      </p:grpSp>
      <p:sp>
        <p:nvSpPr>
          <p:cNvPr id="3" name="文本框 2"/>
          <p:cNvSpPr txBox="1"/>
          <p:nvPr/>
        </p:nvSpPr>
        <p:spPr>
          <a:xfrm>
            <a:off x="826770" y="1899920"/>
            <a:ext cx="10227945" cy="1076325"/>
          </a:xfrm>
          <a:prstGeom prst="rect">
            <a:avLst/>
          </a:prstGeom>
          <a:noFill/>
        </p:spPr>
        <p:txBody>
          <a:bodyPr wrap="square" rtlCol="0">
            <a:spAutoFit/>
          </a:bodyPr>
          <a:p>
            <a:pPr algn="l"/>
            <a:r>
              <a:rPr lang="zh-CN" altLang="en-US" sz="1600">
                <a:sym typeface="+mn-ea"/>
              </a:rPr>
              <a:t>自2018年起，某股份制银行已着手开展数字化安全运营体系的研究、规划与建设工作，对</a:t>
            </a:r>
            <a:r>
              <a:rPr lang="en-US" altLang="zh-CN" sz="1600">
                <a:sym typeface="+mn-ea"/>
              </a:rPr>
              <a:t>PC</a:t>
            </a:r>
            <a:r>
              <a:rPr lang="zh-CN" altLang="en-US" sz="1600">
                <a:sym typeface="+mn-ea"/>
              </a:rPr>
              <a:t>终端建立了相对完善的安全管理体系，并构建了以Thoth统一安全管理平台为新核心的安全运营技术中台体系，逐步推动内部安全资源整合，构建安全自动化能力，并重构安全度量指标体系，实现安全资产全局建模。</a:t>
            </a:r>
            <a:endParaRPr lang="zh-CN" altLang="en-US" sz="1600"/>
          </a:p>
          <a:p>
            <a:pPr algn="l"/>
            <a:endParaRPr lang="zh-CN" altLang="en-US" sz="1600"/>
          </a:p>
        </p:txBody>
      </p:sp>
      <p:sp>
        <p:nvSpPr>
          <p:cNvPr id="5" name="文本框 4"/>
          <p:cNvSpPr txBox="1"/>
          <p:nvPr/>
        </p:nvSpPr>
        <p:spPr>
          <a:xfrm>
            <a:off x="789940" y="3965575"/>
            <a:ext cx="10301605" cy="1706880"/>
          </a:xfrm>
          <a:prstGeom prst="rect">
            <a:avLst/>
          </a:prstGeom>
          <a:noFill/>
        </p:spPr>
        <p:txBody>
          <a:bodyPr wrap="square" rtlCol="0">
            <a:spAutoFit/>
          </a:bodyPr>
          <a:p>
            <a:pPr algn="l" fontAlgn="auto">
              <a:lnSpc>
                <a:spcPct val="150000"/>
              </a:lnSpc>
            </a:pPr>
            <a:r>
              <a:rPr lang="zh-CN" altLang="en-US" sz="1400">
                <a:sym typeface="+mn-ea"/>
              </a:rPr>
              <a:t>Thoth统一安全管理平台以内部安全资源整合为核心，通过打通内部各系统解决了信息系统数据割裂问题，但是因关键数据的缺失，严重制约了整体的安全运营能力，具体痛点如下：</a:t>
            </a:r>
            <a:endParaRPr lang="zh-CN" altLang="en-US" sz="1400">
              <a:sym typeface="+mn-ea"/>
            </a:endParaRPr>
          </a:p>
          <a:p>
            <a:pPr algn="l" fontAlgn="auto">
              <a:lnSpc>
                <a:spcPct val="150000"/>
              </a:lnSpc>
            </a:pPr>
            <a:r>
              <a:rPr lang="en-US" altLang="zh-CN" sz="1400">
                <a:sym typeface="+mn-ea"/>
              </a:rPr>
              <a:t>1.</a:t>
            </a:r>
            <a:r>
              <a:rPr lang="zh-CN" altLang="en-US" sz="1400">
                <a:sym typeface="+mn-ea"/>
              </a:rPr>
              <a:t>缺失内网全量资产数据的采集能力，存在潜在安全管理盲点；哑终端管控缺失，导致</a:t>
            </a:r>
            <a:r>
              <a:rPr lang="en-US" altLang="zh-CN" sz="1400">
                <a:sym typeface="+mn-ea"/>
              </a:rPr>
              <a:t>“</a:t>
            </a:r>
            <a:r>
              <a:rPr lang="zh-CN" altLang="en-US" sz="1400">
                <a:sym typeface="+mn-ea"/>
              </a:rPr>
              <a:t>木桶效应</a:t>
            </a:r>
            <a:r>
              <a:rPr lang="en-US" altLang="zh-CN" sz="1400">
                <a:sym typeface="+mn-ea"/>
              </a:rPr>
              <a:t>”</a:t>
            </a:r>
            <a:r>
              <a:rPr lang="zh-CN" altLang="en-US" sz="1400">
                <a:sym typeface="+mn-ea"/>
              </a:rPr>
              <a:t>，制约整体安全能力提升；</a:t>
            </a:r>
            <a:endParaRPr lang="zh-CN" altLang="en-US" sz="1400">
              <a:sym typeface="+mn-ea"/>
            </a:endParaRPr>
          </a:p>
          <a:p>
            <a:pPr algn="l" fontAlgn="auto">
              <a:lnSpc>
                <a:spcPct val="150000"/>
              </a:lnSpc>
            </a:pPr>
            <a:r>
              <a:rPr lang="en-US" altLang="zh-CN" sz="1400">
                <a:sym typeface="+mn-ea"/>
              </a:rPr>
              <a:t>2.安全事件多，误报多，</a:t>
            </a:r>
            <a:r>
              <a:rPr lang="zh-CN" altLang="en-US" sz="1400">
                <a:sym typeface="+mn-ea"/>
              </a:rPr>
              <a:t>关键资产信息缺失，安全分析难度增加，无法最大化降低误报，同时也难以快速支撑安全事件应急响应；</a:t>
            </a:r>
            <a:endParaRPr lang="zh-CN" altLang="en-US" sz="1400">
              <a:sym typeface="+mn-ea"/>
            </a:endParaRPr>
          </a:p>
          <a:p>
            <a:pPr algn="l" fontAlgn="auto">
              <a:lnSpc>
                <a:spcPct val="150000"/>
              </a:lnSpc>
            </a:pPr>
            <a:r>
              <a:rPr lang="en-US" altLang="zh-CN" sz="1400">
                <a:sym typeface="+mn-ea"/>
              </a:rPr>
              <a:t>3.</a:t>
            </a:r>
            <a:r>
              <a:rPr lang="zh-CN" altLang="en-US" sz="1400">
                <a:sym typeface="+mn-ea"/>
              </a:rPr>
              <a:t>资产属性不全，难以满足《中国人民银行科技司关于做好金融业科技信息综合管理平台第三批接入工作的通知》合规要求；</a:t>
            </a:r>
            <a:endParaRPr lang="zh-CN" altLang="en-US" sz="1400">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sp>
        <p:nvSpPr>
          <p:cNvPr id="57" name="矩形 56"/>
          <p:cNvSpPr/>
          <p:nvPr>
            <p:custDataLst>
              <p:tags r:id="rId1"/>
            </p:custDataLst>
          </p:nvPr>
        </p:nvSpPr>
        <p:spPr>
          <a:xfrm>
            <a:off x="2431294" y="719697"/>
            <a:ext cx="7223125" cy="854859"/>
          </a:xfrm>
          <a:prstGeom prst="rect">
            <a:avLst/>
          </a:prstGeom>
        </p:spPr>
        <p:txBody>
          <a:bodyPr wrap="none" anchor="ctr" anchorCtr="0">
            <a:normAutofit/>
          </a:bodyPr>
          <a:p>
            <a:pPr algn="ctr"/>
            <a:r>
              <a:rPr lang="zh-CN" altLang="en-US" sz="3200" b="1" dirty="0">
                <a:solidFill>
                  <a:srgbClr val="F19C63"/>
                </a:solidFill>
                <a:effectLst>
                  <a:outerShdw blurRad="38100" dist="25400" dir="5400000" algn="ctr" rotWithShape="0">
                    <a:srgbClr val="6E747A">
                      <a:alpha val="43000"/>
                    </a:srgbClr>
                  </a:outerShdw>
                </a:effectLst>
                <a:sym typeface="Arial" panose="020B0604020202020204" pitchFamily="34" charset="0"/>
              </a:rPr>
              <a:t>产品价值</a:t>
            </a:r>
            <a:endParaRPr lang="zh-CN" altLang="en-US" sz="3200" b="1" dirty="0">
              <a:solidFill>
                <a:srgbClr val="F19C63"/>
              </a:solidFill>
              <a:effectLst>
                <a:outerShdw blurRad="38100" dist="25400" dir="5400000" algn="ctr" rotWithShape="0">
                  <a:srgbClr val="6E747A">
                    <a:alpha val="43000"/>
                  </a:srgbClr>
                </a:outerShdw>
              </a:effectLst>
              <a:sym typeface="Arial" panose="020B0604020202020204" pitchFamily="34" charset="0"/>
            </a:endParaRPr>
          </a:p>
        </p:txBody>
      </p:sp>
      <p:grpSp>
        <p:nvGrpSpPr>
          <p:cNvPr id="117" name="组合 116"/>
          <p:cNvGrpSpPr/>
          <p:nvPr>
            <p:custDataLst>
              <p:tags r:id="rId2"/>
            </p:custDataLst>
          </p:nvPr>
        </p:nvGrpSpPr>
        <p:grpSpPr>
          <a:xfrm>
            <a:off x="467253" y="1684493"/>
            <a:ext cx="3546679" cy="661210"/>
            <a:chOff x="1584326" y="2646443"/>
            <a:chExt cx="3851274" cy="717996"/>
          </a:xfrm>
        </p:grpSpPr>
        <p:sp>
          <p:nvSpPr>
            <p:cNvPr id="118" name="任意多边形 117"/>
            <p:cNvSpPr/>
            <p:nvPr>
              <p:custDataLst>
                <p:tags r:id="rId3"/>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lumMod val="60000"/>
                <a:lumOff val="4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chemeClr val="accent2">
                      <a:lumMod val="60000"/>
                      <a:lumOff val="40000"/>
                    </a:schemeClr>
                  </a:solidFill>
                  <a:sym typeface="Arial" panose="020B0604020202020204" pitchFamily="34" charset="0"/>
                </a:rPr>
                <a:t>A</a:t>
              </a:r>
              <a:endParaRPr lang="en-US" altLang="zh-CN" dirty="0">
                <a:solidFill>
                  <a:schemeClr val="accent2">
                    <a:lumMod val="60000"/>
                    <a:lumOff val="40000"/>
                  </a:schemeClr>
                </a:solidFill>
                <a:sym typeface="Arial" panose="020B0604020202020204" pitchFamily="34" charset="0"/>
              </a:endParaRPr>
            </a:p>
          </p:txBody>
        </p:sp>
        <p:cxnSp>
          <p:nvCxnSpPr>
            <p:cNvPr id="119" name="直接连接符 118"/>
            <p:cNvCxnSpPr/>
            <p:nvPr>
              <p:custDataLst>
                <p:tags r:id="rId4"/>
              </p:custDataLst>
            </p:nvPr>
          </p:nvCxnSpPr>
          <p:spPr>
            <a:xfrm>
              <a:off x="2171672" y="3355972"/>
              <a:ext cx="3263928" cy="0"/>
            </a:xfrm>
            <a:prstGeom prst="line">
              <a:avLst/>
            </a:prstGeom>
            <a:ln>
              <a:solidFill>
                <a:schemeClr val="accent2">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20" name="文本框 119"/>
            <p:cNvSpPr txBox="1"/>
            <p:nvPr>
              <p:custDataLst>
                <p:tags r:id="rId5"/>
              </p:custDataLst>
            </p:nvPr>
          </p:nvSpPr>
          <p:spPr>
            <a:xfrm>
              <a:off x="2289516" y="2647132"/>
              <a:ext cx="3145394" cy="709529"/>
            </a:xfrm>
            <a:prstGeom prst="rect">
              <a:avLst/>
            </a:prstGeom>
            <a:noFill/>
          </p:spPr>
          <p:txBody>
            <a:bodyPr wrap="square" rtlCol="0">
              <a:normAutofit lnSpcReduction="10000"/>
            </a:bodyPr>
            <a:lstStyle/>
            <a:p>
              <a:endParaRPr lang="zh-CN" altLang="en-US" sz="2000" dirty="0">
                <a:sym typeface="Arial" panose="020B0604020202020204" pitchFamily="34" charset="0"/>
              </a:endParaRPr>
            </a:p>
            <a:p>
              <a:r>
                <a:rPr lang="zh-CN" altLang="en-US" dirty="0">
                  <a:sym typeface="Arial" panose="020B0604020202020204" pitchFamily="34" charset="0"/>
                </a:rPr>
                <a:t>发现仿冒并自动阻断</a:t>
              </a:r>
              <a:endParaRPr lang="zh-CN" altLang="en-US" dirty="0">
                <a:sym typeface="Arial" panose="020B0604020202020204" pitchFamily="34" charset="0"/>
              </a:endParaRPr>
            </a:p>
          </p:txBody>
        </p:sp>
      </p:grpSp>
      <p:grpSp>
        <p:nvGrpSpPr>
          <p:cNvPr id="121" name="组合 120"/>
          <p:cNvGrpSpPr/>
          <p:nvPr>
            <p:custDataLst>
              <p:tags r:id="rId6"/>
            </p:custDataLst>
          </p:nvPr>
        </p:nvGrpSpPr>
        <p:grpSpPr>
          <a:xfrm>
            <a:off x="467253" y="2950862"/>
            <a:ext cx="3546679" cy="661210"/>
            <a:chOff x="1584326" y="2646443"/>
            <a:chExt cx="3851274" cy="717996"/>
          </a:xfrm>
        </p:grpSpPr>
        <p:sp>
          <p:nvSpPr>
            <p:cNvPr id="122" name="任意多边形 121"/>
            <p:cNvSpPr/>
            <p:nvPr>
              <p:custDataLst>
                <p:tags r:id="rId7"/>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FFC91D"/>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rgbClr val="FFC91D"/>
                  </a:solidFill>
                  <a:sym typeface="Arial" panose="020B0604020202020204" pitchFamily="34" charset="0"/>
                </a:rPr>
                <a:t>B</a:t>
              </a:r>
              <a:endParaRPr lang="zh-CN" altLang="en-US" dirty="0">
                <a:solidFill>
                  <a:srgbClr val="FFC91D"/>
                </a:solidFill>
                <a:sym typeface="Arial" panose="020B0604020202020204" pitchFamily="34" charset="0"/>
              </a:endParaRPr>
            </a:p>
          </p:txBody>
        </p:sp>
        <p:cxnSp>
          <p:nvCxnSpPr>
            <p:cNvPr id="123" name="直接连接符 122"/>
            <p:cNvCxnSpPr/>
            <p:nvPr>
              <p:custDataLst>
                <p:tags r:id="rId8"/>
              </p:custDataLst>
            </p:nvPr>
          </p:nvCxnSpPr>
          <p:spPr>
            <a:xfrm>
              <a:off x="2171672" y="3355972"/>
              <a:ext cx="3263928" cy="0"/>
            </a:xfrm>
            <a:prstGeom prst="line">
              <a:avLst/>
            </a:prstGeom>
            <a:ln>
              <a:solidFill>
                <a:srgbClr val="FFC91D"/>
              </a:solidFill>
            </a:ln>
          </p:spPr>
          <p:style>
            <a:lnRef idx="1">
              <a:srgbClr val="E779A3"/>
            </a:lnRef>
            <a:fillRef idx="0">
              <a:srgbClr val="E779A3"/>
            </a:fillRef>
            <a:effectRef idx="0">
              <a:srgbClr val="E779A3"/>
            </a:effectRef>
            <a:fontRef idx="minor">
              <a:srgbClr val="5F5F5F"/>
            </a:fontRef>
          </p:style>
        </p:cxnSp>
        <p:sp>
          <p:nvSpPr>
            <p:cNvPr id="124" name="文本框 123"/>
            <p:cNvSpPr txBox="1"/>
            <p:nvPr>
              <p:custDataLst>
                <p:tags r:id="rId9"/>
              </p:custDataLst>
            </p:nvPr>
          </p:nvSpPr>
          <p:spPr>
            <a:xfrm>
              <a:off x="2290206" y="2646443"/>
              <a:ext cx="3145394" cy="709529"/>
            </a:xfrm>
            <a:prstGeom prst="rect">
              <a:avLst/>
            </a:prstGeom>
            <a:noFill/>
          </p:spPr>
          <p:txBody>
            <a:bodyPr wrap="square" rtlCol="0">
              <a:noAutofit/>
            </a:bodyPr>
            <a:lstStyle/>
            <a:p>
              <a:endParaRPr lang="zh-CN" altLang="en-US" sz="2000" dirty="0">
                <a:sym typeface="Arial" panose="020B0604020202020204" pitchFamily="34" charset="0"/>
              </a:endParaRPr>
            </a:p>
            <a:p>
              <a:r>
                <a:rPr lang="zh-CN" altLang="en-US" dirty="0">
                  <a:sym typeface="Arial" panose="020B0604020202020204" pitchFamily="34" charset="0"/>
                </a:rPr>
                <a:t>发现全网所有终端</a:t>
              </a:r>
              <a:endParaRPr lang="zh-CN" altLang="en-US" dirty="0">
                <a:sym typeface="Arial" panose="020B0604020202020204" pitchFamily="34" charset="0"/>
              </a:endParaRPr>
            </a:p>
          </p:txBody>
        </p:sp>
      </p:grpSp>
      <p:grpSp>
        <p:nvGrpSpPr>
          <p:cNvPr id="125" name="组合 124"/>
          <p:cNvGrpSpPr/>
          <p:nvPr>
            <p:custDataLst>
              <p:tags r:id="rId10"/>
            </p:custDataLst>
          </p:nvPr>
        </p:nvGrpSpPr>
        <p:grpSpPr>
          <a:xfrm>
            <a:off x="467253" y="4216078"/>
            <a:ext cx="3546679" cy="661210"/>
            <a:chOff x="1584326" y="2646443"/>
            <a:chExt cx="3851274" cy="717996"/>
          </a:xfrm>
        </p:grpSpPr>
        <p:sp>
          <p:nvSpPr>
            <p:cNvPr id="126" name="任意多边形 125"/>
            <p:cNvSpPr/>
            <p:nvPr>
              <p:custDataLst>
                <p:tags r:id="rId11"/>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B7DC50"/>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rgbClr val="B7DC50"/>
                  </a:solidFill>
                  <a:sym typeface="Arial" panose="020B0604020202020204" pitchFamily="34" charset="0"/>
                </a:rPr>
                <a:t>C</a:t>
              </a:r>
              <a:endParaRPr lang="zh-CN" altLang="en-US" dirty="0">
                <a:solidFill>
                  <a:srgbClr val="B7DC50"/>
                </a:solidFill>
                <a:sym typeface="Arial" panose="020B0604020202020204" pitchFamily="34" charset="0"/>
              </a:endParaRPr>
            </a:p>
          </p:txBody>
        </p:sp>
        <p:cxnSp>
          <p:nvCxnSpPr>
            <p:cNvPr id="127" name="直接连接符 126"/>
            <p:cNvCxnSpPr/>
            <p:nvPr>
              <p:custDataLst>
                <p:tags r:id="rId12"/>
              </p:custDataLst>
            </p:nvPr>
          </p:nvCxnSpPr>
          <p:spPr>
            <a:xfrm>
              <a:off x="2171672" y="3355972"/>
              <a:ext cx="3263928" cy="0"/>
            </a:xfrm>
            <a:prstGeom prst="line">
              <a:avLst/>
            </a:prstGeom>
            <a:ln>
              <a:solidFill>
                <a:srgbClr val="B7DC50"/>
              </a:solidFill>
            </a:ln>
          </p:spPr>
          <p:style>
            <a:lnRef idx="1">
              <a:srgbClr val="E779A3"/>
            </a:lnRef>
            <a:fillRef idx="0">
              <a:srgbClr val="E779A3"/>
            </a:fillRef>
            <a:effectRef idx="0">
              <a:srgbClr val="E779A3"/>
            </a:effectRef>
            <a:fontRef idx="minor">
              <a:srgbClr val="5F5F5F"/>
            </a:fontRef>
          </p:style>
        </p:cxnSp>
        <p:sp>
          <p:nvSpPr>
            <p:cNvPr id="128" name="文本框 127"/>
            <p:cNvSpPr txBox="1"/>
            <p:nvPr>
              <p:custDataLst>
                <p:tags r:id="rId13"/>
              </p:custDataLst>
            </p:nvPr>
          </p:nvSpPr>
          <p:spPr>
            <a:xfrm>
              <a:off x="2290206" y="2646443"/>
              <a:ext cx="3145394" cy="709529"/>
            </a:xfrm>
            <a:prstGeom prst="rect">
              <a:avLst/>
            </a:prstGeom>
            <a:noFill/>
          </p:spPr>
          <p:txBody>
            <a:bodyPr wrap="square" rtlCol="0">
              <a:noAutofit/>
            </a:bodyPr>
            <a:lstStyle/>
            <a:p>
              <a:endParaRPr dirty="0">
                <a:sym typeface="Arial" panose="020B0604020202020204" pitchFamily="34" charset="0"/>
              </a:endParaRPr>
            </a:p>
            <a:p>
              <a:r>
                <a:rPr lang="zh-CN" dirty="0">
                  <a:sym typeface="Arial" panose="020B0604020202020204" pitchFamily="34" charset="0"/>
                </a:rPr>
                <a:t>哑终端入网流程完善</a:t>
              </a:r>
              <a:endParaRPr lang="zh-CN" dirty="0">
                <a:sym typeface="Arial" panose="020B0604020202020204" pitchFamily="34" charset="0"/>
              </a:endParaRPr>
            </a:p>
            <a:p>
              <a:endParaRPr lang="zh-CN" altLang="en-US" dirty="0">
                <a:sym typeface="Arial" panose="020B0604020202020204" pitchFamily="34" charset="0"/>
              </a:endParaRPr>
            </a:p>
          </p:txBody>
        </p:sp>
      </p:grpSp>
      <p:grpSp>
        <p:nvGrpSpPr>
          <p:cNvPr id="129" name="组合 128"/>
          <p:cNvGrpSpPr/>
          <p:nvPr>
            <p:custDataLst>
              <p:tags r:id="rId14"/>
            </p:custDataLst>
          </p:nvPr>
        </p:nvGrpSpPr>
        <p:grpSpPr>
          <a:xfrm>
            <a:off x="4396965" y="1685009"/>
            <a:ext cx="3546679" cy="661211"/>
            <a:chOff x="1584326" y="2646442"/>
            <a:chExt cx="3851274" cy="717997"/>
          </a:xfrm>
        </p:grpSpPr>
        <p:sp>
          <p:nvSpPr>
            <p:cNvPr id="130" name="任意多边形 129"/>
            <p:cNvSpPr/>
            <p:nvPr>
              <p:custDataLst>
                <p:tags r:id="rId15"/>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lumMod val="60000"/>
                <a:lumOff val="4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chemeClr val="accent2">
                      <a:lumMod val="60000"/>
                      <a:lumOff val="40000"/>
                    </a:schemeClr>
                  </a:solidFill>
                  <a:sym typeface="Arial" panose="020B0604020202020204" pitchFamily="34" charset="0"/>
                </a:rPr>
                <a:t>E</a:t>
              </a:r>
              <a:endParaRPr lang="en-US" altLang="zh-CN" dirty="0">
                <a:solidFill>
                  <a:schemeClr val="accent2">
                    <a:lumMod val="60000"/>
                    <a:lumOff val="40000"/>
                  </a:schemeClr>
                </a:solidFill>
                <a:sym typeface="Arial" panose="020B0604020202020204" pitchFamily="34" charset="0"/>
              </a:endParaRPr>
            </a:p>
          </p:txBody>
        </p:sp>
        <p:cxnSp>
          <p:nvCxnSpPr>
            <p:cNvPr id="131" name="直接连接符 130"/>
            <p:cNvCxnSpPr/>
            <p:nvPr>
              <p:custDataLst>
                <p:tags r:id="rId16"/>
              </p:custDataLst>
            </p:nvPr>
          </p:nvCxnSpPr>
          <p:spPr>
            <a:xfrm>
              <a:off x="2171672" y="3355972"/>
              <a:ext cx="3263928" cy="0"/>
            </a:xfrm>
            <a:prstGeom prst="line">
              <a:avLst/>
            </a:prstGeom>
            <a:ln>
              <a:solidFill>
                <a:schemeClr val="accent2">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32" name="文本框 131"/>
            <p:cNvSpPr txBox="1"/>
            <p:nvPr>
              <p:custDataLst>
                <p:tags r:id="rId17"/>
              </p:custDataLst>
            </p:nvPr>
          </p:nvSpPr>
          <p:spPr>
            <a:xfrm>
              <a:off x="2290206" y="2646442"/>
              <a:ext cx="3145394" cy="709529"/>
            </a:xfrm>
            <a:prstGeom prst="rect">
              <a:avLst/>
            </a:prstGeom>
            <a:noFill/>
          </p:spPr>
          <p:txBody>
            <a:bodyPr wrap="square" rtlCol="0">
              <a:normAutofit fontScale="90000"/>
            </a:bodyPr>
            <a:lstStyle/>
            <a:p>
              <a:endParaRPr lang="en-US" altLang="zh-CN" sz="2000" dirty="0">
                <a:sym typeface="Arial" panose="020B0604020202020204" pitchFamily="34" charset="0"/>
              </a:endParaRPr>
            </a:p>
            <a:p>
              <a:r>
                <a:rPr lang="zh-CN" altLang="en-US" sz="2000" dirty="0">
                  <a:sym typeface="Arial" panose="020B0604020202020204" pitchFamily="34" charset="0"/>
                </a:rPr>
                <a:t>资产属性收集</a:t>
              </a:r>
              <a:endParaRPr lang="zh-CN" altLang="en-US" sz="2000" dirty="0">
                <a:sym typeface="Arial" panose="020B0604020202020204" pitchFamily="34" charset="0"/>
              </a:endParaRPr>
            </a:p>
            <a:p>
              <a:endParaRPr lang="zh-CN" altLang="en-US" sz="2000" dirty="0">
                <a:sym typeface="Arial" panose="020B0604020202020204" pitchFamily="34" charset="0"/>
              </a:endParaRPr>
            </a:p>
          </p:txBody>
        </p:sp>
      </p:grpSp>
      <p:grpSp>
        <p:nvGrpSpPr>
          <p:cNvPr id="133" name="组合 132"/>
          <p:cNvGrpSpPr/>
          <p:nvPr>
            <p:custDataLst>
              <p:tags r:id="rId18"/>
            </p:custDataLst>
          </p:nvPr>
        </p:nvGrpSpPr>
        <p:grpSpPr>
          <a:xfrm>
            <a:off x="4396965" y="2950862"/>
            <a:ext cx="3546679" cy="661210"/>
            <a:chOff x="1584326" y="2646443"/>
            <a:chExt cx="3851274" cy="717996"/>
          </a:xfrm>
        </p:grpSpPr>
        <p:sp>
          <p:nvSpPr>
            <p:cNvPr id="134" name="任意多边形 133"/>
            <p:cNvSpPr/>
            <p:nvPr>
              <p:custDataLst>
                <p:tags r:id="rId19"/>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FFC91D"/>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rgbClr val="FFC91D"/>
                  </a:solidFill>
                  <a:sym typeface="Arial" panose="020B0604020202020204" pitchFamily="34" charset="0"/>
                </a:rPr>
                <a:t>F</a:t>
              </a:r>
              <a:endParaRPr lang="zh-CN" altLang="en-US" dirty="0">
                <a:solidFill>
                  <a:srgbClr val="FFC91D"/>
                </a:solidFill>
                <a:sym typeface="Arial" panose="020B0604020202020204" pitchFamily="34" charset="0"/>
              </a:endParaRPr>
            </a:p>
          </p:txBody>
        </p:sp>
        <p:cxnSp>
          <p:nvCxnSpPr>
            <p:cNvPr id="135" name="直接连接符 134"/>
            <p:cNvCxnSpPr/>
            <p:nvPr>
              <p:custDataLst>
                <p:tags r:id="rId20"/>
              </p:custDataLst>
            </p:nvPr>
          </p:nvCxnSpPr>
          <p:spPr>
            <a:xfrm>
              <a:off x="2171672" y="3355972"/>
              <a:ext cx="3263928" cy="0"/>
            </a:xfrm>
            <a:prstGeom prst="line">
              <a:avLst/>
            </a:prstGeom>
            <a:ln>
              <a:solidFill>
                <a:srgbClr val="FFC91D"/>
              </a:solidFill>
            </a:ln>
          </p:spPr>
          <p:style>
            <a:lnRef idx="1">
              <a:srgbClr val="E779A3"/>
            </a:lnRef>
            <a:fillRef idx="0">
              <a:srgbClr val="E779A3"/>
            </a:fillRef>
            <a:effectRef idx="0">
              <a:srgbClr val="E779A3"/>
            </a:effectRef>
            <a:fontRef idx="minor">
              <a:srgbClr val="5F5F5F"/>
            </a:fontRef>
          </p:style>
        </p:cxnSp>
        <p:sp>
          <p:nvSpPr>
            <p:cNvPr id="136" name="文本框 135"/>
            <p:cNvSpPr txBox="1"/>
            <p:nvPr>
              <p:custDataLst>
                <p:tags r:id="rId21"/>
              </p:custDataLst>
            </p:nvPr>
          </p:nvSpPr>
          <p:spPr>
            <a:xfrm>
              <a:off x="2290206" y="2646443"/>
              <a:ext cx="3145394" cy="709529"/>
            </a:xfrm>
            <a:prstGeom prst="rect">
              <a:avLst/>
            </a:prstGeom>
            <a:noFill/>
          </p:spPr>
          <p:txBody>
            <a:bodyPr wrap="square" rtlCol="0">
              <a:normAutofit lnSpcReduction="10000"/>
            </a:bodyPr>
            <a:lstStyle/>
            <a:p>
              <a:endParaRPr lang="en-US" altLang="zh-CN" sz="2000" dirty="0">
                <a:sym typeface="Arial" panose="020B0604020202020204" pitchFamily="34" charset="0"/>
              </a:endParaRPr>
            </a:p>
            <a:p>
              <a:r>
                <a:rPr lang="zh-CN" altLang="en-US" dirty="0">
                  <a:sym typeface="Arial" panose="020B0604020202020204" pitchFamily="34" charset="0"/>
                </a:rPr>
                <a:t>发现非正常准入的</a:t>
              </a:r>
              <a:r>
                <a:rPr lang="en-US" altLang="zh-CN" dirty="0">
                  <a:sym typeface="Arial" panose="020B0604020202020204" pitchFamily="34" charset="0"/>
                </a:rPr>
                <a:t>PC</a:t>
              </a:r>
              <a:endParaRPr lang="en-US" altLang="zh-CN" dirty="0">
                <a:sym typeface="Arial" panose="020B0604020202020204" pitchFamily="34" charset="0"/>
              </a:endParaRPr>
            </a:p>
          </p:txBody>
        </p:sp>
      </p:grpSp>
      <p:grpSp>
        <p:nvGrpSpPr>
          <p:cNvPr id="137" name="组合 136"/>
          <p:cNvGrpSpPr/>
          <p:nvPr>
            <p:custDataLst>
              <p:tags r:id="rId22"/>
            </p:custDataLst>
          </p:nvPr>
        </p:nvGrpSpPr>
        <p:grpSpPr>
          <a:xfrm>
            <a:off x="4396965" y="4215960"/>
            <a:ext cx="3660775" cy="661328"/>
            <a:chOff x="1584326" y="2646315"/>
            <a:chExt cx="3975169" cy="718124"/>
          </a:xfrm>
        </p:grpSpPr>
        <p:sp>
          <p:nvSpPr>
            <p:cNvPr id="138" name="任意多边形 137"/>
            <p:cNvSpPr/>
            <p:nvPr>
              <p:custDataLst>
                <p:tags r:id="rId23"/>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B7DC50"/>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lstStyle/>
            <a:p>
              <a:pPr algn="ctr"/>
              <a:r>
                <a:rPr lang="en-US" altLang="zh-CN" dirty="0">
                  <a:solidFill>
                    <a:srgbClr val="B7DC50"/>
                  </a:solidFill>
                  <a:sym typeface="Arial" panose="020B0604020202020204" pitchFamily="34" charset="0"/>
                </a:rPr>
                <a:t>G</a:t>
              </a:r>
              <a:endParaRPr lang="zh-CN" altLang="en-US" dirty="0">
                <a:solidFill>
                  <a:srgbClr val="B7DC50"/>
                </a:solidFill>
                <a:sym typeface="Arial" panose="020B0604020202020204" pitchFamily="34" charset="0"/>
              </a:endParaRPr>
            </a:p>
          </p:txBody>
        </p:sp>
        <p:cxnSp>
          <p:nvCxnSpPr>
            <p:cNvPr id="139" name="直接连接符 138"/>
            <p:cNvCxnSpPr/>
            <p:nvPr>
              <p:custDataLst>
                <p:tags r:id="rId24"/>
              </p:custDataLst>
            </p:nvPr>
          </p:nvCxnSpPr>
          <p:spPr>
            <a:xfrm>
              <a:off x="2171672" y="3355972"/>
              <a:ext cx="3263928" cy="0"/>
            </a:xfrm>
            <a:prstGeom prst="line">
              <a:avLst/>
            </a:prstGeom>
            <a:ln>
              <a:solidFill>
                <a:srgbClr val="B7DC50"/>
              </a:solidFill>
            </a:ln>
          </p:spPr>
          <p:style>
            <a:lnRef idx="1">
              <a:srgbClr val="E779A3"/>
            </a:lnRef>
            <a:fillRef idx="0">
              <a:srgbClr val="E779A3"/>
            </a:fillRef>
            <a:effectRef idx="0">
              <a:srgbClr val="E779A3"/>
            </a:effectRef>
            <a:fontRef idx="minor">
              <a:srgbClr val="5F5F5F"/>
            </a:fontRef>
          </p:style>
        </p:cxnSp>
        <p:sp>
          <p:nvSpPr>
            <p:cNvPr id="140" name="文本框 139"/>
            <p:cNvSpPr txBox="1"/>
            <p:nvPr>
              <p:custDataLst>
                <p:tags r:id="rId25"/>
              </p:custDataLst>
            </p:nvPr>
          </p:nvSpPr>
          <p:spPr>
            <a:xfrm>
              <a:off x="2290410" y="2646315"/>
              <a:ext cx="3269085" cy="709532"/>
            </a:xfrm>
            <a:prstGeom prst="rect">
              <a:avLst/>
            </a:prstGeom>
            <a:noFill/>
          </p:spPr>
          <p:txBody>
            <a:bodyPr wrap="square" rtlCol="0"/>
            <a:lstStyle/>
            <a:p>
              <a:r>
                <a:rPr lang="zh-CN" altLang="en-US" dirty="0">
                  <a:sym typeface="Arial" panose="020B0604020202020204" pitchFamily="34" charset="0"/>
                </a:rPr>
                <a:t>采集</a:t>
              </a:r>
              <a:r>
                <a:rPr lang="en-US" altLang="zh-CN" dirty="0">
                  <a:sym typeface="Arial" panose="020B0604020202020204" pitchFamily="34" charset="0"/>
                </a:rPr>
                <a:t>终端接入网络</a:t>
              </a:r>
              <a:r>
                <a:rPr lang="zh-CN" altLang="en-US" dirty="0">
                  <a:sym typeface="Arial" panose="020B0604020202020204" pitchFamily="34" charset="0"/>
                </a:rPr>
                <a:t>的</a:t>
              </a:r>
              <a:r>
                <a:rPr lang="en-US" altLang="zh-CN" dirty="0">
                  <a:sym typeface="Arial" panose="020B0604020202020204" pitchFamily="34" charset="0"/>
                </a:rPr>
                <a:t>所属</a:t>
              </a:r>
              <a:endParaRPr lang="en-US" altLang="zh-CN" dirty="0">
                <a:sym typeface="Arial" panose="020B0604020202020204" pitchFamily="34" charset="0"/>
              </a:endParaRPr>
            </a:p>
            <a:p>
              <a:r>
                <a:rPr lang="en-US" altLang="zh-CN" dirty="0">
                  <a:sym typeface="Arial" panose="020B0604020202020204" pitchFamily="34" charset="0"/>
                </a:rPr>
                <a:t>交换机及所接交换机端口</a:t>
              </a:r>
              <a:endParaRPr lang="en-US" altLang="zh-CN" dirty="0">
                <a:sym typeface="Arial" panose="020B0604020202020204" pitchFamily="34" charset="0"/>
              </a:endParaRPr>
            </a:p>
          </p:txBody>
        </p:sp>
      </p:grpSp>
      <p:grpSp>
        <p:nvGrpSpPr>
          <p:cNvPr id="141" name="组合 140"/>
          <p:cNvGrpSpPr/>
          <p:nvPr>
            <p:custDataLst>
              <p:tags r:id="rId26"/>
            </p:custDataLst>
          </p:nvPr>
        </p:nvGrpSpPr>
        <p:grpSpPr>
          <a:xfrm>
            <a:off x="467253" y="5543228"/>
            <a:ext cx="3546679" cy="661210"/>
            <a:chOff x="1584326" y="2646443"/>
            <a:chExt cx="3851274" cy="717996"/>
          </a:xfrm>
        </p:grpSpPr>
        <p:sp>
          <p:nvSpPr>
            <p:cNvPr id="142" name="任意多边形 141"/>
            <p:cNvSpPr/>
            <p:nvPr>
              <p:custDataLst>
                <p:tags r:id="rId27"/>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5">
                <a:lumMod val="40000"/>
                <a:lumOff val="6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chemeClr val="accent5">
                      <a:lumMod val="60000"/>
                      <a:lumOff val="40000"/>
                    </a:schemeClr>
                  </a:solidFill>
                  <a:sym typeface="Arial" panose="020B0604020202020204" pitchFamily="34" charset="0"/>
                </a:rPr>
                <a:t>D</a:t>
              </a:r>
              <a:endParaRPr lang="en-US" altLang="zh-CN" dirty="0">
                <a:solidFill>
                  <a:schemeClr val="accent5">
                    <a:lumMod val="60000"/>
                    <a:lumOff val="40000"/>
                  </a:schemeClr>
                </a:solidFill>
                <a:sym typeface="Arial" panose="020B0604020202020204" pitchFamily="34" charset="0"/>
              </a:endParaRPr>
            </a:p>
          </p:txBody>
        </p:sp>
        <p:cxnSp>
          <p:nvCxnSpPr>
            <p:cNvPr id="143" name="直接连接符 142"/>
            <p:cNvCxnSpPr/>
            <p:nvPr>
              <p:custDataLst>
                <p:tags r:id="rId28"/>
              </p:custDataLst>
            </p:nvPr>
          </p:nvCxnSpPr>
          <p:spPr>
            <a:xfrm>
              <a:off x="2171672" y="3355972"/>
              <a:ext cx="3263928" cy="0"/>
            </a:xfrm>
            <a:prstGeom prst="line">
              <a:avLst/>
            </a:prstGeom>
            <a:ln>
              <a:solidFill>
                <a:schemeClr val="accent5">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44" name="文本框 143"/>
            <p:cNvSpPr txBox="1"/>
            <p:nvPr>
              <p:custDataLst>
                <p:tags r:id="rId29"/>
              </p:custDataLst>
            </p:nvPr>
          </p:nvSpPr>
          <p:spPr>
            <a:xfrm>
              <a:off x="2290206" y="2646443"/>
              <a:ext cx="3145394" cy="709529"/>
            </a:xfrm>
            <a:prstGeom prst="rect">
              <a:avLst/>
            </a:prstGeom>
            <a:noFill/>
          </p:spPr>
          <p:txBody>
            <a:bodyPr wrap="square" rtlCol="0">
              <a:noAutofit/>
            </a:bodyPr>
            <a:p>
              <a:endParaRPr lang="zh-CN" altLang="en-US" dirty="0">
                <a:sym typeface="Arial" panose="020B0604020202020204" pitchFamily="34" charset="0"/>
              </a:endParaRPr>
            </a:p>
            <a:p>
              <a:r>
                <a:rPr lang="zh-CN" altLang="en-US" dirty="0">
                  <a:sym typeface="Arial" panose="020B0604020202020204" pitchFamily="34" charset="0"/>
                </a:rPr>
                <a:t>全网终端网络阻断</a:t>
              </a:r>
              <a:endParaRPr lang="zh-CN" altLang="en-US" dirty="0">
                <a:sym typeface="Arial" panose="020B0604020202020204" pitchFamily="34" charset="0"/>
              </a:endParaRPr>
            </a:p>
          </p:txBody>
        </p:sp>
      </p:grpSp>
      <p:grpSp>
        <p:nvGrpSpPr>
          <p:cNvPr id="145" name="组合 144"/>
          <p:cNvGrpSpPr/>
          <p:nvPr>
            <p:custDataLst>
              <p:tags r:id="rId30"/>
            </p:custDataLst>
          </p:nvPr>
        </p:nvGrpSpPr>
        <p:grpSpPr>
          <a:xfrm>
            <a:off x="4396965" y="5543110"/>
            <a:ext cx="3660775" cy="661328"/>
            <a:chOff x="1584326" y="2646315"/>
            <a:chExt cx="3975169" cy="718124"/>
          </a:xfrm>
        </p:grpSpPr>
        <p:sp>
          <p:nvSpPr>
            <p:cNvPr id="146" name="任意多边形 145"/>
            <p:cNvSpPr/>
            <p:nvPr>
              <p:custDataLst>
                <p:tags r:id="rId31"/>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5">
                <a:lumMod val="40000"/>
                <a:lumOff val="6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chemeClr val="accent5">
                      <a:lumMod val="60000"/>
                      <a:lumOff val="40000"/>
                    </a:schemeClr>
                  </a:solidFill>
                  <a:sym typeface="Arial" panose="020B0604020202020204" pitchFamily="34" charset="0"/>
                </a:rPr>
                <a:t>H</a:t>
              </a:r>
              <a:endParaRPr lang="en-US" altLang="zh-CN" dirty="0">
                <a:solidFill>
                  <a:schemeClr val="accent5">
                    <a:lumMod val="60000"/>
                    <a:lumOff val="40000"/>
                  </a:schemeClr>
                </a:solidFill>
                <a:sym typeface="Arial" panose="020B0604020202020204" pitchFamily="34" charset="0"/>
              </a:endParaRPr>
            </a:p>
          </p:txBody>
        </p:sp>
        <p:cxnSp>
          <p:nvCxnSpPr>
            <p:cNvPr id="147" name="直接连接符 146"/>
            <p:cNvCxnSpPr/>
            <p:nvPr>
              <p:custDataLst>
                <p:tags r:id="rId32"/>
              </p:custDataLst>
            </p:nvPr>
          </p:nvCxnSpPr>
          <p:spPr>
            <a:xfrm>
              <a:off x="2171672" y="3355972"/>
              <a:ext cx="3263928" cy="0"/>
            </a:xfrm>
            <a:prstGeom prst="line">
              <a:avLst/>
            </a:prstGeom>
            <a:ln>
              <a:solidFill>
                <a:schemeClr val="accent5">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48" name="文本框 147"/>
            <p:cNvSpPr txBox="1"/>
            <p:nvPr>
              <p:custDataLst>
                <p:tags r:id="rId33"/>
              </p:custDataLst>
            </p:nvPr>
          </p:nvSpPr>
          <p:spPr>
            <a:xfrm>
              <a:off x="2290410" y="2646315"/>
              <a:ext cx="3269085" cy="709532"/>
            </a:xfrm>
            <a:prstGeom prst="rect">
              <a:avLst/>
            </a:prstGeom>
            <a:noFill/>
          </p:spPr>
          <p:txBody>
            <a:bodyPr wrap="square" rtlCol="0"/>
            <a:p>
              <a:r>
                <a:rPr lang="zh-CN" altLang="en-US" dirty="0">
                  <a:sym typeface="Arial" panose="020B0604020202020204" pitchFamily="34" charset="0"/>
                </a:rPr>
                <a:t>发现没有纳入网管的</a:t>
              </a:r>
              <a:endParaRPr lang="zh-CN" altLang="en-US" dirty="0">
                <a:sym typeface="Arial" panose="020B0604020202020204" pitchFamily="34" charset="0"/>
              </a:endParaRPr>
            </a:p>
            <a:p>
              <a:r>
                <a:rPr lang="zh-CN" altLang="en-US" dirty="0">
                  <a:sym typeface="Arial" panose="020B0604020202020204" pitchFamily="34" charset="0"/>
                </a:rPr>
                <a:t>交换机</a:t>
              </a:r>
              <a:endParaRPr dirty="0">
                <a:sym typeface="Arial" panose="020B0604020202020204" pitchFamily="34" charset="0"/>
              </a:endParaRPr>
            </a:p>
          </p:txBody>
        </p:sp>
      </p:grpSp>
      <p:grpSp>
        <p:nvGrpSpPr>
          <p:cNvPr id="149" name="组合 148"/>
          <p:cNvGrpSpPr/>
          <p:nvPr>
            <p:custDataLst>
              <p:tags r:id="rId34"/>
            </p:custDataLst>
          </p:nvPr>
        </p:nvGrpSpPr>
        <p:grpSpPr>
          <a:xfrm>
            <a:off x="8143465" y="1685645"/>
            <a:ext cx="3546679" cy="661210"/>
            <a:chOff x="1584326" y="2646443"/>
            <a:chExt cx="3851274" cy="717996"/>
          </a:xfrm>
        </p:grpSpPr>
        <p:sp>
          <p:nvSpPr>
            <p:cNvPr id="150" name="任意多边形 149"/>
            <p:cNvSpPr/>
            <p:nvPr>
              <p:custDataLst>
                <p:tags r:id="rId35"/>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2">
                <a:lumMod val="60000"/>
                <a:lumOff val="4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chemeClr val="accent2">
                      <a:lumMod val="60000"/>
                      <a:lumOff val="40000"/>
                    </a:schemeClr>
                  </a:solidFill>
                  <a:sym typeface="Arial" panose="020B0604020202020204" pitchFamily="34" charset="0"/>
                </a:rPr>
                <a:t>I</a:t>
              </a:r>
              <a:endParaRPr lang="en-US" altLang="zh-CN" dirty="0">
                <a:solidFill>
                  <a:schemeClr val="accent2">
                    <a:lumMod val="60000"/>
                    <a:lumOff val="40000"/>
                  </a:schemeClr>
                </a:solidFill>
                <a:sym typeface="Arial" panose="020B0604020202020204" pitchFamily="34" charset="0"/>
              </a:endParaRPr>
            </a:p>
          </p:txBody>
        </p:sp>
        <p:cxnSp>
          <p:nvCxnSpPr>
            <p:cNvPr id="151" name="直接连接符 150"/>
            <p:cNvCxnSpPr/>
            <p:nvPr>
              <p:custDataLst>
                <p:tags r:id="rId36"/>
              </p:custDataLst>
            </p:nvPr>
          </p:nvCxnSpPr>
          <p:spPr>
            <a:xfrm>
              <a:off x="2171672" y="3355972"/>
              <a:ext cx="3263928" cy="0"/>
            </a:xfrm>
            <a:prstGeom prst="line">
              <a:avLst/>
            </a:prstGeom>
            <a:ln>
              <a:solidFill>
                <a:schemeClr val="accent2">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52" name="文本框 151"/>
            <p:cNvSpPr txBox="1"/>
            <p:nvPr>
              <p:custDataLst>
                <p:tags r:id="rId37"/>
              </p:custDataLst>
            </p:nvPr>
          </p:nvSpPr>
          <p:spPr>
            <a:xfrm>
              <a:off x="2290206" y="2646443"/>
              <a:ext cx="3145394" cy="709529"/>
            </a:xfrm>
            <a:prstGeom prst="rect">
              <a:avLst/>
            </a:prstGeom>
            <a:noFill/>
          </p:spPr>
          <p:txBody>
            <a:bodyPr wrap="square" rtlCol="0">
              <a:noAutofit/>
            </a:bodyPr>
            <a:p>
              <a:r>
                <a:rPr lang="zh-CN" altLang="en-US" sz="1700" dirty="0">
                  <a:sym typeface="Arial" panose="020B0604020202020204" pitchFamily="34" charset="0"/>
                </a:rPr>
                <a:t>向各安全运营系统、资产管理系统开放共享所有数据</a:t>
              </a:r>
              <a:endParaRPr lang="zh-CN" altLang="en-US" sz="1700" dirty="0">
                <a:sym typeface="Arial" panose="020B0604020202020204" pitchFamily="34" charset="0"/>
              </a:endParaRPr>
            </a:p>
          </p:txBody>
        </p:sp>
      </p:grpSp>
      <p:grpSp>
        <p:nvGrpSpPr>
          <p:cNvPr id="153" name="组合 152"/>
          <p:cNvGrpSpPr/>
          <p:nvPr>
            <p:custDataLst>
              <p:tags r:id="rId38"/>
            </p:custDataLst>
          </p:nvPr>
        </p:nvGrpSpPr>
        <p:grpSpPr>
          <a:xfrm>
            <a:off x="8143465" y="2951497"/>
            <a:ext cx="3546679" cy="661210"/>
            <a:chOff x="1584326" y="2646443"/>
            <a:chExt cx="3851274" cy="717996"/>
          </a:xfrm>
        </p:grpSpPr>
        <p:sp>
          <p:nvSpPr>
            <p:cNvPr id="154" name="任意多边形 153"/>
            <p:cNvSpPr/>
            <p:nvPr>
              <p:custDataLst>
                <p:tags r:id="rId39"/>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FFC91D"/>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rgbClr val="FFC91D"/>
                  </a:solidFill>
                  <a:sym typeface="Arial" panose="020B0604020202020204" pitchFamily="34" charset="0"/>
                </a:rPr>
                <a:t>J</a:t>
              </a:r>
              <a:endParaRPr lang="zh-CN" altLang="en-US" dirty="0">
                <a:solidFill>
                  <a:srgbClr val="FFC91D"/>
                </a:solidFill>
                <a:sym typeface="Arial" panose="020B0604020202020204" pitchFamily="34" charset="0"/>
              </a:endParaRPr>
            </a:p>
          </p:txBody>
        </p:sp>
        <p:cxnSp>
          <p:nvCxnSpPr>
            <p:cNvPr id="155" name="直接连接符 154"/>
            <p:cNvCxnSpPr/>
            <p:nvPr>
              <p:custDataLst>
                <p:tags r:id="rId40"/>
              </p:custDataLst>
            </p:nvPr>
          </p:nvCxnSpPr>
          <p:spPr>
            <a:xfrm>
              <a:off x="2171672" y="3355972"/>
              <a:ext cx="3263928" cy="0"/>
            </a:xfrm>
            <a:prstGeom prst="line">
              <a:avLst/>
            </a:prstGeom>
            <a:ln>
              <a:solidFill>
                <a:srgbClr val="FFC91D"/>
              </a:solidFill>
            </a:ln>
          </p:spPr>
          <p:style>
            <a:lnRef idx="1">
              <a:srgbClr val="E779A3"/>
            </a:lnRef>
            <a:fillRef idx="0">
              <a:srgbClr val="E779A3"/>
            </a:fillRef>
            <a:effectRef idx="0">
              <a:srgbClr val="E779A3"/>
            </a:effectRef>
            <a:fontRef idx="minor">
              <a:srgbClr val="5F5F5F"/>
            </a:fontRef>
          </p:style>
        </p:cxnSp>
        <p:sp>
          <p:nvSpPr>
            <p:cNvPr id="156" name="文本框 155"/>
            <p:cNvSpPr txBox="1"/>
            <p:nvPr>
              <p:custDataLst>
                <p:tags r:id="rId41"/>
              </p:custDataLst>
            </p:nvPr>
          </p:nvSpPr>
          <p:spPr>
            <a:xfrm>
              <a:off x="2290206" y="2646443"/>
              <a:ext cx="3145394" cy="709529"/>
            </a:xfrm>
            <a:prstGeom prst="rect">
              <a:avLst/>
            </a:prstGeom>
            <a:noFill/>
          </p:spPr>
          <p:txBody>
            <a:bodyPr wrap="square" rtlCol="0">
              <a:normAutofit lnSpcReduction="10000"/>
            </a:bodyPr>
            <a:p>
              <a:endParaRPr lang="en-US" altLang="zh-CN" sz="2000" dirty="0">
                <a:sym typeface="Arial" panose="020B0604020202020204" pitchFamily="34" charset="0"/>
              </a:endParaRPr>
            </a:p>
            <a:p>
              <a:r>
                <a:rPr lang="zh-CN" dirty="0">
                  <a:sym typeface="Arial" panose="020B0604020202020204" pitchFamily="34" charset="0"/>
                </a:rPr>
                <a:t>设备</a:t>
              </a:r>
              <a:r>
                <a:rPr dirty="0">
                  <a:sym typeface="Arial" panose="020B0604020202020204" pitchFamily="34" charset="0"/>
                </a:rPr>
                <a:t>多IP</a:t>
              </a:r>
              <a:r>
                <a:rPr lang="zh-CN" dirty="0">
                  <a:sym typeface="Arial" panose="020B0604020202020204" pitchFamily="34" charset="0"/>
                </a:rPr>
                <a:t>整合</a:t>
              </a:r>
              <a:endParaRPr lang="zh-CN" dirty="0">
                <a:sym typeface="Arial" panose="020B0604020202020204" pitchFamily="34" charset="0"/>
              </a:endParaRPr>
            </a:p>
          </p:txBody>
        </p:sp>
      </p:grpSp>
      <p:grpSp>
        <p:nvGrpSpPr>
          <p:cNvPr id="157" name="组合 156"/>
          <p:cNvGrpSpPr/>
          <p:nvPr>
            <p:custDataLst>
              <p:tags r:id="rId42"/>
            </p:custDataLst>
          </p:nvPr>
        </p:nvGrpSpPr>
        <p:grpSpPr>
          <a:xfrm>
            <a:off x="8143465" y="4216595"/>
            <a:ext cx="3660775" cy="661328"/>
            <a:chOff x="1584326" y="2646315"/>
            <a:chExt cx="3975169" cy="718124"/>
          </a:xfrm>
        </p:grpSpPr>
        <p:sp>
          <p:nvSpPr>
            <p:cNvPr id="158" name="任意多边形 157"/>
            <p:cNvSpPr/>
            <p:nvPr>
              <p:custDataLst>
                <p:tags r:id="rId43"/>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rgbClr val="B7DC50"/>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rgbClr val="B7DC50"/>
                  </a:solidFill>
                  <a:sym typeface="Arial" panose="020B0604020202020204" pitchFamily="34" charset="0"/>
                </a:rPr>
                <a:t>K</a:t>
              </a:r>
              <a:endParaRPr lang="zh-CN" altLang="en-US" dirty="0">
                <a:solidFill>
                  <a:srgbClr val="B7DC50"/>
                </a:solidFill>
                <a:sym typeface="Arial" panose="020B0604020202020204" pitchFamily="34" charset="0"/>
              </a:endParaRPr>
            </a:p>
          </p:txBody>
        </p:sp>
        <p:cxnSp>
          <p:nvCxnSpPr>
            <p:cNvPr id="159" name="直接连接符 158"/>
            <p:cNvCxnSpPr/>
            <p:nvPr>
              <p:custDataLst>
                <p:tags r:id="rId44"/>
              </p:custDataLst>
            </p:nvPr>
          </p:nvCxnSpPr>
          <p:spPr>
            <a:xfrm>
              <a:off x="2171672" y="3355972"/>
              <a:ext cx="3263928" cy="0"/>
            </a:xfrm>
            <a:prstGeom prst="line">
              <a:avLst/>
            </a:prstGeom>
            <a:ln>
              <a:solidFill>
                <a:srgbClr val="B7DC50"/>
              </a:solidFill>
            </a:ln>
          </p:spPr>
          <p:style>
            <a:lnRef idx="1">
              <a:srgbClr val="E779A3"/>
            </a:lnRef>
            <a:fillRef idx="0">
              <a:srgbClr val="E779A3"/>
            </a:fillRef>
            <a:effectRef idx="0">
              <a:srgbClr val="E779A3"/>
            </a:effectRef>
            <a:fontRef idx="minor">
              <a:srgbClr val="5F5F5F"/>
            </a:fontRef>
          </p:style>
        </p:cxnSp>
        <p:sp>
          <p:nvSpPr>
            <p:cNvPr id="160" name="文本框 159"/>
            <p:cNvSpPr txBox="1"/>
            <p:nvPr>
              <p:custDataLst>
                <p:tags r:id="rId45"/>
              </p:custDataLst>
            </p:nvPr>
          </p:nvSpPr>
          <p:spPr>
            <a:xfrm>
              <a:off x="2290410" y="2646315"/>
              <a:ext cx="3269085" cy="709532"/>
            </a:xfrm>
            <a:prstGeom prst="rect">
              <a:avLst/>
            </a:prstGeom>
            <a:noFill/>
          </p:spPr>
          <p:txBody>
            <a:bodyPr wrap="square" rtlCol="0"/>
            <a:p>
              <a:endParaRPr lang="zh-CN" altLang="en-US" dirty="0">
                <a:sym typeface="Arial" panose="020B0604020202020204" pitchFamily="34" charset="0"/>
              </a:endParaRPr>
            </a:p>
            <a:p>
              <a:r>
                <a:rPr lang="zh-CN" altLang="en-US" dirty="0">
                  <a:sym typeface="Arial" panose="020B0604020202020204" pitchFamily="34" charset="0"/>
                </a:rPr>
                <a:t>资产换</a:t>
              </a:r>
              <a:r>
                <a:rPr lang="en-US" altLang="zh-CN" dirty="0">
                  <a:sym typeface="Arial" panose="020B0604020202020204" pitchFamily="34" charset="0"/>
                </a:rPr>
                <a:t>IP</a:t>
              </a:r>
              <a:r>
                <a:rPr lang="zh-CN" altLang="en-US" dirty="0">
                  <a:sym typeface="Arial" panose="020B0604020202020204" pitchFamily="34" charset="0"/>
                </a:rPr>
                <a:t>、跨网段调拨记录</a:t>
              </a:r>
              <a:endParaRPr lang="zh-CN" altLang="en-US" dirty="0">
                <a:sym typeface="Arial" panose="020B0604020202020204" pitchFamily="34" charset="0"/>
              </a:endParaRPr>
            </a:p>
          </p:txBody>
        </p:sp>
      </p:grpSp>
      <p:grpSp>
        <p:nvGrpSpPr>
          <p:cNvPr id="161" name="组合 160"/>
          <p:cNvGrpSpPr/>
          <p:nvPr>
            <p:custDataLst>
              <p:tags r:id="rId46"/>
            </p:custDataLst>
          </p:nvPr>
        </p:nvGrpSpPr>
        <p:grpSpPr>
          <a:xfrm>
            <a:off x="8143465" y="5543110"/>
            <a:ext cx="3660775" cy="661963"/>
            <a:chOff x="1584326" y="2645625"/>
            <a:chExt cx="3975169" cy="718814"/>
          </a:xfrm>
        </p:grpSpPr>
        <p:sp>
          <p:nvSpPr>
            <p:cNvPr id="162" name="任意多边形 161"/>
            <p:cNvSpPr/>
            <p:nvPr>
              <p:custDataLst>
                <p:tags r:id="rId47"/>
              </p:custDataLst>
            </p:nvPr>
          </p:nvSpPr>
          <p:spPr>
            <a:xfrm>
              <a:off x="1584326" y="2646443"/>
              <a:ext cx="705880" cy="717996"/>
            </a:xfrm>
            <a:custGeom>
              <a:avLst/>
              <a:gdLst>
                <a:gd name="connsiteX0" fmla="*/ 77100 w 705880"/>
                <a:gd name="connsiteY0" fmla="*/ 77100 h 717996"/>
                <a:gd name="connsiteX1" fmla="*/ 77100 w 705880"/>
                <a:gd name="connsiteY1" fmla="*/ 427015 h 717996"/>
                <a:gd name="connsiteX2" fmla="*/ 290982 w 705880"/>
                <a:gd name="connsiteY2" fmla="*/ 640896 h 717996"/>
                <a:gd name="connsiteX3" fmla="*/ 631258 w 705880"/>
                <a:gd name="connsiteY3" fmla="*/ 640896 h 717996"/>
                <a:gd name="connsiteX4" fmla="*/ 631258 w 705880"/>
                <a:gd name="connsiteY4" fmla="*/ 290982 h 717996"/>
                <a:gd name="connsiteX5" fmla="*/ 417376 w 705880"/>
                <a:gd name="connsiteY5" fmla="*/ 77100 h 717996"/>
                <a:gd name="connsiteX6" fmla="*/ 0 w 705880"/>
                <a:gd name="connsiteY6" fmla="*/ 0 h 717996"/>
                <a:gd name="connsiteX7" fmla="*/ 455366 w 705880"/>
                <a:gd name="connsiteY7" fmla="*/ 0 h 717996"/>
                <a:gd name="connsiteX8" fmla="*/ 703218 w 705880"/>
                <a:gd name="connsiteY8" fmla="*/ 202005 h 717996"/>
                <a:gd name="connsiteX9" fmla="*/ 705880 w 705880"/>
                <a:gd name="connsiteY9" fmla="*/ 228413 h 717996"/>
                <a:gd name="connsiteX10" fmla="*/ 705880 w 705880"/>
                <a:gd name="connsiteY10" fmla="*/ 717996 h 717996"/>
                <a:gd name="connsiteX11" fmla="*/ 630099 w 705880"/>
                <a:gd name="connsiteY11" fmla="*/ 717996 h 717996"/>
                <a:gd name="connsiteX12" fmla="*/ 307195 w 705880"/>
                <a:gd name="connsiteY12" fmla="*/ 717996 h 717996"/>
                <a:gd name="connsiteX13" fmla="*/ 252992 w 705880"/>
                <a:gd name="connsiteY13" fmla="*/ 717996 h 717996"/>
                <a:gd name="connsiteX14" fmla="*/ 0 w 705880"/>
                <a:gd name="connsiteY14" fmla="*/ 465004 h 717996"/>
                <a:gd name="connsiteX15" fmla="*/ 0 w 705880"/>
                <a:gd name="connsiteY15" fmla="*/ 77288 h 717996"/>
                <a:gd name="connsiteX16" fmla="*/ 0 w 705880"/>
                <a:gd name="connsiteY16" fmla="*/ 9638 h 71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05880" h="717996">
                  <a:moveTo>
                    <a:pt x="77100" y="77100"/>
                  </a:moveTo>
                  <a:lnTo>
                    <a:pt x="77100" y="427015"/>
                  </a:lnTo>
                  <a:cubicBezTo>
                    <a:pt x="77100" y="545138"/>
                    <a:pt x="172858" y="640896"/>
                    <a:pt x="290982" y="640896"/>
                  </a:cubicBezTo>
                  <a:lnTo>
                    <a:pt x="631258" y="640896"/>
                  </a:lnTo>
                  <a:lnTo>
                    <a:pt x="631258" y="290982"/>
                  </a:lnTo>
                  <a:cubicBezTo>
                    <a:pt x="631258" y="172858"/>
                    <a:pt x="535500" y="77100"/>
                    <a:pt x="417376" y="77100"/>
                  </a:cubicBezTo>
                  <a:close/>
                  <a:moveTo>
                    <a:pt x="0" y="0"/>
                  </a:moveTo>
                  <a:lnTo>
                    <a:pt x="455366" y="0"/>
                  </a:lnTo>
                  <a:cubicBezTo>
                    <a:pt x="577624" y="0"/>
                    <a:pt x="679627" y="86721"/>
                    <a:pt x="703218" y="202005"/>
                  </a:cubicBezTo>
                  <a:lnTo>
                    <a:pt x="705880" y="228413"/>
                  </a:lnTo>
                  <a:lnTo>
                    <a:pt x="705880" y="717996"/>
                  </a:lnTo>
                  <a:lnTo>
                    <a:pt x="630099" y="717996"/>
                  </a:lnTo>
                  <a:lnTo>
                    <a:pt x="307195" y="717996"/>
                  </a:lnTo>
                  <a:lnTo>
                    <a:pt x="252992" y="717996"/>
                  </a:lnTo>
                  <a:cubicBezTo>
                    <a:pt x="113268" y="717996"/>
                    <a:pt x="0" y="604728"/>
                    <a:pt x="0" y="465004"/>
                  </a:cubicBezTo>
                  <a:lnTo>
                    <a:pt x="0" y="77288"/>
                  </a:lnTo>
                  <a:lnTo>
                    <a:pt x="0" y="9638"/>
                  </a:lnTo>
                  <a:close/>
                </a:path>
              </a:pathLst>
            </a:custGeom>
            <a:solidFill>
              <a:schemeClr val="accent5">
                <a:lumMod val="40000"/>
                <a:lumOff val="60000"/>
              </a:schemeClr>
            </a:solidFill>
            <a:ln>
              <a:noFill/>
            </a:ln>
          </p:spPr>
          <p:style>
            <a:lnRef idx="2">
              <a:srgbClr val="E779A3">
                <a:shade val="50000"/>
              </a:srgbClr>
            </a:lnRef>
            <a:fillRef idx="1">
              <a:srgbClr val="E779A3"/>
            </a:fillRef>
            <a:effectRef idx="0">
              <a:srgbClr val="E779A3"/>
            </a:effectRef>
            <a:fontRef idx="minor">
              <a:srgbClr val="FFFFFF"/>
            </a:fontRef>
          </p:style>
          <p:txBody>
            <a:bodyPr rtlCol="0" anchor="ctr">
              <a:normAutofit/>
            </a:bodyPr>
            <a:p>
              <a:pPr algn="ctr"/>
              <a:r>
                <a:rPr lang="en-US" altLang="zh-CN" dirty="0">
                  <a:solidFill>
                    <a:srgbClr val="B7DC50"/>
                  </a:solidFill>
                  <a:sym typeface="Arial" panose="020B0604020202020204" pitchFamily="34" charset="0"/>
                </a:rPr>
                <a:t>L</a:t>
              </a:r>
              <a:endParaRPr lang="zh-CN" altLang="en-US" dirty="0">
                <a:solidFill>
                  <a:srgbClr val="B7DC50"/>
                </a:solidFill>
                <a:sym typeface="Arial" panose="020B0604020202020204" pitchFamily="34" charset="0"/>
              </a:endParaRPr>
            </a:p>
          </p:txBody>
        </p:sp>
        <p:cxnSp>
          <p:nvCxnSpPr>
            <p:cNvPr id="163" name="直接连接符 162"/>
            <p:cNvCxnSpPr/>
            <p:nvPr>
              <p:custDataLst>
                <p:tags r:id="rId48"/>
              </p:custDataLst>
            </p:nvPr>
          </p:nvCxnSpPr>
          <p:spPr>
            <a:xfrm>
              <a:off x="2171672" y="3355972"/>
              <a:ext cx="3263928" cy="0"/>
            </a:xfrm>
            <a:prstGeom prst="line">
              <a:avLst/>
            </a:prstGeom>
            <a:ln>
              <a:solidFill>
                <a:schemeClr val="accent5">
                  <a:lumMod val="60000"/>
                  <a:lumOff val="40000"/>
                </a:schemeClr>
              </a:solidFill>
            </a:ln>
          </p:spPr>
          <p:style>
            <a:lnRef idx="1">
              <a:srgbClr val="E779A3"/>
            </a:lnRef>
            <a:fillRef idx="0">
              <a:srgbClr val="E779A3"/>
            </a:fillRef>
            <a:effectRef idx="0">
              <a:srgbClr val="E779A3"/>
            </a:effectRef>
            <a:fontRef idx="minor">
              <a:srgbClr val="5F5F5F"/>
            </a:fontRef>
          </p:style>
        </p:cxnSp>
        <p:sp>
          <p:nvSpPr>
            <p:cNvPr id="164" name="文本框 163"/>
            <p:cNvSpPr txBox="1"/>
            <p:nvPr>
              <p:custDataLst>
                <p:tags r:id="rId49"/>
              </p:custDataLst>
            </p:nvPr>
          </p:nvSpPr>
          <p:spPr>
            <a:xfrm>
              <a:off x="2290410" y="2645625"/>
              <a:ext cx="3269085" cy="709532"/>
            </a:xfrm>
            <a:prstGeom prst="rect">
              <a:avLst/>
            </a:prstGeom>
            <a:noFill/>
          </p:spPr>
          <p:txBody>
            <a:bodyPr wrap="square" rtlCol="0"/>
            <a:p>
              <a:r>
                <a:rPr lang="zh-CN" altLang="en-US" dirty="0">
                  <a:sym typeface="Arial" panose="020B0604020202020204" pitchFamily="34" charset="0"/>
                </a:rPr>
                <a:t>频繁上下线资产和</a:t>
              </a:r>
              <a:endParaRPr dirty="0">
                <a:sym typeface="Arial" panose="020B0604020202020204" pitchFamily="34" charset="0"/>
              </a:endParaRPr>
            </a:p>
            <a:p>
              <a:r>
                <a:rPr dirty="0">
                  <a:sym typeface="Arial" panose="020B0604020202020204" pitchFamily="34" charset="0"/>
                </a:rPr>
                <a:t>长时间未上线资产发现</a:t>
              </a:r>
              <a:endParaRPr lang="zh-CN" dirty="0">
                <a:sym typeface="Arial" panose="020B0604020202020204" pitchFamily="34" charset="0"/>
              </a:endParaRPr>
            </a:p>
          </p:txBody>
        </p:sp>
      </p:grpSp>
    </p:spTree>
    <p:custDataLst>
      <p:tags r:id="rId50"/>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6717030"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应用场景</a:t>
            </a:r>
            <a:endParaRPr lang="zh-CN" dirty="0">
              <a:solidFill>
                <a:srgbClr val="007ADD"/>
              </a:solidFill>
              <a:sym typeface="+mn-ea"/>
            </a:endParaRPr>
          </a:p>
        </p:txBody>
      </p:sp>
      <p:sp>
        <p:nvSpPr>
          <p:cNvPr id="67" name="椭圆 66"/>
          <p:cNvSpPr/>
          <p:nvPr>
            <p:custDataLst>
              <p:tags r:id="rId1"/>
            </p:custDataLst>
          </p:nvPr>
        </p:nvSpPr>
        <p:spPr>
          <a:xfrm>
            <a:off x="375208" y="2516802"/>
            <a:ext cx="438796" cy="438796"/>
          </a:xfrm>
          <a:prstGeom prst="ellipse">
            <a:avLst/>
          </a:prstGeom>
          <a:solidFill>
            <a:srgbClr val="F29F68"/>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68" name="椭圆 67"/>
          <p:cNvSpPr/>
          <p:nvPr>
            <p:custDataLst>
              <p:tags r:id="rId2"/>
            </p:custDataLst>
          </p:nvPr>
        </p:nvSpPr>
        <p:spPr>
          <a:xfrm>
            <a:off x="9271558" y="2528596"/>
            <a:ext cx="438796" cy="438796"/>
          </a:xfrm>
          <a:prstGeom prst="ellipse">
            <a:avLst/>
          </a:prstGeom>
          <a:solidFill>
            <a:srgbClr val="F29F68"/>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69" name="文本框 68"/>
          <p:cNvSpPr txBox="1"/>
          <p:nvPr>
            <p:custDataLst>
              <p:tags r:id="rId3"/>
            </p:custDataLst>
          </p:nvPr>
        </p:nvSpPr>
        <p:spPr>
          <a:xfrm>
            <a:off x="9780832" y="2519363"/>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a:solidFill>
                  <a:schemeClr val="bg2">
                    <a:lumMod val="50000"/>
                  </a:schemeClr>
                </a:solidFill>
                <a:sym typeface="+mn-ea"/>
              </a:rPr>
              <a:t>故障分析定位</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70" name="文本框 69"/>
          <p:cNvSpPr txBox="1"/>
          <p:nvPr>
            <p:custDataLst>
              <p:tags r:id="rId4"/>
            </p:custDataLst>
          </p:nvPr>
        </p:nvSpPr>
        <p:spPr>
          <a:xfrm>
            <a:off x="884452" y="2507352"/>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latin typeface="微软雅黑" panose="020B0503020204020204" pitchFamily="34" charset="-122"/>
              </a:rPr>
              <a:t>未受管理的网络设备</a:t>
            </a:r>
            <a:endParaRPr lang="zh-CN" altLang="en-US" sz="1600" b="1" dirty="0">
              <a:latin typeface="微软雅黑" panose="020B0503020204020204" pitchFamily="34" charset="-122"/>
            </a:endParaRPr>
          </a:p>
        </p:txBody>
      </p:sp>
      <p:sp>
        <p:nvSpPr>
          <p:cNvPr id="71" name="椭圆 70"/>
          <p:cNvSpPr/>
          <p:nvPr>
            <p:custDataLst>
              <p:tags r:id="rId5"/>
            </p:custDataLst>
          </p:nvPr>
        </p:nvSpPr>
        <p:spPr>
          <a:xfrm>
            <a:off x="3334639" y="1773853"/>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solidFill>
                <a:srgbClr val="FEA299"/>
              </a:solidFill>
            </a:endParaRPr>
          </a:p>
        </p:txBody>
      </p:sp>
      <p:sp>
        <p:nvSpPr>
          <p:cNvPr id="72" name="椭圆 71"/>
          <p:cNvSpPr/>
          <p:nvPr>
            <p:custDataLst>
              <p:tags r:id="rId6"/>
            </p:custDataLst>
          </p:nvPr>
        </p:nvSpPr>
        <p:spPr>
          <a:xfrm>
            <a:off x="6306439" y="2528596"/>
            <a:ext cx="438796" cy="438796"/>
          </a:xfrm>
          <a:prstGeom prst="ellipse">
            <a:avLst/>
          </a:prstGeom>
          <a:solidFill>
            <a:srgbClr val="F29F68"/>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73" name="文本框 72"/>
          <p:cNvSpPr txBox="1"/>
          <p:nvPr>
            <p:custDataLst>
              <p:tags r:id="rId7"/>
            </p:custDataLst>
          </p:nvPr>
        </p:nvSpPr>
        <p:spPr>
          <a:xfrm>
            <a:off x="3843883" y="1764403"/>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长期未使用</a:t>
            </a:r>
            <a:r>
              <a:rPr lang="en-US" altLang="zh-CN" sz="1600" b="1" dirty="0">
                <a:solidFill>
                  <a:schemeClr val="bg2">
                    <a:lumMod val="50000"/>
                  </a:schemeClr>
                </a:solidFill>
                <a:latin typeface="微软雅黑" panose="020B0503020204020204" pitchFamily="34" charset="-122"/>
                <a:cs typeface="+mn-ea"/>
                <a:sym typeface="Arial" panose="020B0604020202020204" pitchFamily="34" charset="0"/>
              </a:rPr>
              <a:t>IP</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74" name="文本框 73"/>
          <p:cNvSpPr txBox="1"/>
          <p:nvPr>
            <p:custDataLst>
              <p:tags r:id="rId8"/>
            </p:custDataLst>
          </p:nvPr>
        </p:nvSpPr>
        <p:spPr>
          <a:xfrm>
            <a:off x="6815683" y="2519147"/>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a:solidFill>
                  <a:schemeClr val="bg2">
                    <a:lumMod val="50000"/>
                  </a:schemeClr>
                </a:solidFill>
                <a:sym typeface="+mn-ea"/>
              </a:rPr>
              <a:t>误报排查</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75" name="椭圆 74"/>
          <p:cNvSpPr/>
          <p:nvPr>
            <p:custDataLst>
              <p:tags r:id="rId9"/>
            </p:custDataLst>
          </p:nvPr>
        </p:nvSpPr>
        <p:spPr>
          <a:xfrm>
            <a:off x="369521" y="1773854"/>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76" name="椭圆 75"/>
          <p:cNvSpPr/>
          <p:nvPr>
            <p:custDataLst>
              <p:tags r:id="rId10"/>
            </p:custDataLst>
          </p:nvPr>
        </p:nvSpPr>
        <p:spPr>
          <a:xfrm>
            <a:off x="3341321" y="2528598"/>
            <a:ext cx="438796" cy="438796"/>
          </a:xfrm>
          <a:prstGeom prst="ellipse">
            <a:avLst/>
          </a:prstGeom>
          <a:solidFill>
            <a:srgbClr val="F29F68"/>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77" name="文本框 76"/>
          <p:cNvSpPr txBox="1"/>
          <p:nvPr>
            <p:custDataLst>
              <p:tags r:id="rId11"/>
            </p:custDataLst>
          </p:nvPr>
        </p:nvSpPr>
        <p:spPr>
          <a:xfrm>
            <a:off x="3850708" y="2519363"/>
            <a:ext cx="2202693"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a:solidFill>
                  <a:schemeClr val="bg2">
                    <a:lumMod val="50000"/>
                  </a:schemeClr>
                </a:solidFill>
                <a:sym typeface="+mn-ea"/>
              </a:rPr>
              <a:t>潜在受到入侵攻击</a:t>
            </a:r>
            <a:endParaRPr lang="zh-CN" altLang="en-US" sz="1600" b="1">
              <a:solidFill>
                <a:schemeClr val="bg2">
                  <a:lumMod val="50000"/>
                </a:schemeClr>
              </a:solidFill>
              <a:sym typeface="+mn-ea"/>
            </a:endParaRPr>
          </a:p>
          <a:p>
            <a:r>
              <a:rPr lang="zh-CN" altLang="en-US" sz="1600" b="1">
                <a:solidFill>
                  <a:schemeClr val="bg2">
                    <a:lumMod val="50000"/>
                  </a:schemeClr>
                </a:solidFill>
                <a:sym typeface="+mn-ea"/>
              </a:rPr>
              <a:t>的资产</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78" name="文本框 77"/>
          <p:cNvSpPr txBox="1"/>
          <p:nvPr>
            <p:custDataLst>
              <p:tags r:id="rId12"/>
            </p:custDataLst>
          </p:nvPr>
        </p:nvSpPr>
        <p:spPr>
          <a:xfrm>
            <a:off x="878765" y="1764404"/>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a:solidFill>
                  <a:schemeClr val="bg2">
                    <a:lumMod val="50000"/>
                  </a:schemeClr>
                </a:solidFill>
                <a:sym typeface="+mn-ea"/>
              </a:rPr>
              <a:t>频繁离线的资产</a:t>
            </a:r>
            <a:endParaRPr lang="zh-CN" altLang="en-US" sz="1600" b="1">
              <a:solidFill>
                <a:schemeClr val="bg2">
                  <a:lumMod val="50000"/>
                </a:schemeClr>
              </a:solidFill>
              <a:sym typeface="+mn-ea"/>
            </a:endParaRPr>
          </a:p>
        </p:txBody>
      </p:sp>
      <p:sp>
        <p:nvSpPr>
          <p:cNvPr id="116" name="椭圆 115"/>
          <p:cNvSpPr/>
          <p:nvPr>
            <p:custDataLst>
              <p:tags r:id="rId13"/>
            </p:custDataLst>
          </p:nvPr>
        </p:nvSpPr>
        <p:spPr>
          <a:xfrm>
            <a:off x="6291869" y="3299117"/>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17" name="椭圆 116"/>
          <p:cNvSpPr/>
          <p:nvPr>
            <p:custDataLst>
              <p:tags r:id="rId14"/>
            </p:custDataLst>
          </p:nvPr>
        </p:nvSpPr>
        <p:spPr>
          <a:xfrm>
            <a:off x="9263669" y="4053860"/>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18" name="文本框 117"/>
          <p:cNvSpPr txBox="1"/>
          <p:nvPr>
            <p:custDataLst>
              <p:tags r:id="rId15"/>
            </p:custDataLst>
          </p:nvPr>
        </p:nvSpPr>
        <p:spPr>
          <a:xfrm>
            <a:off x="9772650" y="4044315"/>
            <a:ext cx="2495550" cy="46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sym typeface="+mn-ea"/>
              </a:rPr>
              <a:t>保存天数不达标检查</a:t>
            </a:r>
            <a:endParaRPr lang="zh-CN" altLang="en-US" sz="1600" b="1" dirty="0">
              <a:solidFill>
                <a:schemeClr val="bg2">
                  <a:lumMod val="50000"/>
                </a:schemeClr>
              </a:solidFill>
              <a:latin typeface="微软雅黑" panose="020B0503020204020204" pitchFamily="34" charset="-122"/>
              <a:ea typeface="黑体" panose="02010609060101010101" pitchFamily="49" charset="-122"/>
              <a:cs typeface="+mn-ea"/>
              <a:sym typeface="Arial" panose="020B0604020202020204" pitchFamily="34" charset="0"/>
            </a:endParaRPr>
          </a:p>
        </p:txBody>
      </p:sp>
      <p:sp>
        <p:nvSpPr>
          <p:cNvPr id="119" name="文本框 118"/>
          <p:cNvSpPr txBox="1"/>
          <p:nvPr>
            <p:custDataLst>
              <p:tags r:id="rId16"/>
            </p:custDataLst>
          </p:nvPr>
        </p:nvSpPr>
        <p:spPr>
          <a:xfrm>
            <a:off x="6801142" y="3289885"/>
            <a:ext cx="227369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仿冒自动阻断并告警</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120" name="椭圆 119"/>
          <p:cNvSpPr/>
          <p:nvPr>
            <p:custDataLst>
              <p:tags r:id="rId17"/>
            </p:custDataLst>
          </p:nvPr>
        </p:nvSpPr>
        <p:spPr>
          <a:xfrm>
            <a:off x="3326750" y="3299117"/>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21" name="椭圆 120"/>
          <p:cNvSpPr/>
          <p:nvPr>
            <p:custDataLst>
              <p:tags r:id="rId18"/>
            </p:custDataLst>
          </p:nvPr>
        </p:nvSpPr>
        <p:spPr>
          <a:xfrm>
            <a:off x="6298550" y="4053861"/>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22" name="文本框 121"/>
          <p:cNvSpPr txBox="1"/>
          <p:nvPr>
            <p:custDataLst>
              <p:tags r:id="rId19"/>
            </p:custDataLst>
          </p:nvPr>
        </p:nvSpPr>
        <p:spPr>
          <a:xfrm>
            <a:off x="3836035" y="3289935"/>
            <a:ext cx="2217420" cy="46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新设备入网告警</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（物联网哑终端准入）</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123" name="文本框 122"/>
          <p:cNvSpPr txBox="1"/>
          <p:nvPr>
            <p:custDataLst>
              <p:tags r:id="rId20"/>
            </p:custDataLst>
          </p:nvPr>
        </p:nvSpPr>
        <p:spPr>
          <a:xfrm>
            <a:off x="6807617" y="4044628"/>
            <a:ext cx="212432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sym typeface="+mn-ea"/>
              </a:rPr>
              <a:t>摄像头漏录检查</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124" name="椭圆 123"/>
          <p:cNvSpPr/>
          <p:nvPr>
            <p:custDataLst>
              <p:tags r:id="rId21"/>
            </p:custDataLst>
          </p:nvPr>
        </p:nvSpPr>
        <p:spPr>
          <a:xfrm>
            <a:off x="361632" y="3299119"/>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25" name="椭圆 124"/>
          <p:cNvSpPr/>
          <p:nvPr>
            <p:custDataLst>
              <p:tags r:id="rId22"/>
            </p:custDataLst>
          </p:nvPr>
        </p:nvSpPr>
        <p:spPr>
          <a:xfrm>
            <a:off x="3333432" y="4053863"/>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26" name="文本框 125"/>
          <p:cNvSpPr txBox="1"/>
          <p:nvPr>
            <p:custDataLst>
              <p:tags r:id="rId23"/>
            </p:custDataLst>
          </p:nvPr>
        </p:nvSpPr>
        <p:spPr>
          <a:xfrm>
            <a:off x="3842818" y="4044628"/>
            <a:ext cx="2376783"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针对物联网设备的</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a:p>
            <a:pPr algn="l"/>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弱口令告警</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127" name="文本框 126"/>
          <p:cNvSpPr txBox="1"/>
          <p:nvPr>
            <p:custDataLst>
              <p:tags r:id="rId24"/>
            </p:custDataLst>
          </p:nvPr>
        </p:nvSpPr>
        <p:spPr>
          <a:xfrm>
            <a:off x="870585" y="3308985"/>
            <a:ext cx="2271395" cy="46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配置访问控制策略</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255" name="椭圆 254"/>
          <p:cNvSpPr/>
          <p:nvPr>
            <p:custDataLst>
              <p:tags r:id="rId25"/>
            </p:custDataLst>
          </p:nvPr>
        </p:nvSpPr>
        <p:spPr>
          <a:xfrm>
            <a:off x="6294499" y="4863828"/>
            <a:ext cx="438796" cy="438796"/>
          </a:xfrm>
          <a:prstGeom prst="ellipse">
            <a:avLst/>
          </a:prstGeom>
          <a:solidFill>
            <a:schemeClr val="accent4">
              <a:lumMod val="20000"/>
              <a:lumOff val="80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56" name="椭圆 255"/>
          <p:cNvSpPr/>
          <p:nvPr>
            <p:custDataLst>
              <p:tags r:id="rId26"/>
            </p:custDataLst>
          </p:nvPr>
        </p:nvSpPr>
        <p:spPr>
          <a:xfrm>
            <a:off x="6294499" y="5618572"/>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57" name="文本框 256"/>
          <p:cNvSpPr txBox="1"/>
          <p:nvPr>
            <p:custDataLst>
              <p:tags r:id="rId27"/>
            </p:custDataLst>
          </p:nvPr>
        </p:nvSpPr>
        <p:spPr>
          <a:xfrm>
            <a:off x="6803772" y="5609339"/>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非法软件检查</a:t>
            </a:r>
            <a:endParaRPr lang="zh-CN" altLang="en-US" sz="1600" b="1" dirty="0">
              <a:solidFill>
                <a:schemeClr val="bg2">
                  <a:lumMod val="50000"/>
                </a:schemeClr>
              </a:solidFill>
              <a:latin typeface="微软雅黑" panose="020B0503020204020204" pitchFamily="34" charset="-122"/>
              <a:sym typeface="+mn-ea"/>
            </a:endParaRPr>
          </a:p>
        </p:txBody>
      </p:sp>
      <p:sp>
        <p:nvSpPr>
          <p:cNvPr id="258" name="文本框 257"/>
          <p:cNvSpPr txBox="1"/>
          <p:nvPr>
            <p:custDataLst>
              <p:tags r:id="rId28"/>
            </p:custDataLst>
          </p:nvPr>
        </p:nvSpPr>
        <p:spPr>
          <a:xfrm>
            <a:off x="6803772" y="4854596"/>
            <a:ext cx="227369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开放共享数据</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259" name="椭圆 258"/>
          <p:cNvSpPr/>
          <p:nvPr>
            <p:custDataLst>
              <p:tags r:id="rId29"/>
            </p:custDataLst>
          </p:nvPr>
        </p:nvSpPr>
        <p:spPr>
          <a:xfrm>
            <a:off x="3329380" y="4863829"/>
            <a:ext cx="438796" cy="438796"/>
          </a:xfrm>
          <a:prstGeom prst="ellipse">
            <a:avLst/>
          </a:prstGeom>
          <a:solidFill>
            <a:schemeClr val="accent4">
              <a:lumMod val="20000"/>
              <a:lumOff val="80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60" name="椭圆 259"/>
          <p:cNvSpPr/>
          <p:nvPr>
            <p:custDataLst>
              <p:tags r:id="rId30"/>
            </p:custDataLst>
          </p:nvPr>
        </p:nvSpPr>
        <p:spPr>
          <a:xfrm>
            <a:off x="3341445" y="5609682"/>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61" name="文本框 260"/>
          <p:cNvSpPr txBox="1"/>
          <p:nvPr>
            <p:custDataLst>
              <p:tags r:id="rId31"/>
            </p:custDataLst>
          </p:nvPr>
        </p:nvSpPr>
        <p:spPr>
          <a:xfrm>
            <a:off x="3838624" y="4854379"/>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结合实时数据的漏洞匹配检测</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262" name="文本框 261"/>
          <p:cNvSpPr txBox="1"/>
          <p:nvPr>
            <p:custDataLst>
              <p:tags r:id="rId32"/>
            </p:custDataLst>
          </p:nvPr>
        </p:nvSpPr>
        <p:spPr>
          <a:xfrm>
            <a:off x="3838447" y="5609339"/>
            <a:ext cx="212432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软件合规检查</a:t>
            </a:r>
            <a:endParaRPr lang="en-US" altLang="zh-CN"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263" name="椭圆 262"/>
          <p:cNvSpPr/>
          <p:nvPr>
            <p:custDataLst>
              <p:tags r:id="rId33"/>
            </p:custDataLst>
          </p:nvPr>
        </p:nvSpPr>
        <p:spPr>
          <a:xfrm>
            <a:off x="364262" y="4863830"/>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64" name="椭圆 263"/>
          <p:cNvSpPr/>
          <p:nvPr>
            <p:custDataLst>
              <p:tags r:id="rId34"/>
            </p:custDataLst>
          </p:nvPr>
        </p:nvSpPr>
        <p:spPr>
          <a:xfrm>
            <a:off x="9263152" y="4860384"/>
            <a:ext cx="438796" cy="438796"/>
          </a:xfrm>
          <a:prstGeom prst="ellipse">
            <a:avLst/>
          </a:prstGeom>
          <a:solidFill>
            <a:srgbClr val="FFF2CC"/>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65" name="文本框 264"/>
          <p:cNvSpPr txBox="1"/>
          <p:nvPr>
            <p:custDataLst>
              <p:tags r:id="rId35"/>
            </p:custDataLst>
          </p:nvPr>
        </p:nvSpPr>
        <p:spPr>
          <a:xfrm>
            <a:off x="9772538" y="4851149"/>
            <a:ext cx="2376783"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联动更多系统</a:t>
            </a:r>
            <a:endParaRPr lang="zh-CN" altLang="en-US" sz="1600" b="1" dirty="0">
              <a:solidFill>
                <a:schemeClr val="bg2">
                  <a:lumMod val="50000"/>
                </a:schemeClr>
              </a:solidFill>
              <a:sym typeface="+mn-ea"/>
            </a:endParaRPr>
          </a:p>
        </p:txBody>
      </p:sp>
      <p:sp>
        <p:nvSpPr>
          <p:cNvPr id="266" name="文本框 265"/>
          <p:cNvSpPr txBox="1"/>
          <p:nvPr>
            <p:custDataLst>
              <p:tags r:id="rId36"/>
            </p:custDataLst>
          </p:nvPr>
        </p:nvSpPr>
        <p:spPr>
          <a:xfrm>
            <a:off x="873506" y="4854380"/>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sz="1600" b="1" dirty="0">
                <a:solidFill>
                  <a:schemeClr val="bg2">
                    <a:lumMod val="50000"/>
                  </a:schemeClr>
                </a:solidFill>
                <a:latin typeface="微软雅黑" panose="020B0503020204020204" pitchFamily="34" charset="-122"/>
                <a:cs typeface="+mn-ea"/>
                <a:sym typeface="Arial" panose="020B0604020202020204" pitchFamily="34" charset="0"/>
              </a:rPr>
              <a:t>录像机硬盘空间检查</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4" name="椭圆 3"/>
          <p:cNvSpPr/>
          <p:nvPr>
            <p:custDataLst>
              <p:tags r:id="rId37"/>
            </p:custDataLst>
          </p:nvPr>
        </p:nvSpPr>
        <p:spPr>
          <a:xfrm>
            <a:off x="9295419" y="3264192"/>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5" name="文本框 4"/>
          <p:cNvSpPr txBox="1"/>
          <p:nvPr>
            <p:custDataLst>
              <p:tags r:id="rId38"/>
            </p:custDataLst>
          </p:nvPr>
        </p:nvSpPr>
        <p:spPr>
          <a:xfrm>
            <a:off x="9804692" y="3254960"/>
            <a:ext cx="227369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新设备入网过程中</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发生仿冒</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6" name="椭圆 5"/>
          <p:cNvSpPr/>
          <p:nvPr>
            <p:custDataLst>
              <p:tags r:id="rId39"/>
            </p:custDataLst>
          </p:nvPr>
        </p:nvSpPr>
        <p:spPr>
          <a:xfrm>
            <a:off x="374332" y="4054769"/>
            <a:ext cx="438796" cy="438796"/>
          </a:xfrm>
          <a:prstGeom prst="ellipse">
            <a:avLst/>
          </a:prstGeom>
          <a:solidFill>
            <a:schemeClr val="bg1">
              <a:lumMod val="65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7" name="文本框 6"/>
          <p:cNvSpPr txBox="1"/>
          <p:nvPr>
            <p:custDataLst>
              <p:tags r:id="rId40"/>
            </p:custDataLst>
          </p:nvPr>
        </p:nvSpPr>
        <p:spPr>
          <a:xfrm>
            <a:off x="864526" y="4045319"/>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pPr algn="l"/>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精准无误的漏洞告警</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p:txBody>
      </p:sp>
      <p:sp>
        <p:nvSpPr>
          <p:cNvPr id="8" name="椭圆 7"/>
          <p:cNvSpPr/>
          <p:nvPr>
            <p:custDataLst>
              <p:tags r:id="rId41"/>
            </p:custDataLst>
          </p:nvPr>
        </p:nvSpPr>
        <p:spPr>
          <a:xfrm>
            <a:off x="361390" y="5605237"/>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9" name="文本框 8"/>
          <p:cNvSpPr txBox="1"/>
          <p:nvPr>
            <p:custDataLst>
              <p:tags r:id="rId42"/>
            </p:custDataLst>
          </p:nvPr>
        </p:nvSpPr>
        <p:spPr>
          <a:xfrm>
            <a:off x="870457" y="5596004"/>
            <a:ext cx="212432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Windows</a:t>
            </a:r>
            <a:endPar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endParaRPr>
          </a:p>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违规共享文件检查</a:t>
            </a:r>
            <a:endParaRPr lang="zh-CN"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10" name="椭圆 9"/>
          <p:cNvSpPr/>
          <p:nvPr>
            <p:custDataLst>
              <p:tags r:id="rId43"/>
            </p:custDataLst>
          </p:nvPr>
        </p:nvSpPr>
        <p:spPr>
          <a:xfrm>
            <a:off x="359333" y="1015027"/>
            <a:ext cx="438796" cy="438796"/>
          </a:xfrm>
          <a:prstGeom prst="ellipse">
            <a:avLst/>
          </a:prstGeom>
          <a:solidFill>
            <a:srgbClr val="92D050"/>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1" name="椭圆 10"/>
          <p:cNvSpPr/>
          <p:nvPr>
            <p:custDataLst>
              <p:tags r:id="rId44"/>
            </p:custDataLst>
          </p:nvPr>
        </p:nvSpPr>
        <p:spPr>
          <a:xfrm>
            <a:off x="9255683" y="1026821"/>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2" name="文本框 11"/>
          <p:cNvSpPr txBox="1"/>
          <p:nvPr>
            <p:custDataLst>
              <p:tags r:id="rId45"/>
            </p:custDataLst>
          </p:nvPr>
        </p:nvSpPr>
        <p:spPr>
          <a:xfrm>
            <a:off x="9764957" y="1017588"/>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a:solidFill>
                  <a:schemeClr val="bg2">
                    <a:lumMod val="50000"/>
                  </a:schemeClr>
                </a:solidFill>
                <a:sym typeface="+mn-ea"/>
              </a:rPr>
              <a:t>资产位置定位</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13" name="文本框 12"/>
          <p:cNvSpPr txBox="1"/>
          <p:nvPr>
            <p:custDataLst>
              <p:tags r:id="rId46"/>
            </p:custDataLst>
          </p:nvPr>
        </p:nvSpPr>
        <p:spPr>
          <a:xfrm>
            <a:off x="868577" y="1005577"/>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latin typeface="微软雅黑" panose="020B0503020204020204" pitchFamily="34" charset="-122"/>
              </a:rPr>
              <a:t>高可用场景</a:t>
            </a:r>
            <a:endParaRPr lang="zh-CN" altLang="en-US" sz="1600" b="1" dirty="0">
              <a:latin typeface="微软雅黑" panose="020B0503020204020204" pitchFamily="34" charset="-122"/>
            </a:endParaRPr>
          </a:p>
        </p:txBody>
      </p:sp>
      <p:sp>
        <p:nvSpPr>
          <p:cNvPr id="14" name="椭圆 13"/>
          <p:cNvSpPr/>
          <p:nvPr>
            <p:custDataLst>
              <p:tags r:id="rId47"/>
            </p:custDataLst>
          </p:nvPr>
        </p:nvSpPr>
        <p:spPr>
          <a:xfrm>
            <a:off x="6291834" y="1026821"/>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5" name="文本框 14"/>
          <p:cNvSpPr txBox="1"/>
          <p:nvPr>
            <p:custDataLst>
              <p:tags r:id="rId48"/>
            </p:custDataLst>
          </p:nvPr>
        </p:nvSpPr>
        <p:spPr>
          <a:xfrm>
            <a:off x="6799808" y="1017372"/>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sz="1600" b="1" dirty="0">
                <a:solidFill>
                  <a:schemeClr val="bg2">
                    <a:lumMod val="50000"/>
                  </a:schemeClr>
                </a:solidFill>
                <a:latin typeface="微软雅黑" panose="020B0503020204020204" pitchFamily="34" charset="-122"/>
                <a:cs typeface="+mn-ea"/>
                <a:sym typeface="Arial" panose="020B0604020202020204" pitchFamily="34" charset="0"/>
              </a:rPr>
              <a:t>跨网段</a:t>
            </a:r>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的设备</a:t>
            </a:r>
            <a:endParaRPr lang="zh-CN" altLang="en-US" sz="1600" b="1" dirty="0">
              <a:solidFill>
                <a:schemeClr val="bg2">
                  <a:lumMod val="50000"/>
                </a:schemeClr>
              </a:solidFill>
              <a:latin typeface="微软雅黑" panose="020B0503020204020204" pitchFamily="34" charset="-122"/>
              <a:ea typeface="黑体" panose="02010609060101010101" pitchFamily="49" charset="-122"/>
              <a:cs typeface="+mn-ea"/>
              <a:sym typeface="Arial" panose="020B0604020202020204" pitchFamily="34" charset="0"/>
            </a:endParaRPr>
          </a:p>
        </p:txBody>
      </p:sp>
      <p:sp>
        <p:nvSpPr>
          <p:cNvPr id="16" name="椭圆 15"/>
          <p:cNvSpPr/>
          <p:nvPr>
            <p:custDataLst>
              <p:tags r:id="rId49"/>
            </p:custDataLst>
          </p:nvPr>
        </p:nvSpPr>
        <p:spPr>
          <a:xfrm>
            <a:off x="3325446" y="1026823"/>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7" name="文本框 16"/>
          <p:cNvSpPr txBox="1"/>
          <p:nvPr>
            <p:custDataLst>
              <p:tags r:id="rId50"/>
            </p:custDataLst>
          </p:nvPr>
        </p:nvSpPr>
        <p:spPr>
          <a:xfrm>
            <a:off x="3834765" y="1017905"/>
            <a:ext cx="2326640" cy="461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sym typeface="+mn-ea"/>
              </a:rPr>
              <a:t>资产调拨记录</a:t>
            </a:r>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18" name="椭圆 17"/>
          <p:cNvSpPr/>
          <p:nvPr>
            <p:custDataLst>
              <p:tags r:id="rId51"/>
            </p:custDataLst>
          </p:nvPr>
        </p:nvSpPr>
        <p:spPr>
          <a:xfrm>
            <a:off x="9262364" y="1767503"/>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19" name="文本框 18"/>
          <p:cNvSpPr txBox="1"/>
          <p:nvPr>
            <p:custDataLst>
              <p:tags r:id="rId52"/>
            </p:custDataLst>
          </p:nvPr>
        </p:nvSpPr>
        <p:spPr>
          <a:xfrm>
            <a:off x="9771608" y="1758053"/>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主机安全产品覆盖率</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20" name="椭圆 19"/>
          <p:cNvSpPr/>
          <p:nvPr>
            <p:custDataLst>
              <p:tags r:id="rId53"/>
            </p:custDataLst>
          </p:nvPr>
        </p:nvSpPr>
        <p:spPr>
          <a:xfrm>
            <a:off x="6297246" y="1767504"/>
            <a:ext cx="438796" cy="438796"/>
          </a:xfrm>
          <a:prstGeom prst="ellipse">
            <a:avLst/>
          </a:prstGeom>
          <a:solidFill>
            <a:srgbClr val="74C9ED"/>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1" name="文本框 20"/>
          <p:cNvSpPr txBox="1"/>
          <p:nvPr>
            <p:custDataLst>
              <p:tags r:id="rId54"/>
            </p:custDataLst>
          </p:nvPr>
        </p:nvSpPr>
        <p:spPr>
          <a:xfrm>
            <a:off x="6806490" y="1758054"/>
            <a:ext cx="2013118" cy="461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sym typeface="+mn-ea"/>
              </a:rPr>
              <a:t>IP地址冲突</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22" name="椭圆 21"/>
          <p:cNvSpPr/>
          <p:nvPr>
            <p:custDataLst>
              <p:tags r:id="rId55"/>
            </p:custDataLst>
          </p:nvPr>
        </p:nvSpPr>
        <p:spPr>
          <a:xfrm>
            <a:off x="9263124" y="5598887"/>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3" name="文本框 22"/>
          <p:cNvSpPr txBox="1"/>
          <p:nvPr>
            <p:custDataLst>
              <p:tags r:id="rId56"/>
            </p:custDataLst>
          </p:nvPr>
        </p:nvSpPr>
        <p:spPr>
          <a:xfrm>
            <a:off x="9772397" y="5618229"/>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cs typeface="微软雅黑" panose="020B0503020204020204" pitchFamily="34" charset="-122"/>
                <a:sym typeface="Arial" panose="020B0604020202020204" pitchFamily="34" charset="0"/>
              </a:rPr>
              <a:t>补丁合规检查</a:t>
            </a:r>
            <a:endParaRPr lang="zh-CN" altLang="en-US" sz="1600" b="1" dirty="0">
              <a:solidFill>
                <a:schemeClr val="bg2">
                  <a:lumMod val="50000"/>
                </a:schemeClr>
              </a:solidFill>
              <a:latin typeface="微软雅黑" panose="020B0503020204020204" pitchFamily="34" charset="-122"/>
              <a:sym typeface="+mn-ea"/>
            </a:endParaRPr>
          </a:p>
        </p:txBody>
      </p:sp>
      <p:sp>
        <p:nvSpPr>
          <p:cNvPr id="24" name="椭圆 23"/>
          <p:cNvSpPr/>
          <p:nvPr>
            <p:custDataLst>
              <p:tags r:id="rId57"/>
            </p:custDataLst>
          </p:nvPr>
        </p:nvSpPr>
        <p:spPr>
          <a:xfrm>
            <a:off x="6307199" y="6317072"/>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5" name="文本框 24"/>
          <p:cNvSpPr txBox="1"/>
          <p:nvPr>
            <p:custDataLst>
              <p:tags r:id="rId58"/>
            </p:custDataLst>
          </p:nvPr>
        </p:nvSpPr>
        <p:spPr>
          <a:xfrm>
            <a:off x="6816472" y="6307839"/>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endParaRPr lang="zh-CN" altLang="en-US" sz="1600" b="1" dirty="0">
              <a:solidFill>
                <a:schemeClr val="bg2">
                  <a:lumMod val="50000"/>
                </a:schemeClr>
              </a:solidFill>
              <a:sym typeface="+mn-ea"/>
            </a:endParaRPr>
          </a:p>
          <a:p>
            <a:r>
              <a:rPr lang="zh-CN" altLang="en-US" sz="1600" b="1" dirty="0">
                <a:solidFill>
                  <a:schemeClr val="bg2">
                    <a:lumMod val="50000"/>
                  </a:schemeClr>
                </a:solidFill>
                <a:sym typeface="+mn-ea"/>
              </a:rPr>
              <a:t>非法DHCP告警</a:t>
            </a:r>
            <a:endParaRPr lang="zh-CN" altLang="en-US" sz="1600" b="1" dirty="0">
              <a:solidFill>
                <a:schemeClr val="bg2">
                  <a:lumMod val="50000"/>
                </a:schemeClr>
              </a:solidFill>
              <a:latin typeface="微软雅黑" panose="020B0503020204020204" pitchFamily="34" charset="-122"/>
              <a:sym typeface="+mn-ea"/>
            </a:endParaRPr>
          </a:p>
          <a:p>
            <a:endParaRPr lang="zh-CN" altLang="en-US" sz="1600" b="1" dirty="0">
              <a:solidFill>
                <a:schemeClr val="bg2">
                  <a:lumMod val="50000"/>
                </a:schemeClr>
              </a:solidFill>
              <a:latin typeface="微软雅黑" panose="020B0503020204020204" pitchFamily="34" charset="-122"/>
              <a:sym typeface="+mn-ea"/>
            </a:endParaRPr>
          </a:p>
        </p:txBody>
      </p:sp>
      <p:sp>
        <p:nvSpPr>
          <p:cNvPr id="26" name="椭圆 25"/>
          <p:cNvSpPr/>
          <p:nvPr>
            <p:custDataLst>
              <p:tags r:id="rId59"/>
            </p:custDataLst>
          </p:nvPr>
        </p:nvSpPr>
        <p:spPr>
          <a:xfrm>
            <a:off x="3341445" y="6325962"/>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7" name="文本框 26"/>
          <p:cNvSpPr txBox="1"/>
          <p:nvPr>
            <p:custDataLst>
              <p:tags r:id="rId60"/>
            </p:custDataLst>
          </p:nvPr>
        </p:nvSpPr>
        <p:spPr>
          <a:xfrm>
            <a:off x="3851147" y="6307839"/>
            <a:ext cx="212432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zh-CN" altLang="en-US" sz="1600" b="1" dirty="0">
                <a:solidFill>
                  <a:schemeClr val="bg2">
                    <a:lumMod val="50000"/>
                  </a:schemeClr>
                </a:solidFill>
                <a:latin typeface="微软雅黑" panose="020B0503020204020204" pitchFamily="34" charset="-122"/>
                <a:sym typeface="+mn-ea"/>
              </a:rPr>
              <a:t>网络隔离检查</a:t>
            </a:r>
            <a:endParaRPr lang="zh-CN" altLang="en-US" sz="1600" b="1" dirty="0">
              <a:solidFill>
                <a:schemeClr val="bg2">
                  <a:lumMod val="50000"/>
                </a:schemeClr>
              </a:solidFill>
              <a:latin typeface="微软雅黑" panose="020B0503020204020204" pitchFamily="34" charset="-122"/>
              <a:cs typeface="+mn-ea"/>
              <a:sym typeface="+mn-ea"/>
            </a:endParaRPr>
          </a:p>
        </p:txBody>
      </p:sp>
      <p:sp>
        <p:nvSpPr>
          <p:cNvPr id="28" name="椭圆 27"/>
          <p:cNvSpPr/>
          <p:nvPr>
            <p:custDataLst>
              <p:tags r:id="rId61"/>
            </p:custDataLst>
          </p:nvPr>
        </p:nvSpPr>
        <p:spPr>
          <a:xfrm>
            <a:off x="374090" y="6303737"/>
            <a:ext cx="438796" cy="438796"/>
          </a:xfrm>
          <a:prstGeom prst="ellipse">
            <a:avLst/>
          </a:prstGeom>
          <a:solidFill>
            <a:srgbClr val="B9FCF5"/>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29" name="文本框 28"/>
          <p:cNvSpPr txBox="1"/>
          <p:nvPr>
            <p:custDataLst>
              <p:tags r:id="rId62"/>
            </p:custDataLst>
          </p:nvPr>
        </p:nvSpPr>
        <p:spPr>
          <a:xfrm>
            <a:off x="883157" y="6294504"/>
            <a:ext cx="2124326"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r>
              <a:rPr lang="en-US" altLang="zh-CN" sz="1600" b="1" dirty="0">
                <a:solidFill>
                  <a:schemeClr val="bg2">
                    <a:lumMod val="50000"/>
                  </a:schemeClr>
                </a:solidFill>
                <a:latin typeface="微软雅黑" panose="020B0503020204020204" pitchFamily="34" charset="-122"/>
                <a:cs typeface="+mn-ea"/>
                <a:sym typeface="Arial" panose="020B0604020202020204" pitchFamily="34" charset="0"/>
              </a:rPr>
              <a:t>Windows</a:t>
            </a:r>
            <a:endParaRPr lang="en-US" altLang="zh-CN" sz="1600" b="1" dirty="0">
              <a:solidFill>
                <a:schemeClr val="bg2">
                  <a:lumMod val="50000"/>
                </a:schemeClr>
              </a:solidFill>
              <a:latin typeface="微软雅黑" panose="020B0503020204020204" pitchFamily="34" charset="-122"/>
              <a:cs typeface="+mn-ea"/>
              <a:sym typeface="Arial" panose="020B0604020202020204" pitchFamily="34" charset="0"/>
            </a:endParaRPr>
          </a:p>
          <a:p>
            <a:r>
              <a:rPr lang="zh-CN" altLang="en-US" sz="1600" b="1" dirty="0">
                <a:solidFill>
                  <a:schemeClr val="bg2">
                    <a:lumMod val="50000"/>
                  </a:schemeClr>
                </a:solidFill>
                <a:latin typeface="微软雅黑" panose="020B0503020204020204" pitchFamily="34" charset="-122"/>
                <a:cs typeface="+mn-ea"/>
                <a:sym typeface="Arial" panose="020B0604020202020204" pitchFamily="34" charset="0"/>
              </a:rPr>
              <a:t>注册表项检查</a:t>
            </a:r>
            <a:endParaRPr lang="zh-CN" altLang="en-US" sz="1600" b="1" dirty="0">
              <a:solidFill>
                <a:schemeClr val="bg2">
                  <a:lumMod val="50000"/>
                </a:schemeClr>
              </a:solidFill>
              <a:latin typeface="微软雅黑" panose="020B0503020204020204" pitchFamily="34" charset="-122"/>
              <a:cs typeface="+mn-ea"/>
              <a:sym typeface="Arial" panose="020B0604020202020204" pitchFamily="34" charset="0"/>
            </a:endParaRPr>
          </a:p>
        </p:txBody>
      </p:sp>
      <p:sp>
        <p:nvSpPr>
          <p:cNvPr id="30" name="椭圆 29"/>
          <p:cNvSpPr/>
          <p:nvPr>
            <p:custDataLst>
              <p:tags r:id="rId63"/>
            </p:custDataLst>
          </p:nvPr>
        </p:nvSpPr>
        <p:spPr>
          <a:xfrm>
            <a:off x="9275824" y="6325962"/>
            <a:ext cx="438796" cy="438796"/>
          </a:xfrm>
          <a:prstGeom prst="ellipse">
            <a:avLst/>
          </a:prstGeom>
          <a:solidFill>
            <a:schemeClr val="accent6">
              <a:lumMod val="20000"/>
              <a:lumOff val="80000"/>
            </a:schemeClr>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lstStyle/>
          <a:p>
            <a:pPr algn="ctr"/>
            <a:endParaRPr lang="zh-CN" altLang="en-US"/>
          </a:p>
        </p:txBody>
      </p:sp>
      <p:sp>
        <p:nvSpPr>
          <p:cNvPr id="31" name="文本框 30"/>
          <p:cNvSpPr txBox="1"/>
          <p:nvPr>
            <p:custDataLst>
              <p:tags r:id="rId64"/>
            </p:custDataLst>
          </p:nvPr>
        </p:nvSpPr>
        <p:spPr>
          <a:xfrm>
            <a:off x="9785097" y="6316729"/>
            <a:ext cx="2399925" cy="46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lstStyle>
            <a:defPPr>
              <a:defRPr lang="zh-CN"/>
            </a:defPPr>
            <a:lvl1pPr fontAlgn="base">
              <a:spcBef>
                <a:spcPct val="0"/>
              </a:spcBef>
              <a:spcAft>
                <a:spcPct val="0"/>
              </a:spcAft>
              <a:defRPr>
                <a:solidFill>
                  <a:srgbClr val="FFFFFF">
                    <a:lumMod val="50000"/>
                  </a:srgbClr>
                </a:solidFill>
                <a:latin typeface="Calibri Light" panose="020F0302020204030204"/>
                <a:ea typeface="微软雅黑" panose="020B0503020204020204" pitchFamily="34" charset="-122"/>
              </a:defRPr>
            </a:lvl1pPr>
            <a:lvl2pPr marL="742950" indent="-285750">
              <a:defRPr>
                <a:latin typeface="Calibri" panose="020F0502020204030204" pitchFamily="34" charset="0"/>
                <a:ea typeface="微软雅黑" panose="020B0503020204020204" pitchFamily="34" charset="-122"/>
              </a:defRPr>
            </a:lvl2pPr>
            <a:lvl3pPr marL="1143000" indent="-228600">
              <a:defRPr>
                <a:latin typeface="Calibri" panose="020F0502020204030204" pitchFamily="34" charset="0"/>
                <a:ea typeface="微软雅黑" panose="020B0503020204020204" pitchFamily="34" charset="-122"/>
              </a:defRPr>
            </a:lvl3pPr>
            <a:lvl4pPr marL="1600200" indent="-228600">
              <a:defRPr>
                <a:latin typeface="Calibri" panose="020F0502020204030204" pitchFamily="34" charset="0"/>
                <a:ea typeface="微软雅黑" panose="020B0503020204020204" pitchFamily="34" charset="-122"/>
              </a:defRPr>
            </a:lvl4pPr>
            <a:lvl5pPr marL="2057400" indent="-228600">
              <a:defRPr>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latin typeface="Calibri" panose="020F0502020204030204" pitchFamily="34" charset="0"/>
                <a:ea typeface="微软雅黑" panose="020B0503020204020204" pitchFamily="34" charset="-122"/>
              </a:defRPr>
            </a:lvl9pPr>
          </a:lstStyle>
          <a:p>
            <a:endParaRPr lang="zh-CN" altLang="en-US" sz="1600" b="1" dirty="0">
              <a:solidFill>
                <a:schemeClr val="bg2">
                  <a:lumMod val="50000"/>
                </a:schemeClr>
              </a:solidFill>
              <a:sym typeface="+mn-ea"/>
            </a:endParaRPr>
          </a:p>
          <a:p>
            <a:r>
              <a:rPr lang="zh-CN" altLang="en-US" sz="1600" b="1" dirty="0">
                <a:solidFill>
                  <a:schemeClr val="bg2">
                    <a:lumMod val="50000"/>
                  </a:schemeClr>
                </a:solidFill>
                <a:sym typeface="+mn-ea"/>
              </a:rPr>
              <a:t>异地灾备</a:t>
            </a:r>
            <a:endParaRPr lang="zh-CN" altLang="en-US" sz="1600" b="1" dirty="0">
              <a:solidFill>
                <a:schemeClr val="bg2">
                  <a:lumMod val="50000"/>
                </a:schemeClr>
              </a:solidFill>
              <a:latin typeface="微软雅黑" panose="020B0503020204020204" pitchFamily="34" charset="-122"/>
              <a:sym typeface="+mn-ea"/>
            </a:endParaRPr>
          </a:p>
          <a:p>
            <a:endParaRPr lang="zh-CN" altLang="en-US" sz="1600" b="1" dirty="0">
              <a:solidFill>
                <a:schemeClr val="bg2">
                  <a:lumMod val="50000"/>
                </a:schemeClr>
              </a:solidFill>
              <a:latin typeface="Arial" panose="020B0604020202020204" pitchFamily="34" charset="0"/>
              <a:ea typeface="黑体" panose="02010609060101010101" pitchFamily="49" charset="-122"/>
              <a:sym typeface="+mn-ea"/>
            </a:endParaRPr>
          </a:p>
        </p:txBody>
      </p:sp>
      <p:sp>
        <p:nvSpPr>
          <p:cNvPr id="2" name="椭圆 1"/>
          <p:cNvSpPr/>
          <p:nvPr>
            <p:custDataLst>
              <p:tags r:id="rId65"/>
            </p:custDataLst>
          </p:nvPr>
        </p:nvSpPr>
        <p:spPr>
          <a:xfrm>
            <a:off x="379653" y="2518707"/>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p>
            <a:pPr algn="ctr"/>
            <a:endParaRPr lang="zh-CN" altLang="en-US"/>
          </a:p>
        </p:txBody>
      </p:sp>
      <p:sp>
        <p:nvSpPr>
          <p:cNvPr id="3" name="椭圆 2"/>
          <p:cNvSpPr/>
          <p:nvPr>
            <p:custDataLst>
              <p:tags r:id="rId66"/>
            </p:custDataLst>
          </p:nvPr>
        </p:nvSpPr>
        <p:spPr>
          <a:xfrm>
            <a:off x="9276003" y="2530501"/>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p>
            <a:pPr algn="ctr"/>
            <a:endParaRPr lang="zh-CN" altLang="en-US"/>
          </a:p>
        </p:txBody>
      </p:sp>
      <p:sp>
        <p:nvSpPr>
          <p:cNvPr id="32" name="椭圆 31"/>
          <p:cNvSpPr/>
          <p:nvPr>
            <p:custDataLst>
              <p:tags r:id="rId67"/>
            </p:custDataLst>
          </p:nvPr>
        </p:nvSpPr>
        <p:spPr>
          <a:xfrm>
            <a:off x="6310884" y="2530501"/>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p>
            <a:pPr algn="ctr"/>
            <a:endParaRPr lang="zh-CN" altLang="en-US"/>
          </a:p>
        </p:txBody>
      </p:sp>
      <p:sp>
        <p:nvSpPr>
          <p:cNvPr id="33" name="椭圆 32"/>
          <p:cNvSpPr/>
          <p:nvPr>
            <p:custDataLst>
              <p:tags r:id="rId68"/>
            </p:custDataLst>
          </p:nvPr>
        </p:nvSpPr>
        <p:spPr>
          <a:xfrm>
            <a:off x="3345766" y="2530503"/>
            <a:ext cx="438796" cy="438796"/>
          </a:xfrm>
          <a:prstGeom prst="ellipse">
            <a:avLst/>
          </a:prstGeom>
          <a:solidFill>
            <a:srgbClr val="27B0E3"/>
          </a:solidFill>
          <a:ln>
            <a:noFill/>
          </a:ln>
        </p:spPr>
        <p:style>
          <a:lnRef idx="2">
            <a:srgbClr val="04918B">
              <a:shade val="50000"/>
            </a:srgbClr>
          </a:lnRef>
          <a:fillRef idx="1">
            <a:srgbClr val="04918B"/>
          </a:fillRef>
          <a:effectRef idx="0">
            <a:srgbClr val="04918B"/>
          </a:effectRef>
          <a:fontRef idx="minor">
            <a:srgbClr val="FFFFFF"/>
          </a:fontRef>
        </p:style>
        <p:txBody>
          <a:bodyPr wrap="square" rtlCol="0" anchor="ctr">
            <a:normAutofit fontScale="80000"/>
          </a:bodyPr>
          <a:p>
            <a:pPr algn="ctr"/>
            <a:endParaRPr lang="zh-CN" altLang="en-US"/>
          </a:p>
        </p:txBody>
      </p:sp>
    </p:spTree>
    <p:custDataLst>
      <p:tags r:id="rId6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sp>
        <p:nvSpPr>
          <p:cNvPr id="57" name="矩形 56"/>
          <p:cNvSpPr/>
          <p:nvPr>
            <p:custDataLst>
              <p:tags r:id="rId1"/>
            </p:custDataLst>
          </p:nvPr>
        </p:nvSpPr>
        <p:spPr>
          <a:xfrm>
            <a:off x="2712599" y="719697"/>
            <a:ext cx="7223125" cy="854859"/>
          </a:xfrm>
          <a:prstGeom prst="rect">
            <a:avLst/>
          </a:prstGeom>
        </p:spPr>
        <p:txBody>
          <a:bodyPr wrap="none" anchor="ctr" anchorCtr="0">
            <a:normAutofit/>
          </a:bodyPr>
          <a:p>
            <a:pPr algn="ctr"/>
            <a:r>
              <a:rPr lang="zh-CN" altLang="en-US" sz="3200" b="1" dirty="0">
                <a:solidFill>
                  <a:srgbClr val="EB673C"/>
                </a:solidFill>
                <a:effectLst>
                  <a:outerShdw blurRad="38100" dist="25400" dir="5400000" algn="ctr" rotWithShape="0">
                    <a:srgbClr val="6E747A">
                      <a:alpha val="43000"/>
                    </a:srgbClr>
                  </a:outerShdw>
                </a:effectLst>
                <a:sym typeface="Arial" panose="020B0604020202020204" pitchFamily="34" charset="0"/>
              </a:rPr>
              <a:t>实施效果</a:t>
            </a:r>
            <a:endParaRPr lang="zh-CN" altLang="en-US" sz="3200" b="1" dirty="0">
              <a:solidFill>
                <a:srgbClr val="EB673C"/>
              </a:solidFill>
              <a:effectLst>
                <a:outerShdw blurRad="38100" dist="25400" dir="5400000" algn="ctr" rotWithShape="0">
                  <a:srgbClr val="6E747A">
                    <a:alpha val="43000"/>
                  </a:srgbClr>
                </a:outerShdw>
              </a:effectLst>
              <a:sym typeface="Arial" panose="020B0604020202020204" pitchFamily="34" charset="0"/>
            </a:endParaRPr>
          </a:p>
        </p:txBody>
      </p:sp>
      <p:sp>
        <p:nvSpPr>
          <p:cNvPr id="43" name="Freeform 15"/>
          <p:cNvSpPr/>
          <p:nvPr>
            <p:custDataLst>
              <p:tags r:id="rId2"/>
            </p:custDataLst>
          </p:nvPr>
        </p:nvSpPr>
        <p:spPr bwMode="auto">
          <a:xfrm>
            <a:off x="4416895" y="1860310"/>
            <a:ext cx="2360850" cy="1904565"/>
          </a:xfrm>
          <a:custGeom>
            <a:avLst/>
            <a:gdLst>
              <a:gd name="T0" fmla="*/ 447 w 3032"/>
              <a:gd name="T1" fmla="*/ 2436 h 2446"/>
              <a:gd name="T2" fmla="*/ 517 w 3032"/>
              <a:gd name="T3" fmla="*/ 2387 h 2446"/>
              <a:gd name="T4" fmla="*/ 539 w 3032"/>
              <a:gd name="T5" fmla="*/ 2322 h 2446"/>
              <a:gd name="T6" fmla="*/ 525 w 3032"/>
              <a:gd name="T7" fmla="*/ 2246 h 2446"/>
              <a:gd name="T8" fmla="*/ 498 w 3032"/>
              <a:gd name="T9" fmla="*/ 2121 h 2446"/>
              <a:gd name="T10" fmla="*/ 507 w 3032"/>
              <a:gd name="T11" fmla="*/ 2021 h 2446"/>
              <a:gd name="T12" fmla="*/ 566 w 3032"/>
              <a:gd name="T13" fmla="*/ 1925 h 2446"/>
              <a:gd name="T14" fmla="*/ 661 w 3032"/>
              <a:gd name="T15" fmla="*/ 1868 h 2446"/>
              <a:gd name="T16" fmla="*/ 754 w 3032"/>
              <a:gd name="T17" fmla="*/ 1858 h 2446"/>
              <a:gd name="T18" fmla="*/ 861 w 3032"/>
              <a:gd name="T19" fmla="*/ 1896 h 2446"/>
              <a:gd name="T20" fmla="*/ 937 w 3032"/>
              <a:gd name="T21" fmla="*/ 1979 h 2446"/>
              <a:gd name="T22" fmla="*/ 965 w 3032"/>
              <a:gd name="T23" fmla="*/ 2091 h 2446"/>
              <a:gd name="T24" fmla="*/ 951 w 3032"/>
              <a:gd name="T25" fmla="*/ 2199 h 2446"/>
              <a:gd name="T26" fmla="*/ 926 w 3032"/>
              <a:gd name="T27" fmla="*/ 2286 h 2446"/>
              <a:gd name="T28" fmla="*/ 935 w 3032"/>
              <a:gd name="T29" fmla="*/ 2373 h 2446"/>
              <a:gd name="T30" fmla="*/ 981 w 3032"/>
              <a:gd name="T31" fmla="*/ 2422 h 2446"/>
              <a:gd name="T32" fmla="*/ 1073 w 3032"/>
              <a:gd name="T33" fmla="*/ 2446 h 2446"/>
              <a:gd name="T34" fmla="*/ 1468 w 3032"/>
              <a:gd name="T35" fmla="*/ 2295 h 2446"/>
              <a:gd name="T36" fmla="*/ 1536 w 3032"/>
              <a:gd name="T37" fmla="*/ 2063 h 2446"/>
              <a:gd name="T38" fmla="*/ 1653 w 3032"/>
              <a:gd name="T39" fmla="*/ 1857 h 2446"/>
              <a:gd name="T40" fmla="*/ 1816 w 3032"/>
              <a:gd name="T41" fmla="*/ 1686 h 2446"/>
              <a:gd name="T42" fmla="*/ 2016 w 3032"/>
              <a:gd name="T43" fmla="*/ 1556 h 2446"/>
              <a:gd name="T44" fmla="*/ 2244 w 3032"/>
              <a:gd name="T45" fmla="*/ 1476 h 2446"/>
              <a:gd name="T46" fmla="*/ 2442 w 3032"/>
              <a:gd name="T47" fmla="*/ 1074 h 2446"/>
              <a:gd name="T48" fmla="*/ 2460 w 3032"/>
              <a:gd name="T49" fmla="*/ 989 h 2446"/>
              <a:gd name="T50" fmla="*/ 2509 w 3032"/>
              <a:gd name="T51" fmla="*/ 930 h 2446"/>
              <a:gd name="T52" fmla="*/ 2602 w 3032"/>
              <a:gd name="T53" fmla="*/ 906 h 2446"/>
              <a:gd name="T54" fmla="*/ 2680 w 3032"/>
              <a:gd name="T55" fmla="*/ 925 h 2446"/>
              <a:gd name="T56" fmla="*/ 2816 w 3032"/>
              <a:gd name="T57" fmla="*/ 947 h 2446"/>
              <a:gd name="T58" fmla="*/ 2900 w 3032"/>
              <a:gd name="T59" fmla="*/ 930 h 2446"/>
              <a:gd name="T60" fmla="*/ 2982 w 3032"/>
              <a:gd name="T61" fmla="*/ 868 h 2446"/>
              <a:gd name="T62" fmla="*/ 3027 w 3032"/>
              <a:gd name="T63" fmla="*/ 776 h 2446"/>
              <a:gd name="T64" fmla="*/ 3027 w 3032"/>
              <a:gd name="T65" fmla="*/ 689 h 2446"/>
              <a:gd name="T66" fmla="*/ 2982 w 3032"/>
              <a:gd name="T67" fmla="*/ 596 h 2446"/>
              <a:gd name="T68" fmla="*/ 2900 w 3032"/>
              <a:gd name="T69" fmla="*/ 534 h 2446"/>
              <a:gd name="T70" fmla="*/ 2816 w 3032"/>
              <a:gd name="T71" fmla="*/ 518 h 2446"/>
              <a:gd name="T72" fmla="*/ 2680 w 3032"/>
              <a:gd name="T73" fmla="*/ 540 h 2446"/>
              <a:gd name="T74" fmla="*/ 2602 w 3032"/>
              <a:gd name="T75" fmla="*/ 559 h 2446"/>
              <a:gd name="T76" fmla="*/ 2509 w 3032"/>
              <a:gd name="T77" fmla="*/ 534 h 2446"/>
              <a:gd name="T78" fmla="*/ 2460 w 3032"/>
              <a:gd name="T79" fmla="*/ 475 h 2446"/>
              <a:gd name="T80" fmla="*/ 2442 w 3032"/>
              <a:gd name="T81" fmla="*/ 0 h 2446"/>
              <a:gd name="T82" fmla="*/ 2193 w 3032"/>
              <a:gd name="T83" fmla="*/ 14 h 2446"/>
              <a:gd name="T84" fmla="*/ 1891 w 3032"/>
              <a:gd name="T85" fmla="*/ 65 h 2446"/>
              <a:gd name="T86" fmla="*/ 1604 w 3032"/>
              <a:gd name="T87" fmla="*/ 152 h 2446"/>
              <a:gd name="T88" fmla="*/ 1331 w 3032"/>
              <a:gd name="T89" fmla="*/ 271 h 2446"/>
              <a:gd name="T90" fmla="*/ 1079 w 3032"/>
              <a:gd name="T91" fmla="*/ 422 h 2446"/>
              <a:gd name="T92" fmla="*/ 846 w 3032"/>
              <a:gd name="T93" fmla="*/ 601 h 2446"/>
              <a:gd name="T94" fmla="*/ 637 w 3032"/>
              <a:gd name="T95" fmla="*/ 805 h 2446"/>
              <a:gd name="T96" fmla="*/ 453 w 3032"/>
              <a:gd name="T97" fmla="*/ 1033 h 2446"/>
              <a:gd name="T98" fmla="*/ 298 w 3032"/>
              <a:gd name="T99" fmla="*/ 1283 h 2446"/>
              <a:gd name="T100" fmla="*/ 171 w 3032"/>
              <a:gd name="T101" fmla="*/ 1551 h 2446"/>
              <a:gd name="T102" fmla="*/ 79 w 3032"/>
              <a:gd name="T103" fmla="*/ 1836 h 2446"/>
              <a:gd name="T104" fmla="*/ 21 w 3032"/>
              <a:gd name="T105" fmla="*/ 2135 h 2446"/>
              <a:gd name="T106" fmla="*/ 0 w 3032"/>
              <a:gd name="T107" fmla="*/ 2446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32" h="2446">
                <a:moveTo>
                  <a:pt x="388" y="2446"/>
                </a:moveTo>
                <a:lnTo>
                  <a:pt x="388" y="2446"/>
                </a:lnTo>
                <a:lnTo>
                  <a:pt x="409" y="2444"/>
                </a:lnTo>
                <a:lnTo>
                  <a:pt x="430" y="2441"/>
                </a:lnTo>
                <a:lnTo>
                  <a:pt x="447" y="2436"/>
                </a:lnTo>
                <a:lnTo>
                  <a:pt x="464" y="2430"/>
                </a:lnTo>
                <a:lnTo>
                  <a:pt x="480" y="2422"/>
                </a:lnTo>
                <a:lnTo>
                  <a:pt x="495" y="2413"/>
                </a:lnTo>
                <a:lnTo>
                  <a:pt x="506" y="2400"/>
                </a:lnTo>
                <a:lnTo>
                  <a:pt x="517" y="2387"/>
                </a:lnTo>
                <a:lnTo>
                  <a:pt x="517" y="2387"/>
                </a:lnTo>
                <a:lnTo>
                  <a:pt x="526" y="2373"/>
                </a:lnTo>
                <a:lnTo>
                  <a:pt x="533" y="2357"/>
                </a:lnTo>
                <a:lnTo>
                  <a:pt x="536" y="2340"/>
                </a:lnTo>
                <a:lnTo>
                  <a:pt x="539" y="2322"/>
                </a:lnTo>
                <a:lnTo>
                  <a:pt x="537" y="2305"/>
                </a:lnTo>
                <a:lnTo>
                  <a:pt x="536" y="2286"/>
                </a:lnTo>
                <a:lnTo>
                  <a:pt x="531" y="2265"/>
                </a:lnTo>
                <a:lnTo>
                  <a:pt x="525" y="2246"/>
                </a:lnTo>
                <a:lnTo>
                  <a:pt x="525" y="2246"/>
                </a:lnTo>
                <a:lnTo>
                  <a:pt x="520" y="2232"/>
                </a:lnTo>
                <a:lnTo>
                  <a:pt x="510" y="2199"/>
                </a:lnTo>
                <a:lnTo>
                  <a:pt x="506" y="2175"/>
                </a:lnTo>
                <a:lnTo>
                  <a:pt x="501" y="2150"/>
                </a:lnTo>
                <a:lnTo>
                  <a:pt x="498" y="2121"/>
                </a:lnTo>
                <a:lnTo>
                  <a:pt x="496" y="2091"/>
                </a:lnTo>
                <a:lnTo>
                  <a:pt x="496" y="2091"/>
                </a:lnTo>
                <a:lnTo>
                  <a:pt x="498" y="2066"/>
                </a:lnTo>
                <a:lnTo>
                  <a:pt x="501" y="2044"/>
                </a:lnTo>
                <a:lnTo>
                  <a:pt x="507" y="2021"/>
                </a:lnTo>
                <a:lnTo>
                  <a:pt x="515" y="1999"/>
                </a:lnTo>
                <a:lnTo>
                  <a:pt x="525" y="1979"/>
                </a:lnTo>
                <a:lnTo>
                  <a:pt x="536" y="1960"/>
                </a:lnTo>
                <a:lnTo>
                  <a:pt x="550" y="1942"/>
                </a:lnTo>
                <a:lnTo>
                  <a:pt x="566" y="1925"/>
                </a:lnTo>
                <a:lnTo>
                  <a:pt x="582" y="1910"/>
                </a:lnTo>
                <a:lnTo>
                  <a:pt x="599" y="1896"/>
                </a:lnTo>
                <a:lnTo>
                  <a:pt x="620" y="1885"/>
                </a:lnTo>
                <a:lnTo>
                  <a:pt x="639" y="1876"/>
                </a:lnTo>
                <a:lnTo>
                  <a:pt x="661" y="1868"/>
                </a:lnTo>
                <a:lnTo>
                  <a:pt x="683" y="1861"/>
                </a:lnTo>
                <a:lnTo>
                  <a:pt x="707" y="1858"/>
                </a:lnTo>
                <a:lnTo>
                  <a:pt x="731" y="1857"/>
                </a:lnTo>
                <a:lnTo>
                  <a:pt x="731" y="1857"/>
                </a:lnTo>
                <a:lnTo>
                  <a:pt x="754" y="1858"/>
                </a:lnTo>
                <a:lnTo>
                  <a:pt x="778" y="1861"/>
                </a:lnTo>
                <a:lnTo>
                  <a:pt x="800" y="1868"/>
                </a:lnTo>
                <a:lnTo>
                  <a:pt x="821" y="1876"/>
                </a:lnTo>
                <a:lnTo>
                  <a:pt x="842" y="1885"/>
                </a:lnTo>
                <a:lnTo>
                  <a:pt x="861" y="1896"/>
                </a:lnTo>
                <a:lnTo>
                  <a:pt x="880" y="1910"/>
                </a:lnTo>
                <a:lnTo>
                  <a:pt x="896" y="1925"/>
                </a:lnTo>
                <a:lnTo>
                  <a:pt x="911" y="1942"/>
                </a:lnTo>
                <a:lnTo>
                  <a:pt x="924" y="1960"/>
                </a:lnTo>
                <a:lnTo>
                  <a:pt x="937" y="1979"/>
                </a:lnTo>
                <a:lnTo>
                  <a:pt x="946" y="1999"/>
                </a:lnTo>
                <a:lnTo>
                  <a:pt x="954" y="2021"/>
                </a:lnTo>
                <a:lnTo>
                  <a:pt x="960" y="2044"/>
                </a:lnTo>
                <a:lnTo>
                  <a:pt x="964" y="2066"/>
                </a:lnTo>
                <a:lnTo>
                  <a:pt x="965" y="2091"/>
                </a:lnTo>
                <a:lnTo>
                  <a:pt x="965" y="2091"/>
                </a:lnTo>
                <a:lnTo>
                  <a:pt x="964" y="2121"/>
                </a:lnTo>
                <a:lnTo>
                  <a:pt x="960" y="2150"/>
                </a:lnTo>
                <a:lnTo>
                  <a:pt x="956" y="2175"/>
                </a:lnTo>
                <a:lnTo>
                  <a:pt x="951" y="2199"/>
                </a:lnTo>
                <a:lnTo>
                  <a:pt x="941" y="2232"/>
                </a:lnTo>
                <a:lnTo>
                  <a:pt x="937" y="2246"/>
                </a:lnTo>
                <a:lnTo>
                  <a:pt x="937" y="2246"/>
                </a:lnTo>
                <a:lnTo>
                  <a:pt x="930" y="2265"/>
                </a:lnTo>
                <a:lnTo>
                  <a:pt x="926" y="2286"/>
                </a:lnTo>
                <a:lnTo>
                  <a:pt x="922" y="2305"/>
                </a:lnTo>
                <a:lnTo>
                  <a:pt x="922" y="2322"/>
                </a:lnTo>
                <a:lnTo>
                  <a:pt x="926" y="2340"/>
                </a:lnTo>
                <a:lnTo>
                  <a:pt x="929" y="2357"/>
                </a:lnTo>
                <a:lnTo>
                  <a:pt x="935" y="2373"/>
                </a:lnTo>
                <a:lnTo>
                  <a:pt x="945" y="2387"/>
                </a:lnTo>
                <a:lnTo>
                  <a:pt x="945" y="2387"/>
                </a:lnTo>
                <a:lnTo>
                  <a:pt x="954" y="2400"/>
                </a:lnTo>
                <a:lnTo>
                  <a:pt x="967" y="2413"/>
                </a:lnTo>
                <a:lnTo>
                  <a:pt x="981" y="2422"/>
                </a:lnTo>
                <a:lnTo>
                  <a:pt x="997" y="2430"/>
                </a:lnTo>
                <a:lnTo>
                  <a:pt x="1014" y="2436"/>
                </a:lnTo>
                <a:lnTo>
                  <a:pt x="1032" y="2441"/>
                </a:lnTo>
                <a:lnTo>
                  <a:pt x="1052" y="2444"/>
                </a:lnTo>
                <a:lnTo>
                  <a:pt x="1073" y="2446"/>
                </a:lnTo>
                <a:lnTo>
                  <a:pt x="1455" y="2446"/>
                </a:lnTo>
                <a:lnTo>
                  <a:pt x="1455" y="2446"/>
                </a:lnTo>
                <a:lnTo>
                  <a:pt x="1456" y="2395"/>
                </a:lnTo>
                <a:lnTo>
                  <a:pt x="1461" y="2344"/>
                </a:lnTo>
                <a:lnTo>
                  <a:pt x="1468" y="2295"/>
                </a:lnTo>
                <a:lnTo>
                  <a:pt x="1477" y="2246"/>
                </a:lnTo>
                <a:lnTo>
                  <a:pt x="1488" y="2199"/>
                </a:lnTo>
                <a:lnTo>
                  <a:pt x="1501" y="2153"/>
                </a:lnTo>
                <a:lnTo>
                  <a:pt x="1517" y="2107"/>
                </a:lnTo>
                <a:lnTo>
                  <a:pt x="1536" y="2063"/>
                </a:lnTo>
                <a:lnTo>
                  <a:pt x="1555" y="2018"/>
                </a:lnTo>
                <a:lnTo>
                  <a:pt x="1577" y="1975"/>
                </a:lnTo>
                <a:lnTo>
                  <a:pt x="1601" y="1934"/>
                </a:lnTo>
                <a:lnTo>
                  <a:pt x="1626" y="1895"/>
                </a:lnTo>
                <a:lnTo>
                  <a:pt x="1653" y="1857"/>
                </a:lnTo>
                <a:lnTo>
                  <a:pt x="1683" y="1819"/>
                </a:lnTo>
                <a:lnTo>
                  <a:pt x="1713" y="1784"/>
                </a:lnTo>
                <a:lnTo>
                  <a:pt x="1746" y="1749"/>
                </a:lnTo>
                <a:lnTo>
                  <a:pt x="1781" y="1716"/>
                </a:lnTo>
                <a:lnTo>
                  <a:pt x="1816" y="1686"/>
                </a:lnTo>
                <a:lnTo>
                  <a:pt x="1854" y="1655"/>
                </a:lnTo>
                <a:lnTo>
                  <a:pt x="1892" y="1629"/>
                </a:lnTo>
                <a:lnTo>
                  <a:pt x="1932" y="1602"/>
                </a:lnTo>
                <a:lnTo>
                  <a:pt x="1973" y="1578"/>
                </a:lnTo>
                <a:lnTo>
                  <a:pt x="2016" y="1556"/>
                </a:lnTo>
                <a:lnTo>
                  <a:pt x="2059" y="1537"/>
                </a:lnTo>
                <a:lnTo>
                  <a:pt x="2103" y="1518"/>
                </a:lnTo>
                <a:lnTo>
                  <a:pt x="2149" y="1502"/>
                </a:lnTo>
                <a:lnTo>
                  <a:pt x="2196" y="1489"/>
                </a:lnTo>
                <a:lnTo>
                  <a:pt x="2244" y="1476"/>
                </a:lnTo>
                <a:lnTo>
                  <a:pt x="2292" y="1469"/>
                </a:lnTo>
                <a:lnTo>
                  <a:pt x="2341" y="1461"/>
                </a:lnTo>
                <a:lnTo>
                  <a:pt x="2391" y="1457"/>
                </a:lnTo>
                <a:lnTo>
                  <a:pt x="2442" y="1456"/>
                </a:lnTo>
                <a:lnTo>
                  <a:pt x="2442" y="1074"/>
                </a:lnTo>
                <a:lnTo>
                  <a:pt x="2442" y="1074"/>
                </a:lnTo>
                <a:lnTo>
                  <a:pt x="2444" y="1052"/>
                </a:lnTo>
                <a:lnTo>
                  <a:pt x="2447" y="1030"/>
                </a:lnTo>
                <a:lnTo>
                  <a:pt x="2452" y="1009"/>
                </a:lnTo>
                <a:lnTo>
                  <a:pt x="2460" y="989"/>
                </a:lnTo>
                <a:lnTo>
                  <a:pt x="2469" y="971"/>
                </a:lnTo>
                <a:lnTo>
                  <a:pt x="2480" y="955"/>
                </a:lnTo>
                <a:lnTo>
                  <a:pt x="2493" y="943"/>
                </a:lnTo>
                <a:lnTo>
                  <a:pt x="2509" y="930"/>
                </a:lnTo>
                <a:lnTo>
                  <a:pt x="2509" y="930"/>
                </a:lnTo>
                <a:lnTo>
                  <a:pt x="2525" y="920"/>
                </a:lnTo>
                <a:lnTo>
                  <a:pt x="2544" y="913"/>
                </a:lnTo>
                <a:lnTo>
                  <a:pt x="2563" y="908"/>
                </a:lnTo>
                <a:lnTo>
                  <a:pt x="2582" y="906"/>
                </a:lnTo>
                <a:lnTo>
                  <a:pt x="2602" y="906"/>
                </a:lnTo>
                <a:lnTo>
                  <a:pt x="2623" y="908"/>
                </a:lnTo>
                <a:lnTo>
                  <a:pt x="2645" y="913"/>
                </a:lnTo>
                <a:lnTo>
                  <a:pt x="2667" y="920"/>
                </a:lnTo>
                <a:lnTo>
                  <a:pt x="2667" y="920"/>
                </a:lnTo>
                <a:lnTo>
                  <a:pt x="2680" y="925"/>
                </a:lnTo>
                <a:lnTo>
                  <a:pt x="2713" y="935"/>
                </a:lnTo>
                <a:lnTo>
                  <a:pt x="2734" y="939"/>
                </a:lnTo>
                <a:lnTo>
                  <a:pt x="2759" y="943"/>
                </a:lnTo>
                <a:lnTo>
                  <a:pt x="2788" y="946"/>
                </a:lnTo>
                <a:lnTo>
                  <a:pt x="2816" y="947"/>
                </a:lnTo>
                <a:lnTo>
                  <a:pt x="2816" y="947"/>
                </a:lnTo>
                <a:lnTo>
                  <a:pt x="2838" y="946"/>
                </a:lnTo>
                <a:lnTo>
                  <a:pt x="2859" y="943"/>
                </a:lnTo>
                <a:lnTo>
                  <a:pt x="2879" y="938"/>
                </a:lnTo>
                <a:lnTo>
                  <a:pt x="2900" y="930"/>
                </a:lnTo>
                <a:lnTo>
                  <a:pt x="2919" y="920"/>
                </a:lnTo>
                <a:lnTo>
                  <a:pt x="2937" y="911"/>
                </a:lnTo>
                <a:lnTo>
                  <a:pt x="2952" y="898"/>
                </a:lnTo>
                <a:lnTo>
                  <a:pt x="2968" y="884"/>
                </a:lnTo>
                <a:lnTo>
                  <a:pt x="2982" y="868"/>
                </a:lnTo>
                <a:lnTo>
                  <a:pt x="2994" y="852"/>
                </a:lnTo>
                <a:lnTo>
                  <a:pt x="3005" y="835"/>
                </a:lnTo>
                <a:lnTo>
                  <a:pt x="3014" y="816"/>
                </a:lnTo>
                <a:lnTo>
                  <a:pt x="3022" y="795"/>
                </a:lnTo>
                <a:lnTo>
                  <a:pt x="3027" y="776"/>
                </a:lnTo>
                <a:lnTo>
                  <a:pt x="3030" y="754"/>
                </a:lnTo>
                <a:lnTo>
                  <a:pt x="3032" y="732"/>
                </a:lnTo>
                <a:lnTo>
                  <a:pt x="3032" y="732"/>
                </a:lnTo>
                <a:lnTo>
                  <a:pt x="3030" y="710"/>
                </a:lnTo>
                <a:lnTo>
                  <a:pt x="3027" y="689"/>
                </a:lnTo>
                <a:lnTo>
                  <a:pt x="3022" y="669"/>
                </a:lnTo>
                <a:lnTo>
                  <a:pt x="3014" y="648"/>
                </a:lnTo>
                <a:lnTo>
                  <a:pt x="3005" y="631"/>
                </a:lnTo>
                <a:lnTo>
                  <a:pt x="2994" y="612"/>
                </a:lnTo>
                <a:lnTo>
                  <a:pt x="2982" y="596"/>
                </a:lnTo>
                <a:lnTo>
                  <a:pt x="2968" y="580"/>
                </a:lnTo>
                <a:lnTo>
                  <a:pt x="2952" y="567"/>
                </a:lnTo>
                <a:lnTo>
                  <a:pt x="2937" y="555"/>
                </a:lnTo>
                <a:lnTo>
                  <a:pt x="2919" y="543"/>
                </a:lnTo>
                <a:lnTo>
                  <a:pt x="2900" y="534"/>
                </a:lnTo>
                <a:lnTo>
                  <a:pt x="2879" y="528"/>
                </a:lnTo>
                <a:lnTo>
                  <a:pt x="2859" y="521"/>
                </a:lnTo>
                <a:lnTo>
                  <a:pt x="2838" y="518"/>
                </a:lnTo>
                <a:lnTo>
                  <a:pt x="2816" y="518"/>
                </a:lnTo>
                <a:lnTo>
                  <a:pt x="2816" y="518"/>
                </a:lnTo>
                <a:lnTo>
                  <a:pt x="2788" y="518"/>
                </a:lnTo>
                <a:lnTo>
                  <a:pt x="2759" y="521"/>
                </a:lnTo>
                <a:lnTo>
                  <a:pt x="2734" y="526"/>
                </a:lnTo>
                <a:lnTo>
                  <a:pt x="2713" y="531"/>
                </a:lnTo>
                <a:lnTo>
                  <a:pt x="2680" y="540"/>
                </a:lnTo>
                <a:lnTo>
                  <a:pt x="2667" y="543"/>
                </a:lnTo>
                <a:lnTo>
                  <a:pt x="2667" y="543"/>
                </a:lnTo>
                <a:lnTo>
                  <a:pt x="2645" y="551"/>
                </a:lnTo>
                <a:lnTo>
                  <a:pt x="2623" y="556"/>
                </a:lnTo>
                <a:lnTo>
                  <a:pt x="2602" y="559"/>
                </a:lnTo>
                <a:lnTo>
                  <a:pt x="2582" y="559"/>
                </a:lnTo>
                <a:lnTo>
                  <a:pt x="2563" y="556"/>
                </a:lnTo>
                <a:lnTo>
                  <a:pt x="2544" y="551"/>
                </a:lnTo>
                <a:lnTo>
                  <a:pt x="2525" y="545"/>
                </a:lnTo>
                <a:lnTo>
                  <a:pt x="2509" y="534"/>
                </a:lnTo>
                <a:lnTo>
                  <a:pt x="2509" y="534"/>
                </a:lnTo>
                <a:lnTo>
                  <a:pt x="2493" y="523"/>
                </a:lnTo>
                <a:lnTo>
                  <a:pt x="2480" y="509"/>
                </a:lnTo>
                <a:lnTo>
                  <a:pt x="2469" y="493"/>
                </a:lnTo>
                <a:lnTo>
                  <a:pt x="2460" y="475"/>
                </a:lnTo>
                <a:lnTo>
                  <a:pt x="2452" y="456"/>
                </a:lnTo>
                <a:lnTo>
                  <a:pt x="2447" y="436"/>
                </a:lnTo>
                <a:lnTo>
                  <a:pt x="2444" y="414"/>
                </a:lnTo>
                <a:lnTo>
                  <a:pt x="2442" y="390"/>
                </a:lnTo>
                <a:lnTo>
                  <a:pt x="2442" y="0"/>
                </a:lnTo>
                <a:lnTo>
                  <a:pt x="2442" y="0"/>
                </a:lnTo>
                <a:lnTo>
                  <a:pt x="2379" y="2"/>
                </a:lnTo>
                <a:lnTo>
                  <a:pt x="2317" y="5"/>
                </a:lnTo>
                <a:lnTo>
                  <a:pt x="2254" y="10"/>
                </a:lnTo>
                <a:lnTo>
                  <a:pt x="2193" y="14"/>
                </a:lnTo>
                <a:lnTo>
                  <a:pt x="2132" y="22"/>
                </a:lnTo>
                <a:lnTo>
                  <a:pt x="2071" y="30"/>
                </a:lnTo>
                <a:lnTo>
                  <a:pt x="2010" y="41"/>
                </a:lnTo>
                <a:lnTo>
                  <a:pt x="1951" y="52"/>
                </a:lnTo>
                <a:lnTo>
                  <a:pt x="1891" y="65"/>
                </a:lnTo>
                <a:lnTo>
                  <a:pt x="1832" y="81"/>
                </a:lnTo>
                <a:lnTo>
                  <a:pt x="1775" y="97"/>
                </a:lnTo>
                <a:lnTo>
                  <a:pt x="1716" y="114"/>
                </a:lnTo>
                <a:lnTo>
                  <a:pt x="1659" y="132"/>
                </a:lnTo>
                <a:lnTo>
                  <a:pt x="1604" y="152"/>
                </a:lnTo>
                <a:lnTo>
                  <a:pt x="1548" y="173"/>
                </a:lnTo>
                <a:lnTo>
                  <a:pt x="1493" y="197"/>
                </a:lnTo>
                <a:lnTo>
                  <a:pt x="1439" y="220"/>
                </a:lnTo>
                <a:lnTo>
                  <a:pt x="1385" y="246"/>
                </a:lnTo>
                <a:lnTo>
                  <a:pt x="1331" y="271"/>
                </a:lnTo>
                <a:lnTo>
                  <a:pt x="1281" y="300"/>
                </a:lnTo>
                <a:lnTo>
                  <a:pt x="1228" y="328"/>
                </a:lnTo>
                <a:lnTo>
                  <a:pt x="1178" y="358"/>
                </a:lnTo>
                <a:lnTo>
                  <a:pt x="1128" y="390"/>
                </a:lnTo>
                <a:lnTo>
                  <a:pt x="1079" y="422"/>
                </a:lnTo>
                <a:lnTo>
                  <a:pt x="1030" y="456"/>
                </a:lnTo>
                <a:lnTo>
                  <a:pt x="983" y="490"/>
                </a:lnTo>
                <a:lnTo>
                  <a:pt x="937" y="526"/>
                </a:lnTo>
                <a:lnTo>
                  <a:pt x="891" y="562"/>
                </a:lnTo>
                <a:lnTo>
                  <a:pt x="846" y="601"/>
                </a:lnTo>
                <a:lnTo>
                  <a:pt x="802" y="640"/>
                </a:lnTo>
                <a:lnTo>
                  <a:pt x="759" y="680"/>
                </a:lnTo>
                <a:lnTo>
                  <a:pt x="718" y="721"/>
                </a:lnTo>
                <a:lnTo>
                  <a:pt x="677" y="762"/>
                </a:lnTo>
                <a:lnTo>
                  <a:pt x="637" y="805"/>
                </a:lnTo>
                <a:lnTo>
                  <a:pt x="598" y="849"/>
                </a:lnTo>
                <a:lnTo>
                  <a:pt x="561" y="894"/>
                </a:lnTo>
                <a:lnTo>
                  <a:pt x="523" y="939"/>
                </a:lnTo>
                <a:lnTo>
                  <a:pt x="488" y="985"/>
                </a:lnTo>
                <a:lnTo>
                  <a:pt x="453" y="1033"/>
                </a:lnTo>
                <a:lnTo>
                  <a:pt x="420" y="1082"/>
                </a:lnTo>
                <a:lnTo>
                  <a:pt x="387" y="1131"/>
                </a:lnTo>
                <a:lnTo>
                  <a:pt x="357" y="1180"/>
                </a:lnTo>
                <a:lnTo>
                  <a:pt x="327" y="1231"/>
                </a:lnTo>
                <a:lnTo>
                  <a:pt x="298" y="1283"/>
                </a:lnTo>
                <a:lnTo>
                  <a:pt x="270" y="1335"/>
                </a:lnTo>
                <a:lnTo>
                  <a:pt x="244" y="1388"/>
                </a:lnTo>
                <a:lnTo>
                  <a:pt x="219" y="1442"/>
                </a:lnTo>
                <a:lnTo>
                  <a:pt x="195" y="1495"/>
                </a:lnTo>
                <a:lnTo>
                  <a:pt x="171" y="1551"/>
                </a:lnTo>
                <a:lnTo>
                  <a:pt x="151" y="1606"/>
                </a:lnTo>
                <a:lnTo>
                  <a:pt x="130" y="1663"/>
                </a:lnTo>
                <a:lnTo>
                  <a:pt x="113" y="1720"/>
                </a:lnTo>
                <a:lnTo>
                  <a:pt x="95" y="1777"/>
                </a:lnTo>
                <a:lnTo>
                  <a:pt x="79" y="1836"/>
                </a:lnTo>
                <a:lnTo>
                  <a:pt x="65" y="1895"/>
                </a:lnTo>
                <a:lnTo>
                  <a:pt x="52" y="1953"/>
                </a:lnTo>
                <a:lnTo>
                  <a:pt x="40" y="2013"/>
                </a:lnTo>
                <a:lnTo>
                  <a:pt x="30" y="2074"/>
                </a:lnTo>
                <a:lnTo>
                  <a:pt x="21" y="2135"/>
                </a:lnTo>
                <a:lnTo>
                  <a:pt x="14" y="2196"/>
                </a:lnTo>
                <a:lnTo>
                  <a:pt x="8" y="2257"/>
                </a:lnTo>
                <a:lnTo>
                  <a:pt x="5" y="2319"/>
                </a:lnTo>
                <a:lnTo>
                  <a:pt x="2" y="2383"/>
                </a:lnTo>
                <a:lnTo>
                  <a:pt x="0" y="2446"/>
                </a:lnTo>
                <a:lnTo>
                  <a:pt x="388" y="2446"/>
                </a:lnTo>
                <a:close/>
              </a:path>
            </a:pathLst>
          </a:custGeom>
          <a:solidFill>
            <a:srgbClr val="FFDA6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dirty="0"/>
          </a:p>
        </p:txBody>
      </p:sp>
      <p:sp>
        <p:nvSpPr>
          <p:cNvPr id="44" name="Freeform 17"/>
          <p:cNvSpPr/>
          <p:nvPr>
            <p:custDataLst>
              <p:tags r:id="rId3"/>
            </p:custDataLst>
          </p:nvPr>
        </p:nvSpPr>
        <p:spPr bwMode="auto">
          <a:xfrm>
            <a:off x="4416896" y="3321048"/>
            <a:ext cx="1904565" cy="2357735"/>
          </a:xfrm>
          <a:custGeom>
            <a:avLst/>
            <a:gdLst>
              <a:gd name="T0" fmla="*/ 2437 w 2447"/>
              <a:gd name="T1" fmla="*/ 2580 h 3028"/>
              <a:gd name="T2" fmla="*/ 2388 w 2447"/>
              <a:gd name="T3" fmla="*/ 2510 h 3028"/>
              <a:gd name="T4" fmla="*/ 2323 w 2447"/>
              <a:gd name="T5" fmla="*/ 2490 h 3028"/>
              <a:gd name="T6" fmla="*/ 2247 w 2447"/>
              <a:gd name="T7" fmla="*/ 2502 h 3028"/>
              <a:gd name="T8" fmla="*/ 2122 w 2447"/>
              <a:gd name="T9" fmla="*/ 2529 h 3028"/>
              <a:gd name="T10" fmla="*/ 2022 w 2447"/>
              <a:gd name="T11" fmla="*/ 2520 h 3028"/>
              <a:gd name="T12" fmla="*/ 1926 w 2447"/>
              <a:gd name="T13" fmla="*/ 2463 h 3028"/>
              <a:gd name="T14" fmla="*/ 1867 w 2447"/>
              <a:gd name="T15" fmla="*/ 2366 h 3028"/>
              <a:gd name="T16" fmla="*/ 1857 w 2447"/>
              <a:gd name="T17" fmla="*/ 2273 h 3028"/>
              <a:gd name="T18" fmla="*/ 1897 w 2447"/>
              <a:gd name="T19" fmla="*/ 2167 h 3028"/>
              <a:gd name="T20" fmla="*/ 1979 w 2447"/>
              <a:gd name="T21" fmla="*/ 2091 h 3028"/>
              <a:gd name="T22" fmla="*/ 2090 w 2447"/>
              <a:gd name="T23" fmla="*/ 2064 h 3028"/>
              <a:gd name="T24" fmla="*/ 2198 w 2447"/>
              <a:gd name="T25" fmla="*/ 2076 h 3028"/>
              <a:gd name="T26" fmla="*/ 2285 w 2447"/>
              <a:gd name="T27" fmla="*/ 2102 h 3028"/>
              <a:gd name="T28" fmla="*/ 2372 w 2447"/>
              <a:gd name="T29" fmla="*/ 2092 h 3028"/>
              <a:gd name="T30" fmla="*/ 2423 w 2447"/>
              <a:gd name="T31" fmla="*/ 2046 h 3028"/>
              <a:gd name="T32" fmla="*/ 2447 w 2447"/>
              <a:gd name="T33" fmla="*/ 1954 h 3028"/>
              <a:gd name="T34" fmla="*/ 2296 w 2447"/>
              <a:gd name="T35" fmla="*/ 1561 h 3028"/>
              <a:gd name="T36" fmla="*/ 2063 w 2447"/>
              <a:gd name="T37" fmla="*/ 1495 h 3028"/>
              <a:gd name="T38" fmla="*/ 1857 w 2447"/>
              <a:gd name="T39" fmla="*/ 1376 h 3028"/>
              <a:gd name="T40" fmla="*/ 1685 w 2447"/>
              <a:gd name="T41" fmla="*/ 1215 h 3028"/>
              <a:gd name="T42" fmla="*/ 1556 w 2447"/>
              <a:gd name="T43" fmla="*/ 1015 h 3028"/>
              <a:gd name="T44" fmla="*/ 1477 w 2447"/>
              <a:gd name="T45" fmla="*/ 787 h 3028"/>
              <a:gd name="T46" fmla="*/ 1073 w 2447"/>
              <a:gd name="T47" fmla="*/ 589 h 3028"/>
              <a:gd name="T48" fmla="*/ 987 w 2447"/>
              <a:gd name="T49" fmla="*/ 571 h 3028"/>
              <a:gd name="T50" fmla="*/ 929 w 2447"/>
              <a:gd name="T51" fmla="*/ 522 h 3028"/>
              <a:gd name="T52" fmla="*/ 903 w 2447"/>
              <a:gd name="T53" fmla="*/ 427 h 3028"/>
              <a:gd name="T54" fmla="*/ 922 w 2447"/>
              <a:gd name="T55" fmla="*/ 351 h 3028"/>
              <a:gd name="T56" fmla="*/ 946 w 2447"/>
              <a:gd name="T57" fmla="*/ 215 h 3028"/>
              <a:gd name="T58" fmla="*/ 929 w 2447"/>
              <a:gd name="T59" fmla="*/ 131 h 3028"/>
              <a:gd name="T60" fmla="*/ 867 w 2447"/>
              <a:gd name="T61" fmla="*/ 49 h 3028"/>
              <a:gd name="T62" fmla="*/ 773 w 2447"/>
              <a:gd name="T63" fmla="*/ 4 h 3028"/>
              <a:gd name="T64" fmla="*/ 688 w 2447"/>
              <a:gd name="T65" fmla="*/ 4 h 3028"/>
              <a:gd name="T66" fmla="*/ 594 w 2447"/>
              <a:gd name="T67" fmla="*/ 49 h 3028"/>
              <a:gd name="T68" fmla="*/ 533 w 2447"/>
              <a:gd name="T69" fmla="*/ 131 h 3028"/>
              <a:gd name="T70" fmla="*/ 515 w 2447"/>
              <a:gd name="T71" fmla="*/ 215 h 3028"/>
              <a:gd name="T72" fmla="*/ 537 w 2447"/>
              <a:gd name="T73" fmla="*/ 351 h 3028"/>
              <a:gd name="T74" fmla="*/ 556 w 2447"/>
              <a:gd name="T75" fmla="*/ 427 h 3028"/>
              <a:gd name="T76" fmla="*/ 533 w 2447"/>
              <a:gd name="T77" fmla="*/ 522 h 3028"/>
              <a:gd name="T78" fmla="*/ 474 w 2447"/>
              <a:gd name="T79" fmla="*/ 571 h 3028"/>
              <a:gd name="T80" fmla="*/ 0 w 2447"/>
              <a:gd name="T81" fmla="*/ 589 h 3028"/>
              <a:gd name="T82" fmla="*/ 14 w 2447"/>
              <a:gd name="T83" fmla="*/ 838 h 3028"/>
              <a:gd name="T84" fmla="*/ 65 w 2447"/>
              <a:gd name="T85" fmla="*/ 1139 h 3028"/>
              <a:gd name="T86" fmla="*/ 152 w 2447"/>
              <a:gd name="T87" fmla="*/ 1427 h 3028"/>
              <a:gd name="T88" fmla="*/ 271 w 2447"/>
              <a:gd name="T89" fmla="*/ 1698 h 3028"/>
              <a:gd name="T90" fmla="*/ 422 w 2447"/>
              <a:gd name="T91" fmla="*/ 1951 h 3028"/>
              <a:gd name="T92" fmla="*/ 601 w 2447"/>
              <a:gd name="T93" fmla="*/ 2184 h 3028"/>
              <a:gd name="T94" fmla="*/ 805 w 2447"/>
              <a:gd name="T95" fmla="*/ 2393 h 3028"/>
              <a:gd name="T96" fmla="*/ 1033 w 2447"/>
              <a:gd name="T97" fmla="*/ 2577 h 3028"/>
              <a:gd name="T98" fmla="*/ 1284 w 2447"/>
              <a:gd name="T99" fmla="*/ 2732 h 3028"/>
              <a:gd name="T100" fmla="*/ 1552 w 2447"/>
              <a:gd name="T101" fmla="*/ 2857 h 3028"/>
              <a:gd name="T102" fmla="*/ 1837 w 2447"/>
              <a:gd name="T103" fmla="*/ 2951 h 3028"/>
              <a:gd name="T104" fmla="*/ 2135 w 2447"/>
              <a:gd name="T105" fmla="*/ 3008 h 3028"/>
              <a:gd name="T106" fmla="*/ 2447 w 2447"/>
              <a:gd name="T107" fmla="*/ 3028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7" h="3028">
                <a:moveTo>
                  <a:pt x="2447" y="2639"/>
                </a:moveTo>
                <a:lnTo>
                  <a:pt x="2447" y="2639"/>
                </a:lnTo>
                <a:lnTo>
                  <a:pt x="2445" y="2618"/>
                </a:lnTo>
                <a:lnTo>
                  <a:pt x="2442" y="2599"/>
                </a:lnTo>
                <a:lnTo>
                  <a:pt x="2437" y="2580"/>
                </a:lnTo>
                <a:lnTo>
                  <a:pt x="2431" y="2563"/>
                </a:lnTo>
                <a:lnTo>
                  <a:pt x="2423" y="2547"/>
                </a:lnTo>
                <a:lnTo>
                  <a:pt x="2414" y="2532"/>
                </a:lnTo>
                <a:lnTo>
                  <a:pt x="2401" y="2521"/>
                </a:lnTo>
                <a:lnTo>
                  <a:pt x="2388" y="2510"/>
                </a:lnTo>
                <a:lnTo>
                  <a:pt x="2388" y="2510"/>
                </a:lnTo>
                <a:lnTo>
                  <a:pt x="2372" y="2502"/>
                </a:lnTo>
                <a:lnTo>
                  <a:pt x="2358" y="2494"/>
                </a:lnTo>
                <a:lnTo>
                  <a:pt x="2341" y="2491"/>
                </a:lnTo>
                <a:lnTo>
                  <a:pt x="2323" y="2490"/>
                </a:lnTo>
                <a:lnTo>
                  <a:pt x="2304" y="2490"/>
                </a:lnTo>
                <a:lnTo>
                  <a:pt x="2285" y="2491"/>
                </a:lnTo>
                <a:lnTo>
                  <a:pt x="2266" y="2496"/>
                </a:lnTo>
                <a:lnTo>
                  <a:pt x="2247" y="2502"/>
                </a:lnTo>
                <a:lnTo>
                  <a:pt x="2247" y="2502"/>
                </a:lnTo>
                <a:lnTo>
                  <a:pt x="2233" y="2507"/>
                </a:lnTo>
                <a:lnTo>
                  <a:pt x="2198" y="2517"/>
                </a:lnTo>
                <a:lnTo>
                  <a:pt x="2176" y="2521"/>
                </a:lnTo>
                <a:lnTo>
                  <a:pt x="2151" y="2526"/>
                </a:lnTo>
                <a:lnTo>
                  <a:pt x="2122" y="2529"/>
                </a:lnTo>
                <a:lnTo>
                  <a:pt x="2090" y="2531"/>
                </a:lnTo>
                <a:lnTo>
                  <a:pt x="2090" y="2531"/>
                </a:lnTo>
                <a:lnTo>
                  <a:pt x="2067" y="2529"/>
                </a:lnTo>
                <a:lnTo>
                  <a:pt x="2044" y="2526"/>
                </a:lnTo>
                <a:lnTo>
                  <a:pt x="2022" y="2520"/>
                </a:lnTo>
                <a:lnTo>
                  <a:pt x="2000" y="2512"/>
                </a:lnTo>
                <a:lnTo>
                  <a:pt x="1979" y="2502"/>
                </a:lnTo>
                <a:lnTo>
                  <a:pt x="1960" y="2491"/>
                </a:lnTo>
                <a:lnTo>
                  <a:pt x="1943" y="2477"/>
                </a:lnTo>
                <a:lnTo>
                  <a:pt x="1926" y="2463"/>
                </a:lnTo>
                <a:lnTo>
                  <a:pt x="1910" y="2445"/>
                </a:lnTo>
                <a:lnTo>
                  <a:pt x="1897" y="2428"/>
                </a:lnTo>
                <a:lnTo>
                  <a:pt x="1886" y="2409"/>
                </a:lnTo>
                <a:lnTo>
                  <a:pt x="1875" y="2388"/>
                </a:lnTo>
                <a:lnTo>
                  <a:pt x="1867" y="2366"/>
                </a:lnTo>
                <a:lnTo>
                  <a:pt x="1862" y="2344"/>
                </a:lnTo>
                <a:lnTo>
                  <a:pt x="1857" y="2320"/>
                </a:lnTo>
                <a:lnTo>
                  <a:pt x="1857" y="2296"/>
                </a:lnTo>
                <a:lnTo>
                  <a:pt x="1857" y="2296"/>
                </a:lnTo>
                <a:lnTo>
                  <a:pt x="1857" y="2273"/>
                </a:lnTo>
                <a:lnTo>
                  <a:pt x="1862" y="2249"/>
                </a:lnTo>
                <a:lnTo>
                  <a:pt x="1867" y="2227"/>
                </a:lnTo>
                <a:lnTo>
                  <a:pt x="1875" y="2206"/>
                </a:lnTo>
                <a:lnTo>
                  <a:pt x="1886" y="2186"/>
                </a:lnTo>
                <a:lnTo>
                  <a:pt x="1897" y="2167"/>
                </a:lnTo>
                <a:lnTo>
                  <a:pt x="1910" y="2148"/>
                </a:lnTo>
                <a:lnTo>
                  <a:pt x="1926" y="2132"/>
                </a:lnTo>
                <a:lnTo>
                  <a:pt x="1943" y="2116"/>
                </a:lnTo>
                <a:lnTo>
                  <a:pt x="1960" y="2103"/>
                </a:lnTo>
                <a:lnTo>
                  <a:pt x="1979" y="2091"/>
                </a:lnTo>
                <a:lnTo>
                  <a:pt x="2000" y="2081"/>
                </a:lnTo>
                <a:lnTo>
                  <a:pt x="2022" y="2073"/>
                </a:lnTo>
                <a:lnTo>
                  <a:pt x="2044" y="2068"/>
                </a:lnTo>
                <a:lnTo>
                  <a:pt x="2067" y="2064"/>
                </a:lnTo>
                <a:lnTo>
                  <a:pt x="2090" y="2064"/>
                </a:lnTo>
                <a:lnTo>
                  <a:pt x="2090" y="2064"/>
                </a:lnTo>
                <a:lnTo>
                  <a:pt x="2122" y="2064"/>
                </a:lnTo>
                <a:lnTo>
                  <a:pt x="2151" y="2067"/>
                </a:lnTo>
                <a:lnTo>
                  <a:pt x="2176" y="2072"/>
                </a:lnTo>
                <a:lnTo>
                  <a:pt x="2198" y="2076"/>
                </a:lnTo>
                <a:lnTo>
                  <a:pt x="2233" y="2086"/>
                </a:lnTo>
                <a:lnTo>
                  <a:pt x="2247" y="2091"/>
                </a:lnTo>
                <a:lnTo>
                  <a:pt x="2247" y="2091"/>
                </a:lnTo>
                <a:lnTo>
                  <a:pt x="2266" y="2097"/>
                </a:lnTo>
                <a:lnTo>
                  <a:pt x="2285" y="2102"/>
                </a:lnTo>
                <a:lnTo>
                  <a:pt x="2304" y="2105"/>
                </a:lnTo>
                <a:lnTo>
                  <a:pt x="2323" y="2105"/>
                </a:lnTo>
                <a:lnTo>
                  <a:pt x="2341" y="2103"/>
                </a:lnTo>
                <a:lnTo>
                  <a:pt x="2358" y="2098"/>
                </a:lnTo>
                <a:lnTo>
                  <a:pt x="2372" y="2092"/>
                </a:lnTo>
                <a:lnTo>
                  <a:pt x="2388" y="2083"/>
                </a:lnTo>
                <a:lnTo>
                  <a:pt x="2388" y="2083"/>
                </a:lnTo>
                <a:lnTo>
                  <a:pt x="2401" y="2073"/>
                </a:lnTo>
                <a:lnTo>
                  <a:pt x="2414" y="2060"/>
                </a:lnTo>
                <a:lnTo>
                  <a:pt x="2423" y="2046"/>
                </a:lnTo>
                <a:lnTo>
                  <a:pt x="2431" y="2030"/>
                </a:lnTo>
                <a:lnTo>
                  <a:pt x="2437" y="2014"/>
                </a:lnTo>
                <a:lnTo>
                  <a:pt x="2442" y="1995"/>
                </a:lnTo>
                <a:lnTo>
                  <a:pt x="2445" y="1975"/>
                </a:lnTo>
                <a:lnTo>
                  <a:pt x="2447" y="1954"/>
                </a:lnTo>
                <a:lnTo>
                  <a:pt x="2447" y="1574"/>
                </a:lnTo>
                <a:lnTo>
                  <a:pt x="2447" y="1574"/>
                </a:lnTo>
                <a:lnTo>
                  <a:pt x="2396" y="1573"/>
                </a:lnTo>
                <a:lnTo>
                  <a:pt x="2345" y="1569"/>
                </a:lnTo>
                <a:lnTo>
                  <a:pt x="2296" y="1561"/>
                </a:lnTo>
                <a:lnTo>
                  <a:pt x="2247" y="1554"/>
                </a:lnTo>
                <a:lnTo>
                  <a:pt x="2200" y="1542"/>
                </a:lnTo>
                <a:lnTo>
                  <a:pt x="2154" y="1528"/>
                </a:lnTo>
                <a:lnTo>
                  <a:pt x="2108" y="1512"/>
                </a:lnTo>
                <a:lnTo>
                  <a:pt x="2063" y="1495"/>
                </a:lnTo>
                <a:lnTo>
                  <a:pt x="2019" y="1476"/>
                </a:lnTo>
                <a:lnTo>
                  <a:pt x="1976" y="1454"/>
                </a:lnTo>
                <a:lnTo>
                  <a:pt x="1935" y="1430"/>
                </a:lnTo>
                <a:lnTo>
                  <a:pt x="1895" y="1405"/>
                </a:lnTo>
                <a:lnTo>
                  <a:pt x="1857" y="1376"/>
                </a:lnTo>
                <a:lnTo>
                  <a:pt x="1819" y="1348"/>
                </a:lnTo>
                <a:lnTo>
                  <a:pt x="1783" y="1316"/>
                </a:lnTo>
                <a:lnTo>
                  <a:pt x="1750" y="1284"/>
                </a:lnTo>
                <a:lnTo>
                  <a:pt x="1716" y="1249"/>
                </a:lnTo>
                <a:lnTo>
                  <a:pt x="1685" y="1215"/>
                </a:lnTo>
                <a:lnTo>
                  <a:pt x="1656" y="1177"/>
                </a:lnTo>
                <a:lnTo>
                  <a:pt x="1628" y="1139"/>
                </a:lnTo>
                <a:lnTo>
                  <a:pt x="1602" y="1099"/>
                </a:lnTo>
                <a:lnTo>
                  <a:pt x="1578" y="1058"/>
                </a:lnTo>
                <a:lnTo>
                  <a:pt x="1556" y="1015"/>
                </a:lnTo>
                <a:lnTo>
                  <a:pt x="1537" y="971"/>
                </a:lnTo>
                <a:lnTo>
                  <a:pt x="1518" y="926"/>
                </a:lnTo>
                <a:lnTo>
                  <a:pt x="1502" y="880"/>
                </a:lnTo>
                <a:lnTo>
                  <a:pt x="1490" y="834"/>
                </a:lnTo>
                <a:lnTo>
                  <a:pt x="1477" y="787"/>
                </a:lnTo>
                <a:lnTo>
                  <a:pt x="1469" y="738"/>
                </a:lnTo>
                <a:lnTo>
                  <a:pt x="1461" y="689"/>
                </a:lnTo>
                <a:lnTo>
                  <a:pt x="1458" y="640"/>
                </a:lnTo>
                <a:lnTo>
                  <a:pt x="1455" y="589"/>
                </a:lnTo>
                <a:lnTo>
                  <a:pt x="1073" y="589"/>
                </a:lnTo>
                <a:lnTo>
                  <a:pt x="1073" y="589"/>
                </a:lnTo>
                <a:lnTo>
                  <a:pt x="1049" y="587"/>
                </a:lnTo>
                <a:lnTo>
                  <a:pt x="1027" y="584"/>
                </a:lnTo>
                <a:lnTo>
                  <a:pt x="1006" y="579"/>
                </a:lnTo>
                <a:lnTo>
                  <a:pt x="987" y="571"/>
                </a:lnTo>
                <a:lnTo>
                  <a:pt x="970" y="562"/>
                </a:lnTo>
                <a:lnTo>
                  <a:pt x="954" y="551"/>
                </a:lnTo>
                <a:lnTo>
                  <a:pt x="940" y="537"/>
                </a:lnTo>
                <a:lnTo>
                  <a:pt x="929" y="522"/>
                </a:lnTo>
                <a:lnTo>
                  <a:pt x="929" y="522"/>
                </a:lnTo>
                <a:lnTo>
                  <a:pt x="919" y="505"/>
                </a:lnTo>
                <a:lnTo>
                  <a:pt x="911" y="488"/>
                </a:lnTo>
                <a:lnTo>
                  <a:pt x="907" y="468"/>
                </a:lnTo>
                <a:lnTo>
                  <a:pt x="903" y="448"/>
                </a:lnTo>
                <a:lnTo>
                  <a:pt x="903" y="427"/>
                </a:lnTo>
                <a:lnTo>
                  <a:pt x="907" y="407"/>
                </a:lnTo>
                <a:lnTo>
                  <a:pt x="911" y="385"/>
                </a:lnTo>
                <a:lnTo>
                  <a:pt x="919" y="362"/>
                </a:lnTo>
                <a:lnTo>
                  <a:pt x="919" y="362"/>
                </a:lnTo>
                <a:lnTo>
                  <a:pt x="922" y="351"/>
                </a:lnTo>
                <a:lnTo>
                  <a:pt x="932" y="318"/>
                </a:lnTo>
                <a:lnTo>
                  <a:pt x="937" y="296"/>
                </a:lnTo>
                <a:lnTo>
                  <a:pt x="941" y="270"/>
                </a:lnTo>
                <a:lnTo>
                  <a:pt x="945" y="244"/>
                </a:lnTo>
                <a:lnTo>
                  <a:pt x="946" y="215"/>
                </a:lnTo>
                <a:lnTo>
                  <a:pt x="946" y="215"/>
                </a:lnTo>
                <a:lnTo>
                  <a:pt x="945" y="193"/>
                </a:lnTo>
                <a:lnTo>
                  <a:pt x="941" y="171"/>
                </a:lnTo>
                <a:lnTo>
                  <a:pt x="935" y="150"/>
                </a:lnTo>
                <a:lnTo>
                  <a:pt x="929" y="131"/>
                </a:lnTo>
                <a:lnTo>
                  <a:pt x="919" y="112"/>
                </a:lnTo>
                <a:lnTo>
                  <a:pt x="908" y="95"/>
                </a:lnTo>
                <a:lnTo>
                  <a:pt x="896" y="77"/>
                </a:lnTo>
                <a:lnTo>
                  <a:pt x="883" y="63"/>
                </a:lnTo>
                <a:lnTo>
                  <a:pt x="867" y="49"/>
                </a:lnTo>
                <a:lnTo>
                  <a:pt x="851" y="36"/>
                </a:lnTo>
                <a:lnTo>
                  <a:pt x="832" y="25"/>
                </a:lnTo>
                <a:lnTo>
                  <a:pt x="815" y="17"/>
                </a:lnTo>
                <a:lnTo>
                  <a:pt x="794" y="9"/>
                </a:lnTo>
                <a:lnTo>
                  <a:pt x="773" y="4"/>
                </a:lnTo>
                <a:lnTo>
                  <a:pt x="753" y="1"/>
                </a:lnTo>
                <a:lnTo>
                  <a:pt x="731" y="0"/>
                </a:lnTo>
                <a:lnTo>
                  <a:pt x="731" y="0"/>
                </a:lnTo>
                <a:lnTo>
                  <a:pt x="709" y="1"/>
                </a:lnTo>
                <a:lnTo>
                  <a:pt x="688" y="4"/>
                </a:lnTo>
                <a:lnTo>
                  <a:pt x="667" y="9"/>
                </a:lnTo>
                <a:lnTo>
                  <a:pt x="647" y="17"/>
                </a:lnTo>
                <a:lnTo>
                  <a:pt x="628" y="25"/>
                </a:lnTo>
                <a:lnTo>
                  <a:pt x="610" y="36"/>
                </a:lnTo>
                <a:lnTo>
                  <a:pt x="594" y="49"/>
                </a:lnTo>
                <a:lnTo>
                  <a:pt x="579" y="63"/>
                </a:lnTo>
                <a:lnTo>
                  <a:pt x="564" y="77"/>
                </a:lnTo>
                <a:lnTo>
                  <a:pt x="552" y="95"/>
                </a:lnTo>
                <a:lnTo>
                  <a:pt x="542" y="112"/>
                </a:lnTo>
                <a:lnTo>
                  <a:pt x="533" y="131"/>
                </a:lnTo>
                <a:lnTo>
                  <a:pt x="525" y="150"/>
                </a:lnTo>
                <a:lnTo>
                  <a:pt x="520" y="171"/>
                </a:lnTo>
                <a:lnTo>
                  <a:pt x="517" y="193"/>
                </a:lnTo>
                <a:lnTo>
                  <a:pt x="515" y="215"/>
                </a:lnTo>
                <a:lnTo>
                  <a:pt x="515" y="215"/>
                </a:lnTo>
                <a:lnTo>
                  <a:pt x="517" y="244"/>
                </a:lnTo>
                <a:lnTo>
                  <a:pt x="520" y="270"/>
                </a:lnTo>
                <a:lnTo>
                  <a:pt x="523" y="296"/>
                </a:lnTo>
                <a:lnTo>
                  <a:pt x="529" y="318"/>
                </a:lnTo>
                <a:lnTo>
                  <a:pt x="537" y="351"/>
                </a:lnTo>
                <a:lnTo>
                  <a:pt x="542" y="362"/>
                </a:lnTo>
                <a:lnTo>
                  <a:pt x="542" y="362"/>
                </a:lnTo>
                <a:lnTo>
                  <a:pt x="550" y="385"/>
                </a:lnTo>
                <a:lnTo>
                  <a:pt x="555" y="407"/>
                </a:lnTo>
                <a:lnTo>
                  <a:pt x="556" y="427"/>
                </a:lnTo>
                <a:lnTo>
                  <a:pt x="556" y="448"/>
                </a:lnTo>
                <a:lnTo>
                  <a:pt x="555" y="468"/>
                </a:lnTo>
                <a:lnTo>
                  <a:pt x="550" y="488"/>
                </a:lnTo>
                <a:lnTo>
                  <a:pt x="542" y="505"/>
                </a:lnTo>
                <a:lnTo>
                  <a:pt x="533" y="522"/>
                </a:lnTo>
                <a:lnTo>
                  <a:pt x="533" y="522"/>
                </a:lnTo>
                <a:lnTo>
                  <a:pt x="520" y="537"/>
                </a:lnTo>
                <a:lnTo>
                  <a:pt x="507" y="551"/>
                </a:lnTo>
                <a:lnTo>
                  <a:pt x="491" y="562"/>
                </a:lnTo>
                <a:lnTo>
                  <a:pt x="474" y="571"/>
                </a:lnTo>
                <a:lnTo>
                  <a:pt x="455" y="579"/>
                </a:lnTo>
                <a:lnTo>
                  <a:pt x="433" y="584"/>
                </a:lnTo>
                <a:lnTo>
                  <a:pt x="412" y="587"/>
                </a:lnTo>
                <a:lnTo>
                  <a:pt x="388" y="589"/>
                </a:lnTo>
                <a:lnTo>
                  <a:pt x="0" y="589"/>
                </a:lnTo>
                <a:lnTo>
                  <a:pt x="0" y="589"/>
                </a:lnTo>
                <a:lnTo>
                  <a:pt x="2" y="651"/>
                </a:lnTo>
                <a:lnTo>
                  <a:pt x="5" y="714"/>
                </a:lnTo>
                <a:lnTo>
                  <a:pt x="10" y="776"/>
                </a:lnTo>
                <a:lnTo>
                  <a:pt x="14" y="838"/>
                </a:lnTo>
                <a:lnTo>
                  <a:pt x="22" y="899"/>
                </a:lnTo>
                <a:lnTo>
                  <a:pt x="30" y="960"/>
                </a:lnTo>
                <a:lnTo>
                  <a:pt x="41" y="1020"/>
                </a:lnTo>
                <a:lnTo>
                  <a:pt x="52" y="1080"/>
                </a:lnTo>
                <a:lnTo>
                  <a:pt x="65" y="1139"/>
                </a:lnTo>
                <a:lnTo>
                  <a:pt x="81" y="1197"/>
                </a:lnTo>
                <a:lnTo>
                  <a:pt x="97" y="1256"/>
                </a:lnTo>
                <a:lnTo>
                  <a:pt x="113" y="1313"/>
                </a:lnTo>
                <a:lnTo>
                  <a:pt x="132" y="1370"/>
                </a:lnTo>
                <a:lnTo>
                  <a:pt x="152" y="1427"/>
                </a:lnTo>
                <a:lnTo>
                  <a:pt x="173" y="1482"/>
                </a:lnTo>
                <a:lnTo>
                  <a:pt x="197" y="1538"/>
                </a:lnTo>
                <a:lnTo>
                  <a:pt x="220" y="1592"/>
                </a:lnTo>
                <a:lnTo>
                  <a:pt x="246" y="1645"/>
                </a:lnTo>
                <a:lnTo>
                  <a:pt x="271" y="1698"/>
                </a:lnTo>
                <a:lnTo>
                  <a:pt x="300" y="1750"/>
                </a:lnTo>
                <a:lnTo>
                  <a:pt x="328" y="1802"/>
                </a:lnTo>
                <a:lnTo>
                  <a:pt x="358" y="1853"/>
                </a:lnTo>
                <a:lnTo>
                  <a:pt x="390" y="1902"/>
                </a:lnTo>
                <a:lnTo>
                  <a:pt x="422" y="1951"/>
                </a:lnTo>
                <a:lnTo>
                  <a:pt x="455" y="1999"/>
                </a:lnTo>
                <a:lnTo>
                  <a:pt x="490" y="2046"/>
                </a:lnTo>
                <a:lnTo>
                  <a:pt x="526" y="2094"/>
                </a:lnTo>
                <a:lnTo>
                  <a:pt x="563" y="2138"/>
                </a:lnTo>
                <a:lnTo>
                  <a:pt x="601" y="2184"/>
                </a:lnTo>
                <a:lnTo>
                  <a:pt x="640" y="2227"/>
                </a:lnTo>
                <a:lnTo>
                  <a:pt x="680" y="2270"/>
                </a:lnTo>
                <a:lnTo>
                  <a:pt x="721" y="2312"/>
                </a:lnTo>
                <a:lnTo>
                  <a:pt x="762" y="2353"/>
                </a:lnTo>
                <a:lnTo>
                  <a:pt x="805" y="2393"/>
                </a:lnTo>
                <a:lnTo>
                  <a:pt x="850" y="2431"/>
                </a:lnTo>
                <a:lnTo>
                  <a:pt x="894" y="2469"/>
                </a:lnTo>
                <a:lnTo>
                  <a:pt x="940" y="2506"/>
                </a:lnTo>
                <a:lnTo>
                  <a:pt x="986" y="2542"/>
                </a:lnTo>
                <a:lnTo>
                  <a:pt x="1033" y="2577"/>
                </a:lnTo>
                <a:lnTo>
                  <a:pt x="1082" y="2610"/>
                </a:lnTo>
                <a:lnTo>
                  <a:pt x="1132" y="2642"/>
                </a:lnTo>
                <a:lnTo>
                  <a:pt x="1181" y="2673"/>
                </a:lnTo>
                <a:lnTo>
                  <a:pt x="1231" y="2704"/>
                </a:lnTo>
                <a:lnTo>
                  <a:pt x="1284" y="2732"/>
                </a:lnTo>
                <a:lnTo>
                  <a:pt x="1336" y="2759"/>
                </a:lnTo>
                <a:lnTo>
                  <a:pt x="1388" y="2786"/>
                </a:lnTo>
                <a:lnTo>
                  <a:pt x="1442" y="2811"/>
                </a:lnTo>
                <a:lnTo>
                  <a:pt x="1496" y="2835"/>
                </a:lnTo>
                <a:lnTo>
                  <a:pt x="1552" y="2857"/>
                </a:lnTo>
                <a:lnTo>
                  <a:pt x="1607" y="2879"/>
                </a:lnTo>
                <a:lnTo>
                  <a:pt x="1664" y="2898"/>
                </a:lnTo>
                <a:lnTo>
                  <a:pt x="1721" y="2917"/>
                </a:lnTo>
                <a:lnTo>
                  <a:pt x="1778" y="2935"/>
                </a:lnTo>
                <a:lnTo>
                  <a:pt x="1837" y="2951"/>
                </a:lnTo>
                <a:lnTo>
                  <a:pt x="1895" y="2965"/>
                </a:lnTo>
                <a:lnTo>
                  <a:pt x="1954" y="2978"/>
                </a:lnTo>
                <a:lnTo>
                  <a:pt x="2014" y="2989"/>
                </a:lnTo>
                <a:lnTo>
                  <a:pt x="2074" y="3000"/>
                </a:lnTo>
                <a:lnTo>
                  <a:pt x="2135" y="3008"/>
                </a:lnTo>
                <a:lnTo>
                  <a:pt x="2196" y="3016"/>
                </a:lnTo>
                <a:lnTo>
                  <a:pt x="2258" y="3020"/>
                </a:lnTo>
                <a:lnTo>
                  <a:pt x="2320" y="3025"/>
                </a:lnTo>
                <a:lnTo>
                  <a:pt x="2383" y="3028"/>
                </a:lnTo>
                <a:lnTo>
                  <a:pt x="2447" y="3028"/>
                </a:lnTo>
                <a:lnTo>
                  <a:pt x="2447" y="2639"/>
                </a:lnTo>
                <a:close/>
              </a:path>
            </a:pathLst>
          </a:custGeom>
          <a:solidFill>
            <a:srgbClr val="6AB9D4"/>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45" name="Freeform 14"/>
          <p:cNvSpPr/>
          <p:nvPr>
            <p:custDataLst>
              <p:tags r:id="rId4"/>
            </p:custDataLst>
          </p:nvPr>
        </p:nvSpPr>
        <p:spPr bwMode="auto">
          <a:xfrm>
            <a:off x="6333917" y="1860310"/>
            <a:ext cx="1903006" cy="2359294"/>
          </a:xfrm>
          <a:custGeom>
            <a:avLst/>
            <a:gdLst>
              <a:gd name="T0" fmla="*/ 8 w 2445"/>
              <a:gd name="T1" fmla="*/ 450 h 3030"/>
              <a:gd name="T2" fmla="*/ 59 w 2445"/>
              <a:gd name="T3" fmla="*/ 518 h 3030"/>
              <a:gd name="T4" fmla="*/ 122 w 2445"/>
              <a:gd name="T5" fmla="*/ 540 h 3030"/>
              <a:gd name="T6" fmla="*/ 200 w 2445"/>
              <a:gd name="T7" fmla="*/ 526 h 3030"/>
              <a:gd name="T8" fmla="*/ 325 w 2445"/>
              <a:gd name="T9" fmla="*/ 499 h 3030"/>
              <a:gd name="T10" fmla="*/ 425 w 2445"/>
              <a:gd name="T11" fmla="*/ 509 h 3030"/>
              <a:gd name="T12" fmla="*/ 520 w 2445"/>
              <a:gd name="T13" fmla="*/ 567 h 3030"/>
              <a:gd name="T14" fmla="*/ 579 w 2445"/>
              <a:gd name="T15" fmla="*/ 662 h 3030"/>
              <a:gd name="T16" fmla="*/ 588 w 2445"/>
              <a:gd name="T17" fmla="*/ 756 h 3030"/>
              <a:gd name="T18" fmla="*/ 548 w 2445"/>
              <a:gd name="T19" fmla="*/ 863 h 3030"/>
              <a:gd name="T20" fmla="*/ 466 w 2445"/>
              <a:gd name="T21" fmla="*/ 938 h 3030"/>
              <a:gd name="T22" fmla="*/ 355 w 2445"/>
              <a:gd name="T23" fmla="*/ 966 h 3030"/>
              <a:gd name="T24" fmla="*/ 247 w 2445"/>
              <a:gd name="T25" fmla="*/ 952 h 3030"/>
              <a:gd name="T26" fmla="*/ 160 w 2445"/>
              <a:gd name="T27" fmla="*/ 927 h 3030"/>
              <a:gd name="T28" fmla="*/ 73 w 2445"/>
              <a:gd name="T29" fmla="*/ 938 h 3030"/>
              <a:gd name="T30" fmla="*/ 24 w 2445"/>
              <a:gd name="T31" fmla="*/ 982 h 3030"/>
              <a:gd name="T32" fmla="*/ 0 w 2445"/>
              <a:gd name="T33" fmla="*/ 1074 h 3030"/>
              <a:gd name="T34" fmla="*/ 151 w 2445"/>
              <a:gd name="T35" fmla="*/ 1467 h 3030"/>
              <a:gd name="T36" fmla="*/ 384 w 2445"/>
              <a:gd name="T37" fmla="*/ 1535 h 3030"/>
              <a:gd name="T38" fmla="*/ 590 w 2445"/>
              <a:gd name="T39" fmla="*/ 1652 h 3030"/>
              <a:gd name="T40" fmla="*/ 761 w 2445"/>
              <a:gd name="T41" fmla="*/ 1815 h 3030"/>
              <a:gd name="T42" fmla="*/ 891 w 2445"/>
              <a:gd name="T43" fmla="*/ 2015 h 3030"/>
              <a:gd name="T44" fmla="*/ 968 w 2445"/>
              <a:gd name="T45" fmla="*/ 2243 h 3030"/>
              <a:gd name="T46" fmla="*/ 1369 w 2445"/>
              <a:gd name="T47" fmla="*/ 2441 h 3030"/>
              <a:gd name="T48" fmla="*/ 1455 w 2445"/>
              <a:gd name="T49" fmla="*/ 2459 h 3030"/>
              <a:gd name="T50" fmla="*/ 1513 w 2445"/>
              <a:gd name="T51" fmla="*/ 2508 h 3030"/>
              <a:gd name="T52" fmla="*/ 1537 w 2445"/>
              <a:gd name="T53" fmla="*/ 2601 h 3030"/>
              <a:gd name="T54" fmla="*/ 1518 w 2445"/>
              <a:gd name="T55" fmla="*/ 2679 h 3030"/>
              <a:gd name="T56" fmla="*/ 1496 w 2445"/>
              <a:gd name="T57" fmla="*/ 2815 h 3030"/>
              <a:gd name="T58" fmla="*/ 1513 w 2445"/>
              <a:gd name="T59" fmla="*/ 2899 h 3030"/>
              <a:gd name="T60" fmla="*/ 1575 w 2445"/>
              <a:gd name="T61" fmla="*/ 2981 h 3030"/>
              <a:gd name="T62" fmla="*/ 1669 w 2445"/>
              <a:gd name="T63" fmla="*/ 3026 h 3030"/>
              <a:gd name="T64" fmla="*/ 1754 w 2445"/>
              <a:gd name="T65" fmla="*/ 3026 h 3030"/>
              <a:gd name="T66" fmla="*/ 1848 w 2445"/>
              <a:gd name="T67" fmla="*/ 2981 h 3030"/>
              <a:gd name="T68" fmla="*/ 1910 w 2445"/>
              <a:gd name="T69" fmla="*/ 2899 h 3030"/>
              <a:gd name="T70" fmla="*/ 1927 w 2445"/>
              <a:gd name="T71" fmla="*/ 2815 h 3030"/>
              <a:gd name="T72" fmla="*/ 1903 w 2445"/>
              <a:gd name="T73" fmla="*/ 2679 h 3030"/>
              <a:gd name="T74" fmla="*/ 1884 w 2445"/>
              <a:gd name="T75" fmla="*/ 2601 h 3030"/>
              <a:gd name="T76" fmla="*/ 1910 w 2445"/>
              <a:gd name="T77" fmla="*/ 2508 h 3030"/>
              <a:gd name="T78" fmla="*/ 1968 w 2445"/>
              <a:gd name="T79" fmla="*/ 2459 h 3030"/>
              <a:gd name="T80" fmla="*/ 2445 w 2445"/>
              <a:gd name="T81" fmla="*/ 2441 h 3030"/>
              <a:gd name="T82" fmla="*/ 2433 w 2445"/>
              <a:gd name="T83" fmla="*/ 2192 h 3030"/>
              <a:gd name="T84" fmla="*/ 2380 w 2445"/>
              <a:gd name="T85" fmla="*/ 1890 h 3030"/>
              <a:gd name="T86" fmla="*/ 2295 w 2445"/>
              <a:gd name="T87" fmla="*/ 1603 h 3030"/>
              <a:gd name="T88" fmla="*/ 2174 w 2445"/>
              <a:gd name="T89" fmla="*/ 1332 h 3030"/>
              <a:gd name="T90" fmla="*/ 2024 w 2445"/>
              <a:gd name="T91" fmla="*/ 1079 h 3030"/>
              <a:gd name="T92" fmla="*/ 1846 w 2445"/>
              <a:gd name="T93" fmla="*/ 846 h 3030"/>
              <a:gd name="T94" fmla="*/ 1640 w 2445"/>
              <a:gd name="T95" fmla="*/ 637 h 3030"/>
              <a:gd name="T96" fmla="*/ 1412 w 2445"/>
              <a:gd name="T97" fmla="*/ 453 h 3030"/>
              <a:gd name="T98" fmla="*/ 1163 w 2445"/>
              <a:gd name="T99" fmla="*/ 298 h 3030"/>
              <a:gd name="T100" fmla="*/ 894 w 2445"/>
              <a:gd name="T101" fmla="*/ 171 h 3030"/>
              <a:gd name="T102" fmla="*/ 610 w 2445"/>
              <a:gd name="T103" fmla="*/ 79 h 3030"/>
              <a:gd name="T104" fmla="*/ 311 w 2445"/>
              <a:gd name="T105" fmla="*/ 21 h 3030"/>
              <a:gd name="T106" fmla="*/ 0 w 2445"/>
              <a:gd name="T107" fmla="*/ 0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5" h="3030">
                <a:moveTo>
                  <a:pt x="0" y="390"/>
                </a:moveTo>
                <a:lnTo>
                  <a:pt x="0" y="390"/>
                </a:lnTo>
                <a:lnTo>
                  <a:pt x="0" y="410"/>
                </a:lnTo>
                <a:lnTo>
                  <a:pt x="3" y="431"/>
                </a:lnTo>
                <a:lnTo>
                  <a:pt x="8" y="450"/>
                </a:lnTo>
                <a:lnTo>
                  <a:pt x="14" y="466"/>
                </a:lnTo>
                <a:lnTo>
                  <a:pt x="24" y="482"/>
                </a:lnTo>
                <a:lnTo>
                  <a:pt x="33" y="496"/>
                </a:lnTo>
                <a:lnTo>
                  <a:pt x="45" y="509"/>
                </a:lnTo>
                <a:lnTo>
                  <a:pt x="59" y="518"/>
                </a:lnTo>
                <a:lnTo>
                  <a:pt x="59" y="518"/>
                </a:lnTo>
                <a:lnTo>
                  <a:pt x="73" y="528"/>
                </a:lnTo>
                <a:lnTo>
                  <a:pt x="89" y="534"/>
                </a:lnTo>
                <a:lnTo>
                  <a:pt x="105" y="539"/>
                </a:lnTo>
                <a:lnTo>
                  <a:pt x="122" y="540"/>
                </a:lnTo>
                <a:lnTo>
                  <a:pt x="141" y="540"/>
                </a:lnTo>
                <a:lnTo>
                  <a:pt x="160" y="537"/>
                </a:lnTo>
                <a:lnTo>
                  <a:pt x="179" y="532"/>
                </a:lnTo>
                <a:lnTo>
                  <a:pt x="200" y="526"/>
                </a:lnTo>
                <a:lnTo>
                  <a:pt x="200" y="526"/>
                </a:lnTo>
                <a:lnTo>
                  <a:pt x="214" y="521"/>
                </a:lnTo>
                <a:lnTo>
                  <a:pt x="247" y="512"/>
                </a:lnTo>
                <a:lnTo>
                  <a:pt x="270" y="507"/>
                </a:lnTo>
                <a:lnTo>
                  <a:pt x="296" y="502"/>
                </a:lnTo>
                <a:lnTo>
                  <a:pt x="325" y="499"/>
                </a:lnTo>
                <a:lnTo>
                  <a:pt x="355" y="499"/>
                </a:lnTo>
                <a:lnTo>
                  <a:pt x="355" y="499"/>
                </a:lnTo>
                <a:lnTo>
                  <a:pt x="379" y="499"/>
                </a:lnTo>
                <a:lnTo>
                  <a:pt x="403" y="504"/>
                </a:lnTo>
                <a:lnTo>
                  <a:pt x="425" y="509"/>
                </a:lnTo>
                <a:lnTo>
                  <a:pt x="445" y="517"/>
                </a:lnTo>
                <a:lnTo>
                  <a:pt x="466" y="526"/>
                </a:lnTo>
                <a:lnTo>
                  <a:pt x="487" y="539"/>
                </a:lnTo>
                <a:lnTo>
                  <a:pt x="504" y="551"/>
                </a:lnTo>
                <a:lnTo>
                  <a:pt x="520" y="567"/>
                </a:lnTo>
                <a:lnTo>
                  <a:pt x="536" y="583"/>
                </a:lnTo>
                <a:lnTo>
                  <a:pt x="548" y="602"/>
                </a:lnTo>
                <a:lnTo>
                  <a:pt x="561" y="621"/>
                </a:lnTo>
                <a:lnTo>
                  <a:pt x="571" y="642"/>
                </a:lnTo>
                <a:lnTo>
                  <a:pt x="579" y="662"/>
                </a:lnTo>
                <a:lnTo>
                  <a:pt x="585" y="684"/>
                </a:lnTo>
                <a:lnTo>
                  <a:pt x="588" y="708"/>
                </a:lnTo>
                <a:lnTo>
                  <a:pt x="590" y="732"/>
                </a:lnTo>
                <a:lnTo>
                  <a:pt x="590" y="732"/>
                </a:lnTo>
                <a:lnTo>
                  <a:pt x="588" y="756"/>
                </a:lnTo>
                <a:lnTo>
                  <a:pt x="585" y="780"/>
                </a:lnTo>
                <a:lnTo>
                  <a:pt x="579" y="802"/>
                </a:lnTo>
                <a:lnTo>
                  <a:pt x="571" y="824"/>
                </a:lnTo>
                <a:lnTo>
                  <a:pt x="561" y="844"/>
                </a:lnTo>
                <a:lnTo>
                  <a:pt x="548" y="863"/>
                </a:lnTo>
                <a:lnTo>
                  <a:pt x="536" y="881"/>
                </a:lnTo>
                <a:lnTo>
                  <a:pt x="520" y="898"/>
                </a:lnTo>
                <a:lnTo>
                  <a:pt x="504" y="913"/>
                </a:lnTo>
                <a:lnTo>
                  <a:pt x="487" y="927"/>
                </a:lnTo>
                <a:lnTo>
                  <a:pt x="466" y="938"/>
                </a:lnTo>
                <a:lnTo>
                  <a:pt x="445" y="947"/>
                </a:lnTo>
                <a:lnTo>
                  <a:pt x="425" y="955"/>
                </a:lnTo>
                <a:lnTo>
                  <a:pt x="403" y="962"/>
                </a:lnTo>
                <a:lnTo>
                  <a:pt x="379" y="965"/>
                </a:lnTo>
                <a:lnTo>
                  <a:pt x="355" y="966"/>
                </a:lnTo>
                <a:lnTo>
                  <a:pt x="355" y="966"/>
                </a:lnTo>
                <a:lnTo>
                  <a:pt x="325" y="965"/>
                </a:lnTo>
                <a:lnTo>
                  <a:pt x="296" y="962"/>
                </a:lnTo>
                <a:lnTo>
                  <a:pt x="270" y="957"/>
                </a:lnTo>
                <a:lnTo>
                  <a:pt x="247" y="952"/>
                </a:lnTo>
                <a:lnTo>
                  <a:pt x="214" y="943"/>
                </a:lnTo>
                <a:lnTo>
                  <a:pt x="200" y="938"/>
                </a:lnTo>
                <a:lnTo>
                  <a:pt x="200" y="938"/>
                </a:lnTo>
                <a:lnTo>
                  <a:pt x="179" y="932"/>
                </a:lnTo>
                <a:lnTo>
                  <a:pt x="160" y="927"/>
                </a:lnTo>
                <a:lnTo>
                  <a:pt x="141" y="925"/>
                </a:lnTo>
                <a:lnTo>
                  <a:pt x="122" y="925"/>
                </a:lnTo>
                <a:lnTo>
                  <a:pt x="105" y="927"/>
                </a:lnTo>
                <a:lnTo>
                  <a:pt x="89" y="930"/>
                </a:lnTo>
                <a:lnTo>
                  <a:pt x="73" y="938"/>
                </a:lnTo>
                <a:lnTo>
                  <a:pt x="59" y="946"/>
                </a:lnTo>
                <a:lnTo>
                  <a:pt x="59" y="946"/>
                </a:lnTo>
                <a:lnTo>
                  <a:pt x="45" y="957"/>
                </a:lnTo>
                <a:lnTo>
                  <a:pt x="33" y="968"/>
                </a:lnTo>
                <a:lnTo>
                  <a:pt x="24" y="982"/>
                </a:lnTo>
                <a:lnTo>
                  <a:pt x="14" y="998"/>
                </a:lnTo>
                <a:lnTo>
                  <a:pt x="8" y="1016"/>
                </a:lnTo>
                <a:lnTo>
                  <a:pt x="3" y="1035"/>
                </a:lnTo>
                <a:lnTo>
                  <a:pt x="0" y="1054"/>
                </a:lnTo>
                <a:lnTo>
                  <a:pt x="0" y="1074"/>
                </a:lnTo>
                <a:lnTo>
                  <a:pt x="0" y="1454"/>
                </a:lnTo>
                <a:lnTo>
                  <a:pt x="0" y="1454"/>
                </a:lnTo>
                <a:lnTo>
                  <a:pt x="51" y="1456"/>
                </a:lnTo>
                <a:lnTo>
                  <a:pt x="100" y="1461"/>
                </a:lnTo>
                <a:lnTo>
                  <a:pt x="151" y="1467"/>
                </a:lnTo>
                <a:lnTo>
                  <a:pt x="198" y="1476"/>
                </a:lnTo>
                <a:lnTo>
                  <a:pt x="246" y="1488"/>
                </a:lnTo>
                <a:lnTo>
                  <a:pt x="293" y="1500"/>
                </a:lnTo>
                <a:lnTo>
                  <a:pt x="339" y="1516"/>
                </a:lnTo>
                <a:lnTo>
                  <a:pt x="384" y="1535"/>
                </a:lnTo>
                <a:lnTo>
                  <a:pt x="426" y="1554"/>
                </a:lnTo>
                <a:lnTo>
                  <a:pt x="469" y="1576"/>
                </a:lnTo>
                <a:lnTo>
                  <a:pt x="510" y="1600"/>
                </a:lnTo>
                <a:lnTo>
                  <a:pt x="552" y="1625"/>
                </a:lnTo>
                <a:lnTo>
                  <a:pt x="590" y="1652"/>
                </a:lnTo>
                <a:lnTo>
                  <a:pt x="628" y="1682"/>
                </a:lnTo>
                <a:lnTo>
                  <a:pt x="663" y="1712"/>
                </a:lnTo>
                <a:lnTo>
                  <a:pt x="697" y="1746"/>
                </a:lnTo>
                <a:lnTo>
                  <a:pt x="731" y="1781"/>
                </a:lnTo>
                <a:lnTo>
                  <a:pt x="761" y="1815"/>
                </a:lnTo>
                <a:lnTo>
                  <a:pt x="791" y="1853"/>
                </a:lnTo>
                <a:lnTo>
                  <a:pt x="818" y="1891"/>
                </a:lnTo>
                <a:lnTo>
                  <a:pt x="843" y="1931"/>
                </a:lnTo>
                <a:lnTo>
                  <a:pt x="869" y="1972"/>
                </a:lnTo>
                <a:lnTo>
                  <a:pt x="891" y="2015"/>
                </a:lnTo>
                <a:lnTo>
                  <a:pt x="910" y="2058"/>
                </a:lnTo>
                <a:lnTo>
                  <a:pt x="927" y="2104"/>
                </a:lnTo>
                <a:lnTo>
                  <a:pt x="943" y="2148"/>
                </a:lnTo>
                <a:lnTo>
                  <a:pt x="957" y="2196"/>
                </a:lnTo>
                <a:lnTo>
                  <a:pt x="968" y="2243"/>
                </a:lnTo>
                <a:lnTo>
                  <a:pt x="978" y="2291"/>
                </a:lnTo>
                <a:lnTo>
                  <a:pt x="984" y="2341"/>
                </a:lnTo>
                <a:lnTo>
                  <a:pt x="989" y="2390"/>
                </a:lnTo>
                <a:lnTo>
                  <a:pt x="991" y="2441"/>
                </a:lnTo>
                <a:lnTo>
                  <a:pt x="1369" y="2441"/>
                </a:lnTo>
                <a:lnTo>
                  <a:pt x="1369" y="2441"/>
                </a:lnTo>
                <a:lnTo>
                  <a:pt x="1393" y="2443"/>
                </a:lnTo>
                <a:lnTo>
                  <a:pt x="1414" y="2446"/>
                </a:lnTo>
                <a:lnTo>
                  <a:pt x="1436" y="2451"/>
                </a:lnTo>
                <a:lnTo>
                  <a:pt x="1455" y="2459"/>
                </a:lnTo>
                <a:lnTo>
                  <a:pt x="1472" y="2468"/>
                </a:lnTo>
                <a:lnTo>
                  <a:pt x="1488" y="2479"/>
                </a:lnTo>
                <a:lnTo>
                  <a:pt x="1501" y="2492"/>
                </a:lnTo>
                <a:lnTo>
                  <a:pt x="1513" y="2508"/>
                </a:lnTo>
                <a:lnTo>
                  <a:pt x="1513" y="2508"/>
                </a:lnTo>
                <a:lnTo>
                  <a:pt x="1523" y="2525"/>
                </a:lnTo>
                <a:lnTo>
                  <a:pt x="1531" y="2542"/>
                </a:lnTo>
                <a:lnTo>
                  <a:pt x="1536" y="2562"/>
                </a:lnTo>
                <a:lnTo>
                  <a:pt x="1537" y="2581"/>
                </a:lnTo>
                <a:lnTo>
                  <a:pt x="1537" y="2601"/>
                </a:lnTo>
                <a:lnTo>
                  <a:pt x="1536" y="2623"/>
                </a:lnTo>
                <a:lnTo>
                  <a:pt x="1531" y="2644"/>
                </a:lnTo>
                <a:lnTo>
                  <a:pt x="1523" y="2666"/>
                </a:lnTo>
                <a:lnTo>
                  <a:pt x="1523" y="2666"/>
                </a:lnTo>
                <a:lnTo>
                  <a:pt x="1518" y="2679"/>
                </a:lnTo>
                <a:lnTo>
                  <a:pt x="1510" y="2712"/>
                </a:lnTo>
                <a:lnTo>
                  <a:pt x="1504" y="2734"/>
                </a:lnTo>
                <a:lnTo>
                  <a:pt x="1501" y="2758"/>
                </a:lnTo>
                <a:lnTo>
                  <a:pt x="1498" y="2786"/>
                </a:lnTo>
                <a:lnTo>
                  <a:pt x="1496" y="2815"/>
                </a:lnTo>
                <a:lnTo>
                  <a:pt x="1496" y="2815"/>
                </a:lnTo>
                <a:lnTo>
                  <a:pt x="1498" y="2837"/>
                </a:lnTo>
                <a:lnTo>
                  <a:pt x="1501" y="2859"/>
                </a:lnTo>
                <a:lnTo>
                  <a:pt x="1506" y="2878"/>
                </a:lnTo>
                <a:lnTo>
                  <a:pt x="1513" y="2899"/>
                </a:lnTo>
                <a:lnTo>
                  <a:pt x="1523" y="2918"/>
                </a:lnTo>
                <a:lnTo>
                  <a:pt x="1532" y="2935"/>
                </a:lnTo>
                <a:lnTo>
                  <a:pt x="1545" y="2951"/>
                </a:lnTo>
                <a:lnTo>
                  <a:pt x="1559" y="2967"/>
                </a:lnTo>
                <a:lnTo>
                  <a:pt x="1575" y="2981"/>
                </a:lnTo>
                <a:lnTo>
                  <a:pt x="1591" y="2994"/>
                </a:lnTo>
                <a:lnTo>
                  <a:pt x="1609" y="3003"/>
                </a:lnTo>
                <a:lnTo>
                  <a:pt x="1628" y="3013"/>
                </a:lnTo>
                <a:lnTo>
                  <a:pt x="1648" y="3021"/>
                </a:lnTo>
                <a:lnTo>
                  <a:pt x="1669" y="3026"/>
                </a:lnTo>
                <a:lnTo>
                  <a:pt x="1689" y="3029"/>
                </a:lnTo>
                <a:lnTo>
                  <a:pt x="1712" y="3030"/>
                </a:lnTo>
                <a:lnTo>
                  <a:pt x="1712" y="3030"/>
                </a:lnTo>
                <a:lnTo>
                  <a:pt x="1734" y="3029"/>
                </a:lnTo>
                <a:lnTo>
                  <a:pt x="1754" y="3026"/>
                </a:lnTo>
                <a:lnTo>
                  <a:pt x="1775" y="3021"/>
                </a:lnTo>
                <a:lnTo>
                  <a:pt x="1796" y="3013"/>
                </a:lnTo>
                <a:lnTo>
                  <a:pt x="1813" y="3003"/>
                </a:lnTo>
                <a:lnTo>
                  <a:pt x="1832" y="2994"/>
                </a:lnTo>
                <a:lnTo>
                  <a:pt x="1848" y="2981"/>
                </a:lnTo>
                <a:lnTo>
                  <a:pt x="1864" y="2967"/>
                </a:lnTo>
                <a:lnTo>
                  <a:pt x="1876" y="2951"/>
                </a:lnTo>
                <a:lnTo>
                  <a:pt x="1889" y="2935"/>
                </a:lnTo>
                <a:lnTo>
                  <a:pt x="1900" y="2918"/>
                </a:lnTo>
                <a:lnTo>
                  <a:pt x="1910" y="2899"/>
                </a:lnTo>
                <a:lnTo>
                  <a:pt x="1916" y="2878"/>
                </a:lnTo>
                <a:lnTo>
                  <a:pt x="1922" y="2859"/>
                </a:lnTo>
                <a:lnTo>
                  <a:pt x="1925" y="2837"/>
                </a:lnTo>
                <a:lnTo>
                  <a:pt x="1927" y="2815"/>
                </a:lnTo>
                <a:lnTo>
                  <a:pt x="1927" y="2815"/>
                </a:lnTo>
                <a:lnTo>
                  <a:pt x="1925" y="2786"/>
                </a:lnTo>
                <a:lnTo>
                  <a:pt x="1922" y="2758"/>
                </a:lnTo>
                <a:lnTo>
                  <a:pt x="1918" y="2734"/>
                </a:lnTo>
                <a:lnTo>
                  <a:pt x="1913" y="2712"/>
                </a:lnTo>
                <a:lnTo>
                  <a:pt x="1903" y="2679"/>
                </a:lnTo>
                <a:lnTo>
                  <a:pt x="1900" y="2666"/>
                </a:lnTo>
                <a:lnTo>
                  <a:pt x="1900" y="2666"/>
                </a:lnTo>
                <a:lnTo>
                  <a:pt x="1892" y="2644"/>
                </a:lnTo>
                <a:lnTo>
                  <a:pt x="1887" y="2623"/>
                </a:lnTo>
                <a:lnTo>
                  <a:pt x="1884" y="2601"/>
                </a:lnTo>
                <a:lnTo>
                  <a:pt x="1884" y="2581"/>
                </a:lnTo>
                <a:lnTo>
                  <a:pt x="1887" y="2562"/>
                </a:lnTo>
                <a:lnTo>
                  <a:pt x="1892" y="2542"/>
                </a:lnTo>
                <a:lnTo>
                  <a:pt x="1900" y="2525"/>
                </a:lnTo>
                <a:lnTo>
                  <a:pt x="1910" y="2508"/>
                </a:lnTo>
                <a:lnTo>
                  <a:pt x="1910" y="2508"/>
                </a:lnTo>
                <a:lnTo>
                  <a:pt x="1921" y="2492"/>
                </a:lnTo>
                <a:lnTo>
                  <a:pt x="1935" y="2479"/>
                </a:lnTo>
                <a:lnTo>
                  <a:pt x="1951" y="2468"/>
                </a:lnTo>
                <a:lnTo>
                  <a:pt x="1968" y="2459"/>
                </a:lnTo>
                <a:lnTo>
                  <a:pt x="1987" y="2451"/>
                </a:lnTo>
                <a:lnTo>
                  <a:pt x="2008" y="2446"/>
                </a:lnTo>
                <a:lnTo>
                  <a:pt x="2030" y="2443"/>
                </a:lnTo>
                <a:lnTo>
                  <a:pt x="2054" y="2441"/>
                </a:lnTo>
                <a:lnTo>
                  <a:pt x="2445" y="2441"/>
                </a:lnTo>
                <a:lnTo>
                  <a:pt x="2445" y="2441"/>
                </a:lnTo>
                <a:lnTo>
                  <a:pt x="2445" y="2378"/>
                </a:lnTo>
                <a:lnTo>
                  <a:pt x="2442" y="2316"/>
                </a:lnTo>
                <a:lnTo>
                  <a:pt x="2437" y="2254"/>
                </a:lnTo>
                <a:lnTo>
                  <a:pt x="2433" y="2192"/>
                </a:lnTo>
                <a:lnTo>
                  <a:pt x="2425" y="2131"/>
                </a:lnTo>
                <a:lnTo>
                  <a:pt x="2415" y="2070"/>
                </a:lnTo>
                <a:lnTo>
                  <a:pt x="2406" y="2010"/>
                </a:lnTo>
                <a:lnTo>
                  <a:pt x="2395" y="1950"/>
                </a:lnTo>
                <a:lnTo>
                  <a:pt x="2380" y="1890"/>
                </a:lnTo>
                <a:lnTo>
                  <a:pt x="2366" y="1831"/>
                </a:lnTo>
                <a:lnTo>
                  <a:pt x="2350" y="1774"/>
                </a:lnTo>
                <a:lnTo>
                  <a:pt x="2333" y="1716"/>
                </a:lnTo>
                <a:lnTo>
                  <a:pt x="2314" y="1659"/>
                </a:lnTo>
                <a:lnTo>
                  <a:pt x="2295" y="1603"/>
                </a:lnTo>
                <a:lnTo>
                  <a:pt x="2273" y="1548"/>
                </a:lnTo>
                <a:lnTo>
                  <a:pt x="2250" y="1492"/>
                </a:lnTo>
                <a:lnTo>
                  <a:pt x="2227" y="1438"/>
                </a:lnTo>
                <a:lnTo>
                  <a:pt x="2201" y="1385"/>
                </a:lnTo>
                <a:lnTo>
                  <a:pt x="2174" y="1332"/>
                </a:lnTo>
                <a:lnTo>
                  <a:pt x="2147" y="1280"/>
                </a:lnTo>
                <a:lnTo>
                  <a:pt x="2119" y="1228"/>
                </a:lnTo>
                <a:lnTo>
                  <a:pt x="2089" y="1177"/>
                </a:lnTo>
                <a:lnTo>
                  <a:pt x="2057" y="1128"/>
                </a:lnTo>
                <a:lnTo>
                  <a:pt x="2024" y="1079"/>
                </a:lnTo>
                <a:lnTo>
                  <a:pt x="1990" y="1030"/>
                </a:lnTo>
                <a:lnTo>
                  <a:pt x="1956" y="982"/>
                </a:lnTo>
                <a:lnTo>
                  <a:pt x="1921" y="936"/>
                </a:lnTo>
                <a:lnTo>
                  <a:pt x="1884" y="890"/>
                </a:lnTo>
                <a:lnTo>
                  <a:pt x="1846" y="846"/>
                </a:lnTo>
                <a:lnTo>
                  <a:pt x="1807" y="802"/>
                </a:lnTo>
                <a:lnTo>
                  <a:pt x="1767" y="759"/>
                </a:lnTo>
                <a:lnTo>
                  <a:pt x="1726" y="718"/>
                </a:lnTo>
                <a:lnTo>
                  <a:pt x="1683" y="677"/>
                </a:lnTo>
                <a:lnTo>
                  <a:pt x="1640" y="637"/>
                </a:lnTo>
                <a:lnTo>
                  <a:pt x="1597" y="597"/>
                </a:lnTo>
                <a:lnTo>
                  <a:pt x="1551" y="561"/>
                </a:lnTo>
                <a:lnTo>
                  <a:pt x="1507" y="523"/>
                </a:lnTo>
                <a:lnTo>
                  <a:pt x="1460" y="488"/>
                </a:lnTo>
                <a:lnTo>
                  <a:pt x="1412" y="453"/>
                </a:lnTo>
                <a:lnTo>
                  <a:pt x="1365" y="420"/>
                </a:lnTo>
                <a:lnTo>
                  <a:pt x="1315" y="387"/>
                </a:lnTo>
                <a:lnTo>
                  <a:pt x="1265" y="357"/>
                </a:lnTo>
                <a:lnTo>
                  <a:pt x="1214" y="326"/>
                </a:lnTo>
                <a:lnTo>
                  <a:pt x="1163" y="298"/>
                </a:lnTo>
                <a:lnTo>
                  <a:pt x="1111" y="269"/>
                </a:lnTo>
                <a:lnTo>
                  <a:pt x="1057" y="244"/>
                </a:lnTo>
                <a:lnTo>
                  <a:pt x="1005" y="219"/>
                </a:lnTo>
                <a:lnTo>
                  <a:pt x="949" y="195"/>
                </a:lnTo>
                <a:lnTo>
                  <a:pt x="894" y="171"/>
                </a:lnTo>
                <a:lnTo>
                  <a:pt x="838" y="151"/>
                </a:lnTo>
                <a:lnTo>
                  <a:pt x="783" y="130"/>
                </a:lnTo>
                <a:lnTo>
                  <a:pt x="726" y="113"/>
                </a:lnTo>
                <a:lnTo>
                  <a:pt x="667" y="95"/>
                </a:lnTo>
                <a:lnTo>
                  <a:pt x="610" y="79"/>
                </a:lnTo>
                <a:lnTo>
                  <a:pt x="552" y="65"/>
                </a:lnTo>
                <a:lnTo>
                  <a:pt x="491" y="52"/>
                </a:lnTo>
                <a:lnTo>
                  <a:pt x="431" y="40"/>
                </a:lnTo>
                <a:lnTo>
                  <a:pt x="371" y="30"/>
                </a:lnTo>
                <a:lnTo>
                  <a:pt x="311" y="21"/>
                </a:lnTo>
                <a:lnTo>
                  <a:pt x="249" y="14"/>
                </a:lnTo>
                <a:lnTo>
                  <a:pt x="187" y="8"/>
                </a:lnTo>
                <a:lnTo>
                  <a:pt x="125" y="5"/>
                </a:lnTo>
                <a:lnTo>
                  <a:pt x="64" y="2"/>
                </a:lnTo>
                <a:lnTo>
                  <a:pt x="0" y="0"/>
                </a:lnTo>
                <a:lnTo>
                  <a:pt x="0" y="390"/>
                </a:lnTo>
                <a:close/>
              </a:path>
            </a:pathLst>
          </a:custGeom>
          <a:solidFill>
            <a:srgbClr val="EB673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46" name="Freeform 16"/>
          <p:cNvSpPr/>
          <p:nvPr>
            <p:custDataLst>
              <p:tags r:id="rId5"/>
            </p:custDataLst>
          </p:nvPr>
        </p:nvSpPr>
        <p:spPr bwMode="auto">
          <a:xfrm>
            <a:off x="5877634" y="3775777"/>
            <a:ext cx="2359292" cy="1903006"/>
          </a:xfrm>
          <a:custGeom>
            <a:avLst/>
            <a:gdLst>
              <a:gd name="T0" fmla="*/ 2580 w 3030"/>
              <a:gd name="T1" fmla="*/ 8 h 2444"/>
              <a:gd name="T2" fmla="*/ 2510 w 3030"/>
              <a:gd name="T3" fmla="*/ 59 h 2444"/>
              <a:gd name="T4" fmla="*/ 2488 w 3030"/>
              <a:gd name="T5" fmla="*/ 124 h 2444"/>
              <a:gd name="T6" fmla="*/ 2503 w 3030"/>
              <a:gd name="T7" fmla="*/ 200 h 2444"/>
              <a:gd name="T8" fmla="*/ 2529 w 3030"/>
              <a:gd name="T9" fmla="*/ 325 h 2444"/>
              <a:gd name="T10" fmla="*/ 2520 w 3030"/>
              <a:gd name="T11" fmla="*/ 425 h 2444"/>
              <a:gd name="T12" fmla="*/ 2461 w 3030"/>
              <a:gd name="T13" fmla="*/ 521 h 2444"/>
              <a:gd name="T14" fmla="*/ 2366 w 3030"/>
              <a:gd name="T15" fmla="*/ 578 h 2444"/>
              <a:gd name="T16" fmla="*/ 2273 w 3030"/>
              <a:gd name="T17" fmla="*/ 588 h 2444"/>
              <a:gd name="T18" fmla="*/ 2165 w 3030"/>
              <a:gd name="T19" fmla="*/ 550 h 2444"/>
              <a:gd name="T20" fmla="*/ 2091 w 3030"/>
              <a:gd name="T21" fmla="*/ 467 h 2444"/>
              <a:gd name="T22" fmla="*/ 2062 w 3030"/>
              <a:gd name="T23" fmla="*/ 355 h 2444"/>
              <a:gd name="T24" fmla="*/ 2076 w 3030"/>
              <a:gd name="T25" fmla="*/ 247 h 2444"/>
              <a:gd name="T26" fmla="*/ 2102 w 3030"/>
              <a:gd name="T27" fmla="*/ 160 h 2444"/>
              <a:gd name="T28" fmla="*/ 2092 w 3030"/>
              <a:gd name="T29" fmla="*/ 73 h 2444"/>
              <a:gd name="T30" fmla="*/ 2046 w 3030"/>
              <a:gd name="T31" fmla="*/ 24 h 2444"/>
              <a:gd name="T32" fmla="*/ 1954 w 3030"/>
              <a:gd name="T33" fmla="*/ 0 h 2444"/>
              <a:gd name="T34" fmla="*/ 1563 w 3030"/>
              <a:gd name="T35" fmla="*/ 151 h 2444"/>
              <a:gd name="T36" fmla="*/ 1496 w 3030"/>
              <a:gd name="T37" fmla="*/ 383 h 2444"/>
              <a:gd name="T38" fmla="*/ 1377 w 3030"/>
              <a:gd name="T39" fmla="*/ 589 h 2444"/>
              <a:gd name="T40" fmla="*/ 1214 w 3030"/>
              <a:gd name="T41" fmla="*/ 760 h 2444"/>
              <a:gd name="T42" fmla="*/ 1016 w 3030"/>
              <a:gd name="T43" fmla="*/ 890 h 2444"/>
              <a:gd name="T44" fmla="*/ 788 w 3030"/>
              <a:gd name="T45" fmla="*/ 968 h 2444"/>
              <a:gd name="T46" fmla="*/ 590 w 3030"/>
              <a:gd name="T47" fmla="*/ 1370 h 2444"/>
              <a:gd name="T48" fmla="*/ 572 w 3030"/>
              <a:gd name="T49" fmla="*/ 1456 h 2444"/>
              <a:gd name="T50" fmla="*/ 523 w 3030"/>
              <a:gd name="T51" fmla="*/ 1514 h 2444"/>
              <a:gd name="T52" fmla="*/ 428 w 3030"/>
              <a:gd name="T53" fmla="*/ 1540 h 2444"/>
              <a:gd name="T54" fmla="*/ 351 w 3030"/>
              <a:gd name="T55" fmla="*/ 1521 h 2444"/>
              <a:gd name="T56" fmla="*/ 214 w 3030"/>
              <a:gd name="T57" fmla="*/ 1499 h 2444"/>
              <a:gd name="T58" fmla="*/ 132 w 3030"/>
              <a:gd name="T59" fmla="*/ 1514 h 2444"/>
              <a:gd name="T60" fmla="*/ 50 w 3030"/>
              <a:gd name="T61" fmla="*/ 1576 h 2444"/>
              <a:gd name="T62" fmla="*/ 4 w 3030"/>
              <a:gd name="T63" fmla="*/ 1670 h 2444"/>
              <a:gd name="T64" fmla="*/ 4 w 3030"/>
              <a:gd name="T65" fmla="*/ 1755 h 2444"/>
              <a:gd name="T66" fmla="*/ 50 w 3030"/>
              <a:gd name="T67" fmla="*/ 1849 h 2444"/>
              <a:gd name="T68" fmla="*/ 132 w 3030"/>
              <a:gd name="T69" fmla="*/ 1910 h 2444"/>
              <a:gd name="T70" fmla="*/ 214 w 3030"/>
              <a:gd name="T71" fmla="*/ 1928 h 2444"/>
              <a:gd name="T72" fmla="*/ 351 w 3030"/>
              <a:gd name="T73" fmla="*/ 1906 h 2444"/>
              <a:gd name="T74" fmla="*/ 428 w 3030"/>
              <a:gd name="T75" fmla="*/ 1887 h 2444"/>
              <a:gd name="T76" fmla="*/ 523 w 3030"/>
              <a:gd name="T77" fmla="*/ 1910 h 2444"/>
              <a:gd name="T78" fmla="*/ 572 w 3030"/>
              <a:gd name="T79" fmla="*/ 1969 h 2444"/>
              <a:gd name="T80" fmla="*/ 590 w 3030"/>
              <a:gd name="T81" fmla="*/ 2444 h 2444"/>
              <a:gd name="T82" fmla="*/ 839 w 3030"/>
              <a:gd name="T83" fmla="*/ 2432 h 2444"/>
              <a:gd name="T84" fmla="*/ 1140 w 3030"/>
              <a:gd name="T85" fmla="*/ 2379 h 2444"/>
              <a:gd name="T86" fmla="*/ 1428 w 3030"/>
              <a:gd name="T87" fmla="*/ 2294 h 2444"/>
              <a:gd name="T88" fmla="*/ 1699 w 3030"/>
              <a:gd name="T89" fmla="*/ 2173 h 2444"/>
              <a:gd name="T90" fmla="*/ 1953 w 3030"/>
              <a:gd name="T91" fmla="*/ 2023 h 2444"/>
              <a:gd name="T92" fmla="*/ 2186 w 3030"/>
              <a:gd name="T93" fmla="*/ 1845 h 2444"/>
              <a:gd name="T94" fmla="*/ 2395 w 3030"/>
              <a:gd name="T95" fmla="*/ 1641 h 2444"/>
              <a:gd name="T96" fmla="*/ 2579 w 3030"/>
              <a:gd name="T97" fmla="*/ 1411 h 2444"/>
              <a:gd name="T98" fmla="*/ 2734 w 3030"/>
              <a:gd name="T99" fmla="*/ 1163 h 2444"/>
              <a:gd name="T100" fmla="*/ 2859 w 3030"/>
              <a:gd name="T101" fmla="*/ 895 h 2444"/>
              <a:gd name="T102" fmla="*/ 2953 w 3030"/>
              <a:gd name="T103" fmla="*/ 610 h 2444"/>
              <a:gd name="T104" fmla="*/ 3010 w 3030"/>
              <a:gd name="T105" fmla="*/ 311 h 2444"/>
              <a:gd name="T106" fmla="*/ 3030 w 3030"/>
              <a:gd name="T10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30" h="2444">
                <a:moveTo>
                  <a:pt x="2639" y="0"/>
                </a:moveTo>
                <a:lnTo>
                  <a:pt x="2639" y="0"/>
                </a:lnTo>
                <a:lnTo>
                  <a:pt x="2618" y="2"/>
                </a:lnTo>
                <a:lnTo>
                  <a:pt x="2598" y="3"/>
                </a:lnTo>
                <a:lnTo>
                  <a:pt x="2580" y="8"/>
                </a:lnTo>
                <a:lnTo>
                  <a:pt x="2563" y="16"/>
                </a:lnTo>
                <a:lnTo>
                  <a:pt x="2547" y="24"/>
                </a:lnTo>
                <a:lnTo>
                  <a:pt x="2533" y="33"/>
                </a:lnTo>
                <a:lnTo>
                  <a:pt x="2520" y="44"/>
                </a:lnTo>
                <a:lnTo>
                  <a:pt x="2510" y="59"/>
                </a:lnTo>
                <a:lnTo>
                  <a:pt x="2510" y="59"/>
                </a:lnTo>
                <a:lnTo>
                  <a:pt x="2501" y="73"/>
                </a:lnTo>
                <a:lnTo>
                  <a:pt x="2495" y="89"/>
                </a:lnTo>
                <a:lnTo>
                  <a:pt x="2490" y="106"/>
                </a:lnTo>
                <a:lnTo>
                  <a:pt x="2488" y="124"/>
                </a:lnTo>
                <a:lnTo>
                  <a:pt x="2488" y="141"/>
                </a:lnTo>
                <a:lnTo>
                  <a:pt x="2491" y="160"/>
                </a:lnTo>
                <a:lnTo>
                  <a:pt x="2496" y="179"/>
                </a:lnTo>
                <a:lnTo>
                  <a:pt x="2503" y="200"/>
                </a:lnTo>
                <a:lnTo>
                  <a:pt x="2503" y="200"/>
                </a:lnTo>
                <a:lnTo>
                  <a:pt x="2507" y="214"/>
                </a:lnTo>
                <a:lnTo>
                  <a:pt x="2517" y="247"/>
                </a:lnTo>
                <a:lnTo>
                  <a:pt x="2522" y="271"/>
                </a:lnTo>
                <a:lnTo>
                  <a:pt x="2526" y="296"/>
                </a:lnTo>
                <a:lnTo>
                  <a:pt x="2529" y="325"/>
                </a:lnTo>
                <a:lnTo>
                  <a:pt x="2531" y="355"/>
                </a:lnTo>
                <a:lnTo>
                  <a:pt x="2531" y="355"/>
                </a:lnTo>
                <a:lnTo>
                  <a:pt x="2529" y="379"/>
                </a:lnTo>
                <a:lnTo>
                  <a:pt x="2526" y="402"/>
                </a:lnTo>
                <a:lnTo>
                  <a:pt x="2520" y="425"/>
                </a:lnTo>
                <a:lnTo>
                  <a:pt x="2512" y="447"/>
                </a:lnTo>
                <a:lnTo>
                  <a:pt x="2503" y="467"/>
                </a:lnTo>
                <a:lnTo>
                  <a:pt x="2490" y="486"/>
                </a:lnTo>
                <a:lnTo>
                  <a:pt x="2477" y="504"/>
                </a:lnTo>
                <a:lnTo>
                  <a:pt x="2461" y="521"/>
                </a:lnTo>
                <a:lnTo>
                  <a:pt x="2445" y="536"/>
                </a:lnTo>
                <a:lnTo>
                  <a:pt x="2426" y="550"/>
                </a:lnTo>
                <a:lnTo>
                  <a:pt x="2407" y="561"/>
                </a:lnTo>
                <a:lnTo>
                  <a:pt x="2387" y="570"/>
                </a:lnTo>
                <a:lnTo>
                  <a:pt x="2366" y="578"/>
                </a:lnTo>
                <a:lnTo>
                  <a:pt x="2344" y="585"/>
                </a:lnTo>
                <a:lnTo>
                  <a:pt x="2320" y="588"/>
                </a:lnTo>
                <a:lnTo>
                  <a:pt x="2297" y="589"/>
                </a:lnTo>
                <a:lnTo>
                  <a:pt x="2297" y="589"/>
                </a:lnTo>
                <a:lnTo>
                  <a:pt x="2273" y="588"/>
                </a:lnTo>
                <a:lnTo>
                  <a:pt x="2249" y="585"/>
                </a:lnTo>
                <a:lnTo>
                  <a:pt x="2227" y="578"/>
                </a:lnTo>
                <a:lnTo>
                  <a:pt x="2205" y="570"/>
                </a:lnTo>
                <a:lnTo>
                  <a:pt x="2186" y="561"/>
                </a:lnTo>
                <a:lnTo>
                  <a:pt x="2165" y="550"/>
                </a:lnTo>
                <a:lnTo>
                  <a:pt x="2148" y="536"/>
                </a:lnTo>
                <a:lnTo>
                  <a:pt x="2132" y="521"/>
                </a:lnTo>
                <a:lnTo>
                  <a:pt x="2116" y="504"/>
                </a:lnTo>
                <a:lnTo>
                  <a:pt x="2102" y="486"/>
                </a:lnTo>
                <a:lnTo>
                  <a:pt x="2091" y="467"/>
                </a:lnTo>
                <a:lnTo>
                  <a:pt x="2081" y="447"/>
                </a:lnTo>
                <a:lnTo>
                  <a:pt x="2073" y="425"/>
                </a:lnTo>
                <a:lnTo>
                  <a:pt x="2067" y="402"/>
                </a:lnTo>
                <a:lnTo>
                  <a:pt x="2064" y="379"/>
                </a:lnTo>
                <a:lnTo>
                  <a:pt x="2062" y="355"/>
                </a:lnTo>
                <a:lnTo>
                  <a:pt x="2062" y="355"/>
                </a:lnTo>
                <a:lnTo>
                  <a:pt x="2064" y="325"/>
                </a:lnTo>
                <a:lnTo>
                  <a:pt x="2067" y="296"/>
                </a:lnTo>
                <a:lnTo>
                  <a:pt x="2072" y="271"/>
                </a:lnTo>
                <a:lnTo>
                  <a:pt x="2076" y="247"/>
                </a:lnTo>
                <a:lnTo>
                  <a:pt x="2086" y="214"/>
                </a:lnTo>
                <a:lnTo>
                  <a:pt x="2091" y="200"/>
                </a:lnTo>
                <a:lnTo>
                  <a:pt x="2091" y="200"/>
                </a:lnTo>
                <a:lnTo>
                  <a:pt x="2097" y="179"/>
                </a:lnTo>
                <a:lnTo>
                  <a:pt x="2102" y="160"/>
                </a:lnTo>
                <a:lnTo>
                  <a:pt x="2103" y="141"/>
                </a:lnTo>
                <a:lnTo>
                  <a:pt x="2105" y="124"/>
                </a:lnTo>
                <a:lnTo>
                  <a:pt x="2102" y="106"/>
                </a:lnTo>
                <a:lnTo>
                  <a:pt x="2098" y="89"/>
                </a:lnTo>
                <a:lnTo>
                  <a:pt x="2092" y="73"/>
                </a:lnTo>
                <a:lnTo>
                  <a:pt x="2083" y="59"/>
                </a:lnTo>
                <a:lnTo>
                  <a:pt x="2083" y="59"/>
                </a:lnTo>
                <a:lnTo>
                  <a:pt x="2072" y="44"/>
                </a:lnTo>
                <a:lnTo>
                  <a:pt x="2060" y="33"/>
                </a:lnTo>
                <a:lnTo>
                  <a:pt x="2046" y="24"/>
                </a:lnTo>
                <a:lnTo>
                  <a:pt x="2030" y="16"/>
                </a:lnTo>
                <a:lnTo>
                  <a:pt x="2013" y="8"/>
                </a:lnTo>
                <a:lnTo>
                  <a:pt x="1995" y="3"/>
                </a:lnTo>
                <a:lnTo>
                  <a:pt x="1975" y="2"/>
                </a:lnTo>
                <a:lnTo>
                  <a:pt x="1954" y="0"/>
                </a:lnTo>
                <a:lnTo>
                  <a:pt x="1576" y="0"/>
                </a:lnTo>
                <a:lnTo>
                  <a:pt x="1576" y="0"/>
                </a:lnTo>
                <a:lnTo>
                  <a:pt x="1574" y="51"/>
                </a:lnTo>
                <a:lnTo>
                  <a:pt x="1571" y="102"/>
                </a:lnTo>
                <a:lnTo>
                  <a:pt x="1563" y="151"/>
                </a:lnTo>
                <a:lnTo>
                  <a:pt x="1555" y="198"/>
                </a:lnTo>
                <a:lnTo>
                  <a:pt x="1544" y="246"/>
                </a:lnTo>
                <a:lnTo>
                  <a:pt x="1530" y="293"/>
                </a:lnTo>
                <a:lnTo>
                  <a:pt x="1514" y="339"/>
                </a:lnTo>
                <a:lnTo>
                  <a:pt x="1496" y="383"/>
                </a:lnTo>
                <a:lnTo>
                  <a:pt x="1477" y="428"/>
                </a:lnTo>
                <a:lnTo>
                  <a:pt x="1455" y="469"/>
                </a:lnTo>
                <a:lnTo>
                  <a:pt x="1431" y="510"/>
                </a:lnTo>
                <a:lnTo>
                  <a:pt x="1406" y="551"/>
                </a:lnTo>
                <a:lnTo>
                  <a:pt x="1377" y="589"/>
                </a:lnTo>
                <a:lnTo>
                  <a:pt x="1349" y="627"/>
                </a:lnTo>
                <a:lnTo>
                  <a:pt x="1317" y="662"/>
                </a:lnTo>
                <a:lnTo>
                  <a:pt x="1286" y="697"/>
                </a:lnTo>
                <a:lnTo>
                  <a:pt x="1251" y="730"/>
                </a:lnTo>
                <a:lnTo>
                  <a:pt x="1214" y="760"/>
                </a:lnTo>
                <a:lnTo>
                  <a:pt x="1178" y="791"/>
                </a:lnTo>
                <a:lnTo>
                  <a:pt x="1140" y="817"/>
                </a:lnTo>
                <a:lnTo>
                  <a:pt x="1099" y="844"/>
                </a:lnTo>
                <a:lnTo>
                  <a:pt x="1057" y="868"/>
                </a:lnTo>
                <a:lnTo>
                  <a:pt x="1016" y="890"/>
                </a:lnTo>
                <a:lnTo>
                  <a:pt x="972" y="909"/>
                </a:lnTo>
                <a:lnTo>
                  <a:pt x="927" y="928"/>
                </a:lnTo>
                <a:lnTo>
                  <a:pt x="881" y="944"/>
                </a:lnTo>
                <a:lnTo>
                  <a:pt x="836" y="957"/>
                </a:lnTo>
                <a:lnTo>
                  <a:pt x="788" y="968"/>
                </a:lnTo>
                <a:lnTo>
                  <a:pt x="739" y="977"/>
                </a:lnTo>
                <a:lnTo>
                  <a:pt x="690" y="984"/>
                </a:lnTo>
                <a:lnTo>
                  <a:pt x="641" y="989"/>
                </a:lnTo>
                <a:lnTo>
                  <a:pt x="590" y="990"/>
                </a:lnTo>
                <a:lnTo>
                  <a:pt x="590" y="1370"/>
                </a:lnTo>
                <a:lnTo>
                  <a:pt x="590" y="1370"/>
                </a:lnTo>
                <a:lnTo>
                  <a:pt x="588" y="1394"/>
                </a:lnTo>
                <a:lnTo>
                  <a:pt x="585" y="1416"/>
                </a:lnTo>
                <a:lnTo>
                  <a:pt x="579" y="1437"/>
                </a:lnTo>
                <a:lnTo>
                  <a:pt x="572" y="1456"/>
                </a:lnTo>
                <a:lnTo>
                  <a:pt x="563" y="1473"/>
                </a:lnTo>
                <a:lnTo>
                  <a:pt x="552" y="1489"/>
                </a:lnTo>
                <a:lnTo>
                  <a:pt x="538" y="1503"/>
                </a:lnTo>
                <a:lnTo>
                  <a:pt x="523" y="1514"/>
                </a:lnTo>
                <a:lnTo>
                  <a:pt x="523" y="1514"/>
                </a:lnTo>
                <a:lnTo>
                  <a:pt x="506" y="1526"/>
                </a:lnTo>
                <a:lnTo>
                  <a:pt x="488" y="1532"/>
                </a:lnTo>
                <a:lnTo>
                  <a:pt x="469" y="1537"/>
                </a:lnTo>
                <a:lnTo>
                  <a:pt x="449" y="1540"/>
                </a:lnTo>
                <a:lnTo>
                  <a:pt x="428" y="1540"/>
                </a:lnTo>
                <a:lnTo>
                  <a:pt x="408" y="1537"/>
                </a:lnTo>
                <a:lnTo>
                  <a:pt x="385" y="1532"/>
                </a:lnTo>
                <a:lnTo>
                  <a:pt x="363" y="1524"/>
                </a:lnTo>
                <a:lnTo>
                  <a:pt x="363" y="1524"/>
                </a:lnTo>
                <a:lnTo>
                  <a:pt x="351" y="1521"/>
                </a:lnTo>
                <a:lnTo>
                  <a:pt x="319" y="1511"/>
                </a:lnTo>
                <a:lnTo>
                  <a:pt x="297" y="1507"/>
                </a:lnTo>
                <a:lnTo>
                  <a:pt x="271" y="1502"/>
                </a:lnTo>
                <a:lnTo>
                  <a:pt x="244" y="1499"/>
                </a:lnTo>
                <a:lnTo>
                  <a:pt x="214" y="1499"/>
                </a:lnTo>
                <a:lnTo>
                  <a:pt x="214" y="1499"/>
                </a:lnTo>
                <a:lnTo>
                  <a:pt x="194" y="1499"/>
                </a:lnTo>
                <a:lnTo>
                  <a:pt x="172" y="1502"/>
                </a:lnTo>
                <a:lnTo>
                  <a:pt x="151" y="1508"/>
                </a:lnTo>
                <a:lnTo>
                  <a:pt x="132" y="1514"/>
                </a:lnTo>
                <a:lnTo>
                  <a:pt x="113" y="1524"/>
                </a:lnTo>
                <a:lnTo>
                  <a:pt x="95" y="1535"/>
                </a:lnTo>
                <a:lnTo>
                  <a:pt x="78" y="1548"/>
                </a:lnTo>
                <a:lnTo>
                  <a:pt x="64" y="1560"/>
                </a:lnTo>
                <a:lnTo>
                  <a:pt x="50" y="1576"/>
                </a:lnTo>
                <a:lnTo>
                  <a:pt x="37" y="1592"/>
                </a:lnTo>
                <a:lnTo>
                  <a:pt x="26" y="1611"/>
                </a:lnTo>
                <a:lnTo>
                  <a:pt x="16" y="1628"/>
                </a:lnTo>
                <a:lnTo>
                  <a:pt x="10" y="1649"/>
                </a:lnTo>
                <a:lnTo>
                  <a:pt x="4" y="1670"/>
                </a:lnTo>
                <a:lnTo>
                  <a:pt x="0" y="1690"/>
                </a:lnTo>
                <a:lnTo>
                  <a:pt x="0" y="1712"/>
                </a:lnTo>
                <a:lnTo>
                  <a:pt x="0" y="1712"/>
                </a:lnTo>
                <a:lnTo>
                  <a:pt x="0" y="1735"/>
                </a:lnTo>
                <a:lnTo>
                  <a:pt x="4" y="1755"/>
                </a:lnTo>
                <a:lnTo>
                  <a:pt x="10" y="1776"/>
                </a:lnTo>
                <a:lnTo>
                  <a:pt x="16" y="1796"/>
                </a:lnTo>
                <a:lnTo>
                  <a:pt x="26" y="1815"/>
                </a:lnTo>
                <a:lnTo>
                  <a:pt x="37" y="1833"/>
                </a:lnTo>
                <a:lnTo>
                  <a:pt x="50" y="1849"/>
                </a:lnTo>
                <a:lnTo>
                  <a:pt x="64" y="1864"/>
                </a:lnTo>
                <a:lnTo>
                  <a:pt x="78" y="1879"/>
                </a:lnTo>
                <a:lnTo>
                  <a:pt x="95" y="1891"/>
                </a:lnTo>
                <a:lnTo>
                  <a:pt x="113" y="1901"/>
                </a:lnTo>
                <a:lnTo>
                  <a:pt x="132" y="1910"/>
                </a:lnTo>
                <a:lnTo>
                  <a:pt x="151" y="1918"/>
                </a:lnTo>
                <a:lnTo>
                  <a:pt x="172" y="1923"/>
                </a:lnTo>
                <a:lnTo>
                  <a:pt x="194" y="1926"/>
                </a:lnTo>
                <a:lnTo>
                  <a:pt x="214" y="1928"/>
                </a:lnTo>
                <a:lnTo>
                  <a:pt x="214" y="1928"/>
                </a:lnTo>
                <a:lnTo>
                  <a:pt x="244" y="1926"/>
                </a:lnTo>
                <a:lnTo>
                  <a:pt x="271" y="1923"/>
                </a:lnTo>
                <a:lnTo>
                  <a:pt x="297" y="1920"/>
                </a:lnTo>
                <a:lnTo>
                  <a:pt x="319" y="1915"/>
                </a:lnTo>
                <a:lnTo>
                  <a:pt x="351" y="1906"/>
                </a:lnTo>
                <a:lnTo>
                  <a:pt x="363" y="1901"/>
                </a:lnTo>
                <a:lnTo>
                  <a:pt x="363" y="1901"/>
                </a:lnTo>
                <a:lnTo>
                  <a:pt x="385" y="1893"/>
                </a:lnTo>
                <a:lnTo>
                  <a:pt x="408" y="1888"/>
                </a:lnTo>
                <a:lnTo>
                  <a:pt x="428" y="1887"/>
                </a:lnTo>
                <a:lnTo>
                  <a:pt x="449" y="1887"/>
                </a:lnTo>
                <a:lnTo>
                  <a:pt x="469" y="1888"/>
                </a:lnTo>
                <a:lnTo>
                  <a:pt x="488" y="1893"/>
                </a:lnTo>
                <a:lnTo>
                  <a:pt x="506" y="1901"/>
                </a:lnTo>
                <a:lnTo>
                  <a:pt x="523" y="1910"/>
                </a:lnTo>
                <a:lnTo>
                  <a:pt x="523" y="1910"/>
                </a:lnTo>
                <a:lnTo>
                  <a:pt x="538" y="1923"/>
                </a:lnTo>
                <a:lnTo>
                  <a:pt x="552" y="1936"/>
                </a:lnTo>
                <a:lnTo>
                  <a:pt x="563" y="1952"/>
                </a:lnTo>
                <a:lnTo>
                  <a:pt x="572" y="1969"/>
                </a:lnTo>
                <a:lnTo>
                  <a:pt x="579" y="1990"/>
                </a:lnTo>
                <a:lnTo>
                  <a:pt x="585" y="2010"/>
                </a:lnTo>
                <a:lnTo>
                  <a:pt x="588" y="2032"/>
                </a:lnTo>
                <a:lnTo>
                  <a:pt x="590" y="2055"/>
                </a:lnTo>
                <a:lnTo>
                  <a:pt x="590" y="2444"/>
                </a:lnTo>
                <a:lnTo>
                  <a:pt x="590" y="2444"/>
                </a:lnTo>
                <a:lnTo>
                  <a:pt x="652" y="2444"/>
                </a:lnTo>
                <a:lnTo>
                  <a:pt x="715" y="2441"/>
                </a:lnTo>
                <a:lnTo>
                  <a:pt x="777" y="2436"/>
                </a:lnTo>
                <a:lnTo>
                  <a:pt x="839" y="2432"/>
                </a:lnTo>
                <a:lnTo>
                  <a:pt x="900" y="2424"/>
                </a:lnTo>
                <a:lnTo>
                  <a:pt x="961" y="2416"/>
                </a:lnTo>
                <a:lnTo>
                  <a:pt x="1021" y="2405"/>
                </a:lnTo>
                <a:lnTo>
                  <a:pt x="1081" y="2394"/>
                </a:lnTo>
                <a:lnTo>
                  <a:pt x="1140" y="2379"/>
                </a:lnTo>
                <a:lnTo>
                  <a:pt x="1198" y="2365"/>
                </a:lnTo>
                <a:lnTo>
                  <a:pt x="1257" y="2349"/>
                </a:lnTo>
                <a:lnTo>
                  <a:pt x="1314" y="2332"/>
                </a:lnTo>
                <a:lnTo>
                  <a:pt x="1371" y="2313"/>
                </a:lnTo>
                <a:lnTo>
                  <a:pt x="1428" y="2294"/>
                </a:lnTo>
                <a:lnTo>
                  <a:pt x="1484" y="2272"/>
                </a:lnTo>
                <a:lnTo>
                  <a:pt x="1539" y="2249"/>
                </a:lnTo>
                <a:lnTo>
                  <a:pt x="1593" y="2226"/>
                </a:lnTo>
                <a:lnTo>
                  <a:pt x="1647" y="2200"/>
                </a:lnTo>
                <a:lnTo>
                  <a:pt x="1699" y="2173"/>
                </a:lnTo>
                <a:lnTo>
                  <a:pt x="1751" y="2146"/>
                </a:lnTo>
                <a:lnTo>
                  <a:pt x="1804" y="2118"/>
                </a:lnTo>
                <a:lnTo>
                  <a:pt x="1853" y="2088"/>
                </a:lnTo>
                <a:lnTo>
                  <a:pt x="1904" y="2056"/>
                </a:lnTo>
                <a:lnTo>
                  <a:pt x="1953" y="2023"/>
                </a:lnTo>
                <a:lnTo>
                  <a:pt x="2000" y="1990"/>
                </a:lnTo>
                <a:lnTo>
                  <a:pt x="2048" y="1955"/>
                </a:lnTo>
                <a:lnTo>
                  <a:pt x="2095" y="1920"/>
                </a:lnTo>
                <a:lnTo>
                  <a:pt x="2140" y="1884"/>
                </a:lnTo>
                <a:lnTo>
                  <a:pt x="2186" y="1845"/>
                </a:lnTo>
                <a:lnTo>
                  <a:pt x="2228" y="1806"/>
                </a:lnTo>
                <a:lnTo>
                  <a:pt x="2271" y="1766"/>
                </a:lnTo>
                <a:lnTo>
                  <a:pt x="2314" y="1725"/>
                </a:lnTo>
                <a:lnTo>
                  <a:pt x="2355" y="1684"/>
                </a:lnTo>
                <a:lnTo>
                  <a:pt x="2395" y="1641"/>
                </a:lnTo>
                <a:lnTo>
                  <a:pt x="2433" y="1597"/>
                </a:lnTo>
                <a:lnTo>
                  <a:pt x="2471" y="1552"/>
                </a:lnTo>
                <a:lnTo>
                  <a:pt x="2507" y="1507"/>
                </a:lnTo>
                <a:lnTo>
                  <a:pt x="2544" y="1459"/>
                </a:lnTo>
                <a:lnTo>
                  <a:pt x="2579" y="1411"/>
                </a:lnTo>
                <a:lnTo>
                  <a:pt x="2612" y="1364"/>
                </a:lnTo>
                <a:lnTo>
                  <a:pt x="2644" y="1315"/>
                </a:lnTo>
                <a:lnTo>
                  <a:pt x="2675" y="1264"/>
                </a:lnTo>
                <a:lnTo>
                  <a:pt x="2705" y="1213"/>
                </a:lnTo>
                <a:lnTo>
                  <a:pt x="2734" y="1163"/>
                </a:lnTo>
                <a:lnTo>
                  <a:pt x="2761" y="1111"/>
                </a:lnTo>
                <a:lnTo>
                  <a:pt x="2788" y="1058"/>
                </a:lnTo>
                <a:lnTo>
                  <a:pt x="2813" y="1004"/>
                </a:lnTo>
                <a:lnTo>
                  <a:pt x="2837" y="949"/>
                </a:lnTo>
                <a:lnTo>
                  <a:pt x="2859" y="895"/>
                </a:lnTo>
                <a:lnTo>
                  <a:pt x="2881" y="838"/>
                </a:lnTo>
                <a:lnTo>
                  <a:pt x="2900" y="783"/>
                </a:lnTo>
                <a:lnTo>
                  <a:pt x="2919" y="726"/>
                </a:lnTo>
                <a:lnTo>
                  <a:pt x="2937" y="669"/>
                </a:lnTo>
                <a:lnTo>
                  <a:pt x="2953" y="610"/>
                </a:lnTo>
                <a:lnTo>
                  <a:pt x="2967" y="551"/>
                </a:lnTo>
                <a:lnTo>
                  <a:pt x="2980" y="491"/>
                </a:lnTo>
                <a:lnTo>
                  <a:pt x="2992" y="433"/>
                </a:lnTo>
                <a:lnTo>
                  <a:pt x="3002" y="372"/>
                </a:lnTo>
                <a:lnTo>
                  <a:pt x="3010" y="311"/>
                </a:lnTo>
                <a:lnTo>
                  <a:pt x="3018" y="249"/>
                </a:lnTo>
                <a:lnTo>
                  <a:pt x="3022" y="187"/>
                </a:lnTo>
                <a:lnTo>
                  <a:pt x="3027" y="125"/>
                </a:lnTo>
                <a:lnTo>
                  <a:pt x="3030" y="63"/>
                </a:lnTo>
                <a:lnTo>
                  <a:pt x="3030" y="0"/>
                </a:lnTo>
                <a:lnTo>
                  <a:pt x="2639" y="0"/>
                </a:lnTo>
                <a:close/>
              </a:path>
            </a:pathLst>
          </a:custGeom>
          <a:solidFill>
            <a:srgbClr val="A6D25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2" name="文本框 1"/>
          <p:cNvSpPr txBox="1"/>
          <p:nvPr>
            <p:custDataLst>
              <p:tags r:id="rId6"/>
            </p:custDataLst>
          </p:nvPr>
        </p:nvSpPr>
        <p:spPr>
          <a:xfrm>
            <a:off x="1210919" y="4008718"/>
            <a:ext cx="2639586" cy="686292"/>
          </a:xfrm>
          <a:prstGeom prst="rect">
            <a:avLst/>
          </a:prstGeom>
        </p:spPr>
        <p:txBody>
          <a:bodyPr wrap="square" anchor="b" anchorCtr="0">
            <a:normAutofit/>
          </a:bodyPr>
          <a:lstStyle>
            <a:defPPr>
              <a:defRPr lang="zh-CN"/>
            </a:defPPr>
            <a:lvl1pPr indent="0" algn="r">
              <a:lnSpc>
                <a:spcPct val="130000"/>
              </a:lnSpc>
              <a:spcBef>
                <a:spcPts val="1200"/>
              </a:spcBef>
              <a:buFont typeface="Arial" panose="020B0604020202020204" pitchFamily="34" charset="0"/>
              <a:buNone/>
              <a:defRPr sz="2600" baseline="0">
                <a:solidFill>
                  <a:srgbClr val="6AB9D4"/>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sym typeface="+mn-ea"/>
              </a:rPr>
              <a:t>数据应用</a:t>
            </a:r>
            <a:endParaRPr lang="zh-CN" altLang="en-US" b="1"/>
          </a:p>
        </p:txBody>
      </p:sp>
      <p:sp>
        <p:nvSpPr>
          <p:cNvPr id="3" name="文本框 2"/>
          <p:cNvSpPr txBox="1"/>
          <p:nvPr>
            <p:custDataLst>
              <p:tags r:id="rId7"/>
            </p:custDataLst>
          </p:nvPr>
        </p:nvSpPr>
        <p:spPr>
          <a:xfrm>
            <a:off x="339725" y="4695190"/>
            <a:ext cx="4064635" cy="1539875"/>
          </a:xfrm>
          <a:prstGeom prst="rect">
            <a:avLst/>
          </a:prstGeom>
        </p:spPr>
        <p:txBody>
          <a:bodyPr wrap="square"/>
          <a:lstStyle>
            <a:defPPr>
              <a:defRPr lang="zh-CN"/>
            </a:defPPr>
            <a:lvl1pPr indent="0" algn="r">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zh-CN" altLang="en-US" sz="1200"/>
              <a:t>通过</a:t>
            </a:r>
            <a:r>
              <a:rPr lang="zh-CN" altLang="en-US" sz="1200">
                <a:sym typeface="+mn-ea"/>
              </a:rPr>
              <a:t>搭建</a:t>
            </a:r>
            <a:r>
              <a:rPr lang="zh-CN" altLang="en-US" sz="1200"/>
              <a:t>本系统，并向该股份制银行的安全运营系统、资产管理系统开放共享所有数据，有效解决该银行内网资产数据采集不全面、不完整，存在安全盲点，缺失哑终端管控措施等问题，为该银行的安全资源整合，安全自动化能力提升起到有效推进作用。</a:t>
            </a:r>
            <a:endParaRPr lang="zh-CN" altLang="en-US" sz="1200"/>
          </a:p>
        </p:txBody>
      </p:sp>
      <p:sp>
        <p:nvSpPr>
          <p:cNvPr id="6" name="文本框 5"/>
          <p:cNvSpPr txBox="1"/>
          <p:nvPr>
            <p:custDataLst>
              <p:tags r:id="rId8"/>
            </p:custDataLst>
          </p:nvPr>
        </p:nvSpPr>
        <p:spPr>
          <a:xfrm>
            <a:off x="8448007" y="4008842"/>
            <a:ext cx="2639586" cy="686292"/>
          </a:xfrm>
          <a:prstGeom prst="rect">
            <a:avLst/>
          </a:prstGeom>
        </p:spPr>
        <p:txBody>
          <a:bodyPr wrap="square" anchor="b" anchorCtr="0">
            <a:normAutofit/>
          </a:bodyPr>
          <a:lstStyle>
            <a:defPPr>
              <a:defRPr lang="zh-CN"/>
            </a:defPPr>
            <a:lvl1pPr indent="0">
              <a:lnSpc>
                <a:spcPct val="130000"/>
              </a:lnSpc>
              <a:spcBef>
                <a:spcPts val="1200"/>
              </a:spcBef>
              <a:buFont typeface="Arial" panose="020B0604020202020204" pitchFamily="34" charset="0"/>
              <a:buNone/>
              <a:defRPr sz="2600" baseline="0">
                <a:solidFill>
                  <a:srgbClr val="A6D25F"/>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sym typeface="+mn-ea"/>
              </a:rPr>
              <a:t>发现问题</a:t>
            </a:r>
            <a:endParaRPr lang="zh-CN" altLang="en-US" b="1"/>
          </a:p>
        </p:txBody>
      </p:sp>
      <p:sp>
        <p:nvSpPr>
          <p:cNvPr id="7" name="文本框 6"/>
          <p:cNvSpPr txBox="1"/>
          <p:nvPr>
            <p:custDataLst>
              <p:tags r:id="rId9"/>
            </p:custDataLst>
          </p:nvPr>
        </p:nvSpPr>
        <p:spPr>
          <a:xfrm>
            <a:off x="8238455" y="4694973"/>
            <a:ext cx="3480374" cy="1540092"/>
          </a:xfrm>
          <a:prstGeom prst="rect">
            <a:avLst/>
          </a:prstGeom>
        </p:spPr>
        <p:txBody>
          <a:bodyPr wrap="square">
            <a:normAutofit lnSpcReduction="10000"/>
          </a:bodyPr>
          <a:lstStyle>
            <a:defPPr>
              <a:defRPr lang="zh-CN"/>
            </a:defPPr>
            <a:lvl1pPr indent="0">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indent="-171450" fontAlgn="auto">
              <a:spcBef>
                <a:spcPts val="0"/>
              </a:spcBef>
              <a:buFont typeface="Arial" panose="020B0604020202020204" pitchFamily="34" charset="0"/>
              <a:buChar char="•"/>
            </a:pPr>
            <a:r>
              <a:rPr lang="zh-CN" sz="1200">
                <a:solidFill>
                  <a:prstClr val="black"/>
                </a:solidFill>
                <a:latin typeface="微软雅黑" panose="020B0503020204020204" pitchFamily="34" charset="-122"/>
                <a:ea typeface="微软雅黑" panose="020B0503020204020204" pitchFamily="34" charset="-122"/>
                <a:sym typeface="+mn-ea"/>
              </a:rPr>
              <a:t>发现存在办公网中存在个别非正常准入的</a:t>
            </a:r>
            <a:r>
              <a:rPr lang="en-US" altLang="zh-CN" sz="1200">
                <a:solidFill>
                  <a:prstClr val="black"/>
                </a:solidFill>
                <a:latin typeface="微软雅黑" panose="020B0503020204020204" pitchFamily="34" charset="-122"/>
                <a:ea typeface="微软雅黑" panose="020B0503020204020204" pitchFamily="34" charset="-122"/>
                <a:sym typeface="+mn-ea"/>
              </a:rPr>
              <a:t>PC</a:t>
            </a:r>
            <a:endParaRPr lang="en-US" altLang="zh-CN" sz="1200">
              <a:solidFill>
                <a:prstClr val="black"/>
              </a:solidFill>
              <a:latin typeface="微软雅黑" panose="020B0503020204020204" pitchFamily="34" charset="-122"/>
              <a:ea typeface="微软雅黑" panose="020B0503020204020204" pitchFamily="34" charset="-122"/>
              <a:sym typeface="+mn-ea"/>
            </a:endParaRPr>
          </a:p>
          <a:p>
            <a:pPr marL="171450" indent="-171450" fontAlgn="auto">
              <a:spcBef>
                <a:spcPts val="0"/>
              </a:spcBef>
              <a:buFont typeface="Arial" panose="020B0604020202020204" pitchFamily="34" charset="0"/>
              <a:buChar char="•"/>
            </a:pPr>
            <a:r>
              <a:rPr lang="zh-CN" altLang="en-US" sz="1200">
                <a:solidFill>
                  <a:prstClr val="black"/>
                </a:solidFill>
                <a:latin typeface="微软雅黑" panose="020B0503020204020204" pitchFamily="34" charset="-122"/>
                <a:ea typeface="微软雅黑" panose="020B0503020204020204" pitchFamily="34" charset="-122"/>
                <a:sym typeface="+mn-ea"/>
              </a:rPr>
              <a:t>该银行原有基于联软的哑终端准入流程过程中存在被仿冒的可能，通过搭建本系统完善此准入流程</a:t>
            </a:r>
            <a:endParaRPr lang="zh-CN" altLang="en-US" sz="1200">
              <a:solidFill>
                <a:prstClr val="black"/>
              </a:solidFill>
              <a:latin typeface="微软雅黑" panose="020B0503020204020204" pitchFamily="34" charset="-122"/>
              <a:ea typeface="微软雅黑" panose="020B0503020204020204" pitchFamily="34" charset="-122"/>
              <a:sym typeface="+mn-ea"/>
            </a:endParaRPr>
          </a:p>
          <a:p>
            <a:pPr marL="171450" indent="-171450" fontAlgn="auto">
              <a:spcBef>
                <a:spcPts val="0"/>
              </a:spcBef>
              <a:buFont typeface="Arial" panose="020B0604020202020204" pitchFamily="34" charset="0"/>
              <a:buChar char="•"/>
            </a:pPr>
            <a:r>
              <a:rPr lang="zh-CN" altLang="en-US" sz="1200">
                <a:solidFill>
                  <a:prstClr val="black"/>
                </a:solidFill>
                <a:latin typeface="微软雅黑" panose="020B0503020204020204" pitchFamily="34" charset="-122"/>
                <a:ea typeface="微软雅黑" panose="020B0503020204020204" pitchFamily="34" charset="-122"/>
                <a:sym typeface="+mn-ea"/>
              </a:rPr>
              <a:t>发现存在</a:t>
            </a:r>
            <a:r>
              <a:rPr lang="en-US" altLang="zh-CN" sz="1200">
                <a:solidFill>
                  <a:prstClr val="black"/>
                </a:solidFill>
                <a:latin typeface="微软雅黑" panose="020B0503020204020204" pitchFamily="34" charset="-122"/>
                <a:ea typeface="微软雅黑" panose="020B0503020204020204" pitchFamily="34" charset="-122"/>
                <a:sym typeface="+mn-ea"/>
              </a:rPr>
              <a:t>IP</a:t>
            </a:r>
            <a:r>
              <a:rPr lang="zh-CN" altLang="en-US" sz="1200">
                <a:solidFill>
                  <a:prstClr val="black"/>
                </a:solidFill>
                <a:latin typeface="微软雅黑" panose="020B0503020204020204" pitchFamily="34" charset="-122"/>
                <a:ea typeface="微软雅黑" panose="020B0503020204020204" pitchFamily="34" charset="-122"/>
                <a:sym typeface="+mn-ea"/>
              </a:rPr>
              <a:t>地址冲突的设备</a:t>
            </a:r>
            <a:endParaRPr lang="zh-CN" altLang="en-US" sz="1200">
              <a:solidFill>
                <a:prstClr val="black"/>
              </a:solidFill>
              <a:latin typeface="微软雅黑" panose="020B0503020204020204" pitchFamily="34" charset="-122"/>
              <a:ea typeface="微软雅黑" panose="020B0503020204020204" pitchFamily="34" charset="-122"/>
              <a:sym typeface="+mn-ea"/>
            </a:endParaRPr>
          </a:p>
        </p:txBody>
      </p:sp>
      <p:sp>
        <p:nvSpPr>
          <p:cNvPr id="9" name="文本框 8"/>
          <p:cNvSpPr txBox="1"/>
          <p:nvPr>
            <p:custDataLst>
              <p:tags r:id="rId10"/>
            </p:custDataLst>
          </p:nvPr>
        </p:nvSpPr>
        <p:spPr>
          <a:xfrm>
            <a:off x="8448151" y="1479630"/>
            <a:ext cx="2639880" cy="686292"/>
          </a:xfrm>
          <a:prstGeom prst="rect">
            <a:avLst/>
          </a:prstGeom>
        </p:spPr>
        <p:txBody>
          <a:bodyPr wrap="square" lIns="90000" tIns="46800" rIns="90000" bIns="46800" anchor="b" anchorCtr="0">
            <a:normAutofit/>
          </a:bodyPr>
          <a:lstStyle>
            <a:defPPr>
              <a:defRPr lang="zh-CN"/>
            </a:defPPr>
            <a:lvl1pPr indent="0">
              <a:lnSpc>
                <a:spcPct val="130000"/>
              </a:lnSpc>
              <a:spcBef>
                <a:spcPts val="1200"/>
              </a:spcBef>
              <a:buFont typeface="Arial" panose="020B0604020202020204" pitchFamily="34" charset="0"/>
              <a:buNone/>
              <a:defRPr sz="2600" baseline="0">
                <a:solidFill>
                  <a:srgbClr val="EB673C"/>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t>安全提升</a:t>
            </a:r>
            <a:endParaRPr lang="zh-CN" altLang="en-US" b="1"/>
          </a:p>
        </p:txBody>
      </p:sp>
      <p:sp>
        <p:nvSpPr>
          <p:cNvPr id="11" name="文本框 10"/>
          <p:cNvSpPr txBox="1"/>
          <p:nvPr>
            <p:custDataLst>
              <p:tags r:id="rId11"/>
            </p:custDataLst>
          </p:nvPr>
        </p:nvSpPr>
        <p:spPr>
          <a:xfrm>
            <a:off x="8236585" y="2147570"/>
            <a:ext cx="3604260" cy="2215515"/>
          </a:xfrm>
          <a:prstGeom prst="rect">
            <a:avLst/>
          </a:prstGeom>
        </p:spPr>
        <p:txBody>
          <a:bodyPr wrap="square" lIns="90000" tIns="46800" rIns="90000" bIns="46800"/>
          <a:lstStyle>
            <a:defPPr>
              <a:defRPr lang="zh-CN"/>
            </a:defPPr>
            <a:lvl1pPr indent="0">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fontAlgn="auto">
              <a:spcBef>
                <a:spcPts val="0"/>
              </a:spcBef>
              <a:buFont typeface="Arial" panose="020B0604020202020204" pitchFamily="34" charset="0"/>
              <a:buChar char="•"/>
            </a:pPr>
            <a:r>
              <a:rPr lang="zh-CN" altLang="en-US" sz="1200"/>
              <a:t>通过设备指纹进行终端网络接入管理，发现仿冒并自动阻断</a:t>
            </a:r>
            <a:endParaRPr lang="zh-CN" altLang="en-US" sz="1200"/>
          </a:p>
          <a:p>
            <a:pPr marL="285750" indent="-285750" fontAlgn="auto">
              <a:spcBef>
                <a:spcPts val="0"/>
              </a:spcBef>
              <a:buFont typeface="Arial" panose="020B0604020202020204" pitchFamily="34" charset="0"/>
              <a:buChar char="•"/>
            </a:pPr>
            <a:r>
              <a:rPr lang="zh-CN" altLang="en-US" sz="1200"/>
              <a:t>基于自定义条件进行安全策略管理，针对匹配指纹条件的资产网络接入进行阻断、弹框告警、短信告警等</a:t>
            </a:r>
            <a:endParaRPr lang="zh-CN" altLang="en-US" sz="1200"/>
          </a:p>
          <a:p>
            <a:pPr marL="285750" indent="-285750" fontAlgn="auto">
              <a:spcBef>
                <a:spcPts val="0"/>
              </a:spcBef>
              <a:buFont typeface="Arial" panose="020B0604020202020204" pitchFamily="34" charset="0"/>
              <a:buChar char="•"/>
            </a:pPr>
            <a:r>
              <a:rPr lang="zh-CN" altLang="en-US" sz="1200"/>
              <a:t>自动分析内网私接、仿冒，存在漏洞、弱口令风险的终端数据，并通过数据大屏分类别模块进行数据展示</a:t>
            </a:r>
            <a:endParaRPr lang="zh-CN" altLang="en-US" sz="1200"/>
          </a:p>
        </p:txBody>
      </p:sp>
      <p:sp>
        <p:nvSpPr>
          <p:cNvPr id="12" name="文本框 11"/>
          <p:cNvSpPr txBox="1"/>
          <p:nvPr>
            <p:custDataLst>
              <p:tags r:id="rId12"/>
            </p:custDataLst>
          </p:nvPr>
        </p:nvSpPr>
        <p:spPr>
          <a:xfrm>
            <a:off x="890905" y="1464310"/>
            <a:ext cx="2963545" cy="686435"/>
          </a:xfrm>
          <a:prstGeom prst="rect">
            <a:avLst/>
          </a:prstGeom>
        </p:spPr>
        <p:txBody>
          <a:bodyPr wrap="square" anchor="b" anchorCtr="0"/>
          <a:lstStyle>
            <a:defPPr>
              <a:defRPr lang="zh-CN"/>
            </a:defPPr>
            <a:lvl1pPr indent="0" algn="r">
              <a:lnSpc>
                <a:spcPct val="130000"/>
              </a:lnSpc>
              <a:spcBef>
                <a:spcPts val="1200"/>
              </a:spcBef>
              <a:buFont typeface="Arial" panose="020B0604020202020204" pitchFamily="34" charset="0"/>
              <a:buNone/>
              <a:defRPr sz="2600" baseline="0">
                <a:solidFill>
                  <a:srgbClr val="FFDA62">
                    <a:lumMod val="75000"/>
                  </a:srgbClr>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400" b="1">
                <a:sym typeface="+mn-ea"/>
              </a:rPr>
              <a:t>终端识别快速、全面</a:t>
            </a:r>
            <a:endParaRPr lang="zh-CN" altLang="en-US" sz="2400" b="1">
              <a:sym typeface="+mn-ea"/>
            </a:endParaRPr>
          </a:p>
        </p:txBody>
      </p:sp>
      <p:sp>
        <p:nvSpPr>
          <p:cNvPr id="14" name="文本框 13"/>
          <p:cNvSpPr txBox="1"/>
          <p:nvPr>
            <p:custDataLst>
              <p:tags r:id="rId13"/>
            </p:custDataLst>
          </p:nvPr>
        </p:nvSpPr>
        <p:spPr>
          <a:xfrm>
            <a:off x="325755" y="2165985"/>
            <a:ext cx="4034155" cy="1957070"/>
          </a:xfrm>
          <a:prstGeom prst="rect">
            <a:avLst/>
          </a:prstGeom>
        </p:spPr>
        <p:txBody>
          <a:bodyPr wrap="square"/>
          <a:lstStyle>
            <a:defPPr>
              <a:defRPr lang="zh-CN"/>
            </a:defPPr>
            <a:lvl1pPr indent="0" algn="r">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indent="-171450" algn="l" fontAlgn="auto">
              <a:spcBef>
                <a:spcPts val="0"/>
              </a:spcBef>
              <a:buFont typeface="Arial" panose="020B0604020202020204" pitchFamily="34" charset="0"/>
              <a:buChar char="•"/>
            </a:pPr>
            <a:r>
              <a:rPr sz="1200" dirty="0">
                <a:solidFill>
                  <a:prstClr val="black"/>
                </a:solidFill>
                <a:latin typeface="微软雅黑" panose="020B0503020204020204" pitchFamily="34" charset="-122"/>
                <a:ea typeface="微软雅黑" panose="020B0503020204020204" pitchFamily="34" charset="-122"/>
                <a:sym typeface="+mn-ea"/>
              </a:rPr>
              <a:t>对行内各类哑终端自动识别和管理，包括视频会议、打印机、门禁系统、IP电话、传感器、门禁、摄像机、网络设备等，识别对应哑终端的IP、MAC、品牌、型号、操作系统、设备名称、序列号、端口、服务、所接交换机名称和端口号等</a:t>
            </a:r>
            <a:r>
              <a:rPr lang="zh-CN" sz="1200" dirty="0">
                <a:solidFill>
                  <a:prstClr val="black"/>
                </a:solidFill>
                <a:latin typeface="微软雅黑" panose="020B0503020204020204" pitchFamily="34" charset="-122"/>
                <a:ea typeface="微软雅黑" panose="020B0503020204020204" pitchFamily="34" charset="-122"/>
                <a:sym typeface="+mn-ea"/>
              </a:rPr>
              <a:t>，全网识别率高达</a:t>
            </a:r>
            <a:r>
              <a:rPr lang="en-US" altLang="zh-CN" sz="1200" dirty="0">
                <a:solidFill>
                  <a:prstClr val="black"/>
                </a:solidFill>
                <a:latin typeface="微软雅黑" panose="020B0503020204020204" pitchFamily="34" charset="-122"/>
                <a:ea typeface="微软雅黑" panose="020B0503020204020204" pitchFamily="34" charset="-122"/>
                <a:sym typeface="+mn-ea"/>
              </a:rPr>
              <a:t>99%</a:t>
            </a:r>
            <a:endParaRPr sz="1200" dirty="0">
              <a:solidFill>
                <a:prstClr val="black"/>
              </a:solidFill>
              <a:latin typeface="微软雅黑" panose="020B0503020204020204" pitchFamily="34" charset="-122"/>
              <a:ea typeface="微软雅黑" panose="020B0503020204020204" pitchFamily="34" charset="-122"/>
              <a:sym typeface="+mn-ea"/>
            </a:endParaRPr>
          </a:p>
          <a:p>
            <a:pPr marL="171450" indent="-171450" algn="l" fontAlgn="auto">
              <a:spcBef>
                <a:spcPts val="0"/>
              </a:spcBef>
              <a:buFont typeface="Arial" panose="020B0604020202020204" pitchFamily="34" charset="0"/>
              <a:buChar char="•"/>
            </a:pPr>
            <a:r>
              <a:rPr sz="1200" dirty="0">
                <a:solidFill>
                  <a:prstClr val="black"/>
                </a:solidFill>
                <a:latin typeface="微软雅黑" panose="020B0503020204020204" pitchFamily="34" charset="-122"/>
                <a:ea typeface="微软雅黑" panose="020B0503020204020204" pitchFamily="34" charset="-122"/>
                <a:sym typeface="+mn-ea"/>
              </a:rPr>
              <a:t>识别1个C类网段内所有终端时长不超过30秒，6个C类网段时长不超过5分</a:t>
            </a:r>
            <a:r>
              <a:rPr lang="zh-CN" sz="1200" dirty="0">
                <a:solidFill>
                  <a:prstClr val="black"/>
                </a:solidFill>
                <a:latin typeface="微软雅黑" panose="020B0503020204020204" pitchFamily="34" charset="-122"/>
                <a:ea typeface="微软雅黑" panose="020B0503020204020204" pitchFamily="34" charset="-122"/>
                <a:sym typeface="+mn-ea"/>
              </a:rPr>
              <a:t>钟</a:t>
            </a:r>
            <a:endParaRPr lang="en-US" altLang="zh-CN" sz="1200" dirty="0">
              <a:solidFill>
                <a:prstClr val="black"/>
              </a:solidFill>
              <a:latin typeface="微软雅黑" panose="020B0503020204020204" pitchFamily="34" charset="-122"/>
              <a:ea typeface="微软雅黑" panose="020B0503020204020204" pitchFamily="34" charset="-122"/>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grpSp>
        <p:nvGrpSpPr>
          <p:cNvPr id="19" name="组合 18"/>
          <p:cNvGrpSpPr/>
          <p:nvPr>
            <p:custDataLst>
              <p:tags r:id="rId1"/>
            </p:custDataLst>
          </p:nvPr>
        </p:nvGrpSpPr>
        <p:grpSpPr>
          <a:xfrm>
            <a:off x="-362585" y="1304925"/>
            <a:ext cx="11931650" cy="1778000"/>
            <a:chOff x="244232" y="1489036"/>
            <a:chExt cx="4065885" cy="1919034"/>
          </a:xfrm>
          <a:solidFill>
            <a:srgbClr val="305B9B"/>
          </a:solidFill>
        </p:grpSpPr>
        <p:cxnSp>
          <p:nvCxnSpPr>
            <p:cNvPr id="11" name="直接连接符 10"/>
            <p:cNvCxnSpPr/>
            <p:nvPr>
              <p:custDataLst>
                <p:tags r:id="rId2"/>
              </p:custDataLst>
            </p:nvPr>
          </p:nvCxnSpPr>
          <p:spPr>
            <a:xfrm rot="-1620000">
              <a:off x="244232" y="3302133"/>
              <a:ext cx="1152000" cy="0"/>
            </a:xfrm>
            <a:prstGeom prst="line">
              <a:avLst/>
            </a:prstGeom>
            <a:grpFill/>
            <a:ln>
              <a:solidFill>
                <a:srgbClr val="FFCA08">
                  <a:lumMod val="60000"/>
                  <a:lumOff val="40000"/>
                </a:srgbClr>
              </a:solidFill>
            </a:ln>
          </p:spPr>
          <p:style>
            <a:lnRef idx="1">
              <a:srgbClr val="FFCA08"/>
            </a:lnRef>
            <a:fillRef idx="0">
              <a:srgbClr val="FFCA08"/>
            </a:fillRef>
            <a:effectRef idx="0">
              <a:srgbClr val="FFCA08"/>
            </a:effectRef>
            <a:fontRef idx="minor">
              <a:srgbClr val="5F5F5F"/>
            </a:fontRef>
          </p:style>
        </p:cxnSp>
        <p:cxnSp>
          <p:nvCxnSpPr>
            <p:cNvPr id="12" name="直接连接符 11"/>
            <p:cNvCxnSpPr/>
            <p:nvPr>
              <p:custDataLst>
                <p:tags r:id="rId3"/>
              </p:custDataLst>
            </p:nvPr>
          </p:nvCxnSpPr>
          <p:spPr>
            <a:xfrm rot="-1620000">
              <a:off x="645398" y="3001969"/>
              <a:ext cx="1008000" cy="0"/>
            </a:xfrm>
            <a:prstGeom prst="line">
              <a:avLst/>
            </a:prstGeom>
            <a:grpFill/>
            <a:ln>
              <a:solidFill>
                <a:srgbClr val="FFCA08">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13" name="直接连接符 12"/>
            <p:cNvCxnSpPr/>
            <p:nvPr>
              <p:custDataLst>
                <p:tags r:id="rId4"/>
              </p:custDataLst>
            </p:nvPr>
          </p:nvCxnSpPr>
          <p:spPr>
            <a:xfrm rot="-1620000">
              <a:off x="3446117" y="1768960"/>
              <a:ext cx="864000" cy="0"/>
            </a:xfrm>
            <a:prstGeom prst="line">
              <a:avLst/>
            </a:prstGeom>
            <a:grpFill/>
            <a:ln>
              <a:solidFill>
                <a:srgbClr val="FFCA08">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14" name="直接连接符 13"/>
            <p:cNvCxnSpPr/>
            <p:nvPr>
              <p:custDataLst>
                <p:tags r:id="rId5"/>
              </p:custDataLst>
            </p:nvPr>
          </p:nvCxnSpPr>
          <p:spPr>
            <a:xfrm rot="-1620000">
              <a:off x="3431306" y="1768959"/>
              <a:ext cx="504000" cy="0"/>
            </a:xfrm>
            <a:prstGeom prst="line">
              <a:avLst/>
            </a:prstGeom>
            <a:grpFill/>
            <a:ln>
              <a:solidFill>
                <a:srgbClr val="FFCA08">
                  <a:lumMod val="60000"/>
                  <a:lumOff val="40000"/>
                </a:srgbClr>
              </a:solidFill>
            </a:ln>
          </p:spPr>
          <p:style>
            <a:lnRef idx="1">
              <a:srgbClr val="FFCA08"/>
            </a:lnRef>
            <a:fillRef idx="0">
              <a:srgbClr val="FFCA08"/>
            </a:fillRef>
            <a:effectRef idx="0">
              <a:srgbClr val="FFCA08"/>
            </a:effectRef>
            <a:fontRef idx="minor">
              <a:srgbClr val="5F5F5F"/>
            </a:fontRef>
          </p:style>
        </p:cxnSp>
        <p:sp>
          <p:nvSpPr>
            <p:cNvPr id="15" name="任意多边形 14"/>
            <p:cNvSpPr/>
            <p:nvPr>
              <p:custDataLst>
                <p:tags r:id="rId6"/>
              </p:custDataLst>
            </p:nvPr>
          </p:nvSpPr>
          <p:spPr>
            <a:xfrm>
              <a:off x="567945" y="1676101"/>
              <a:ext cx="3727458" cy="1731969"/>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grpFill/>
          </p:spPr>
          <p:txBody>
            <a:bodyPr rot="0" spcFirstLastPara="0" vertOverflow="overflow" horzOverflow="overflow" vert="horz" wrap="square" lIns="91440" tIns="144000" rIns="91440" bIns="45720" numCol="1" spcCol="0" rtlCol="0" fromWordArt="0" anchor="ctr" anchorCtr="0" forceAA="0" compatLnSpc="1">
              <a:normAutofit/>
            </a:bodyPr>
            <a:p>
              <a:pPr algn="just"/>
              <a:r>
                <a:rPr lang="zh-CN" altLang="en-US" dirty="0" err="1">
                  <a:solidFill>
                    <a:srgbClr val="FFFFFF"/>
                  </a:solidFill>
                  <a:sym typeface="Arial" panose="020B0604020202020204" pitchFamily="34" charset="0"/>
                </a:rPr>
                <a:t>Lorem ipsum dolor sit amet, consectetur </a:t>
              </a:r>
              <a:endParaRPr lang="zh-CN" altLang="en-US" dirty="0" err="1">
                <a:solidFill>
                  <a:srgbClr val="FFFFFF"/>
                </a:solidFill>
                <a:sym typeface="Arial" panose="020B0604020202020204" pitchFamily="34" charset="0"/>
              </a:endParaRPr>
            </a:p>
          </p:txBody>
        </p:sp>
        <p:sp>
          <p:nvSpPr>
            <p:cNvPr id="18" name="矩形 17"/>
            <p:cNvSpPr/>
            <p:nvPr>
              <p:custDataLst>
                <p:tags r:id="rId7"/>
              </p:custDataLst>
            </p:nvPr>
          </p:nvSpPr>
          <p:spPr>
            <a:xfrm>
              <a:off x="1708564" y="1489036"/>
              <a:ext cx="1440147" cy="523220"/>
            </a:xfrm>
            <a:prstGeom prst="rect">
              <a:avLst/>
            </a:prstGeom>
            <a:noFill/>
            <a:extLst>
              <a:ext uri="{909E8E84-426E-40DD-AFC4-6F175D3DCCD1}">
                <a14:hiddenFill xmlns:a14="http://schemas.microsoft.com/office/drawing/2010/main">
                  <a:grpFill/>
                </a14:hiddenFill>
              </a:ext>
            </a:extLst>
          </p:spPr>
          <p:txBody>
            <a:bodyPr wrap="square" lIns="0" rIns="0" anchor="ctr" anchorCtr="0"/>
            <a:p>
              <a:pPr algn="ctr"/>
              <a:r>
                <a:rPr lang="zh-CN" altLang="en-US" sz="2400" kern="0" smtClean="0">
                  <a:solidFill>
                    <a:srgbClr val="3D65A1"/>
                  </a:solidFill>
                  <a:latin typeface="+mj-ea"/>
                  <a:ea typeface="+mj-ea"/>
                  <a:cs typeface="+mn-ea"/>
                  <a:sym typeface="Arial" panose="020B0604020202020204" pitchFamily="34" charset="0"/>
                </a:rPr>
                <a:t>案例背景</a:t>
              </a:r>
              <a:endParaRPr lang="zh-CN" altLang="en-US" sz="2400" kern="0" smtClean="0">
                <a:solidFill>
                  <a:srgbClr val="3D65A1"/>
                </a:solidFill>
                <a:latin typeface="+mj-ea"/>
                <a:ea typeface="+mj-ea"/>
                <a:cs typeface="+mn-ea"/>
                <a:sym typeface="Arial" panose="020B0604020202020204" pitchFamily="34" charset="0"/>
              </a:endParaRPr>
            </a:p>
          </p:txBody>
        </p:sp>
      </p:grpSp>
      <p:grpSp>
        <p:nvGrpSpPr>
          <p:cNvPr id="27" name="组合 26"/>
          <p:cNvGrpSpPr/>
          <p:nvPr>
            <p:custDataLst>
              <p:tags r:id="rId8"/>
            </p:custDataLst>
          </p:nvPr>
        </p:nvGrpSpPr>
        <p:grpSpPr>
          <a:xfrm>
            <a:off x="586806" y="3219380"/>
            <a:ext cx="11293073" cy="2930525"/>
            <a:chOff x="-2447519" y="1654513"/>
            <a:chExt cx="6757636" cy="1753590"/>
          </a:xfrm>
        </p:grpSpPr>
        <p:cxnSp>
          <p:nvCxnSpPr>
            <p:cNvPr id="28" name="直接连接符 27"/>
            <p:cNvCxnSpPr/>
            <p:nvPr>
              <p:custDataLst>
                <p:tags r:id="rId9"/>
              </p:custDataLst>
            </p:nvPr>
          </p:nvCxnSpPr>
          <p:spPr>
            <a:xfrm rot="-1620000">
              <a:off x="244232" y="3302133"/>
              <a:ext cx="1152000" cy="0"/>
            </a:xfrm>
            <a:prstGeom prst="line">
              <a:avLst/>
            </a:prstGeom>
            <a:ln>
              <a:solidFill>
                <a:srgbClr val="F8931D">
                  <a:lumMod val="60000"/>
                  <a:lumOff val="40000"/>
                </a:srgbClr>
              </a:solidFill>
            </a:ln>
          </p:spPr>
          <p:style>
            <a:lnRef idx="1">
              <a:srgbClr val="FFCA08"/>
            </a:lnRef>
            <a:fillRef idx="0">
              <a:srgbClr val="FFCA08"/>
            </a:fillRef>
            <a:effectRef idx="0">
              <a:srgbClr val="FFCA08"/>
            </a:effectRef>
            <a:fontRef idx="minor">
              <a:srgbClr val="5F5F5F"/>
            </a:fontRef>
          </p:style>
        </p:cxnSp>
        <p:cxnSp>
          <p:nvCxnSpPr>
            <p:cNvPr id="29" name="直接连接符 28"/>
            <p:cNvCxnSpPr/>
            <p:nvPr>
              <p:custDataLst>
                <p:tags r:id="rId10"/>
              </p:custDataLst>
            </p:nvPr>
          </p:nvCxnSpPr>
          <p:spPr>
            <a:xfrm rot="-1620000">
              <a:off x="645398" y="3001969"/>
              <a:ext cx="1008000" cy="0"/>
            </a:xfrm>
            <a:prstGeom prst="line">
              <a:avLst/>
            </a:prstGeom>
            <a:ln>
              <a:solidFill>
                <a:srgbClr val="F8931D">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30" name="直接连接符 29"/>
            <p:cNvCxnSpPr/>
            <p:nvPr>
              <p:custDataLst>
                <p:tags r:id="rId11"/>
              </p:custDataLst>
            </p:nvPr>
          </p:nvCxnSpPr>
          <p:spPr>
            <a:xfrm rot="-1620000">
              <a:off x="3446117" y="1768960"/>
              <a:ext cx="864000" cy="0"/>
            </a:xfrm>
            <a:prstGeom prst="line">
              <a:avLst/>
            </a:prstGeom>
            <a:ln>
              <a:solidFill>
                <a:srgbClr val="F8931D">
                  <a:lumMod val="20000"/>
                  <a:lumOff val="80000"/>
                </a:srgbClr>
              </a:solidFill>
            </a:ln>
          </p:spPr>
          <p:style>
            <a:lnRef idx="1">
              <a:srgbClr val="FFCA08"/>
            </a:lnRef>
            <a:fillRef idx="0">
              <a:srgbClr val="FFCA08"/>
            </a:fillRef>
            <a:effectRef idx="0">
              <a:srgbClr val="FFCA08"/>
            </a:effectRef>
            <a:fontRef idx="minor">
              <a:srgbClr val="5F5F5F"/>
            </a:fontRef>
          </p:style>
        </p:cxnSp>
        <p:cxnSp>
          <p:nvCxnSpPr>
            <p:cNvPr id="31" name="直接连接符 30"/>
            <p:cNvCxnSpPr/>
            <p:nvPr>
              <p:custDataLst>
                <p:tags r:id="rId12"/>
              </p:custDataLst>
            </p:nvPr>
          </p:nvCxnSpPr>
          <p:spPr>
            <a:xfrm rot="-1620000">
              <a:off x="3431306" y="1768959"/>
              <a:ext cx="504000" cy="0"/>
            </a:xfrm>
            <a:prstGeom prst="line">
              <a:avLst/>
            </a:prstGeom>
            <a:ln>
              <a:solidFill>
                <a:srgbClr val="F8931D">
                  <a:lumMod val="60000"/>
                  <a:lumOff val="40000"/>
                </a:srgbClr>
              </a:solidFill>
            </a:ln>
          </p:spPr>
          <p:style>
            <a:lnRef idx="1">
              <a:srgbClr val="FFCA08"/>
            </a:lnRef>
            <a:fillRef idx="0">
              <a:srgbClr val="FFCA08"/>
            </a:fillRef>
            <a:effectRef idx="0">
              <a:srgbClr val="FFCA08"/>
            </a:effectRef>
            <a:fontRef idx="minor">
              <a:srgbClr val="5F5F5F"/>
            </a:fontRef>
          </p:style>
        </p:cxnSp>
        <p:sp>
          <p:nvSpPr>
            <p:cNvPr id="32" name="任意多边形 31"/>
            <p:cNvSpPr/>
            <p:nvPr>
              <p:custDataLst>
                <p:tags r:id="rId13"/>
              </p:custDataLst>
            </p:nvPr>
          </p:nvSpPr>
          <p:spPr>
            <a:xfrm>
              <a:off x="-2447519" y="1814863"/>
              <a:ext cx="6545470" cy="1593240"/>
            </a:xfrm>
            <a:custGeom>
              <a:avLst/>
              <a:gdLst>
                <a:gd name="connsiteX0" fmla="*/ 0 w 2160000"/>
                <a:gd name="connsiteY0" fmla="*/ 1377240 h 1593240"/>
                <a:gd name="connsiteX1" fmla="*/ 54000 w 2160000"/>
                <a:gd name="connsiteY1" fmla="*/ 1377240 h 1593240"/>
                <a:gd name="connsiteX2" fmla="*/ 54000 w 2160000"/>
                <a:gd name="connsiteY2" fmla="*/ 1539240 h 1593240"/>
                <a:gd name="connsiteX3" fmla="*/ 2106000 w 2160000"/>
                <a:gd name="connsiteY3" fmla="*/ 1539240 h 1593240"/>
                <a:gd name="connsiteX4" fmla="*/ 2106000 w 2160000"/>
                <a:gd name="connsiteY4" fmla="*/ 1377240 h 1593240"/>
                <a:gd name="connsiteX5" fmla="*/ 2160000 w 2160000"/>
                <a:gd name="connsiteY5" fmla="*/ 1377240 h 1593240"/>
                <a:gd name="connsiteX6" fmla="*/ 2160000 w 2160000"/>
                <a:gd name="connsiteY6" fmla="*/ 1539240 h 1593240"/>
                <a:gd name="connsiteX7" fmla="*/ 2160000 w 2160000"/>
                <a:gd name="connsiteY7" fmla="*/ 1593240 h 1593240"/>
                <a:gd name="connsiteX8" fmla="*/ 2106000 w 2160000"/>
                <a:gd name="connsiteY8" fmla="*/ 1593240 h 1593240"/>
                <a:gd name="connsiteX9" fmla="*/ 54000 w 2160000"/>
                <a:gd name="connsiteY9" fmla="*/ 1593240 h 1593240"/>
                <a:gd name="connsiteX10" fmla="*/ 0 w 2160000"/>
                <a:gd name="connsiteY10" fmla="*/ 1593240 h 1593240"/>
                <a:gd name="connsiteX11" fmla="*/ 0 w 2160000"/>
                <a:gd name="connsiteY11" fmla="*/ 1539240 h 1593240"/>
                <a:gd name="connsiteX12" fmla="*/ 1800000 w 2160000"/>
                <a:gd name="connsiteY12" fmla="*/ 0 h 1593240"/>
                <a:gd name="connsiteX13" fmla="*/ 2106000 w 2160000"/>
                <a:gd name="connsiteY13" fmla="*/ 0 h 1593240"/>
                <a:gd name="connsiteX14" fmla="*/ 2160000 w 2160000"/>
                <a:gd name="connsiteY14" fmla="*/ 0 h 1593240"/>
                <a:gd name="connsiteX15" fmla="*/ 2160000 w 2160000"/>
                <a:gd name="connsiteY15" fmla="*/ 54000 h 1593240"/>
                <a:gd name="connsiteX16" fmla="*/ 2160000 w 2160000"/>
                <a:gd name="connsiteY16" fmla="*/ 216000 h 1593240"/>
                <a:gd name="connsiteX17" fmla="*/ 2106000 w 2160000"/>
                <a:gd name="connsiteY17" fmla="*/ 216000 h 1593240"/>
                <a:gd name="connsiteX18" fmla="*/ 2106000 w 2160000"/>
                <a:gd name="connsiteY18" fmla="*/ 54000 h 1593240"/>
                <a:gd name="connsiteX19" fmla="*/ 1800000 w 2160000"/>
                <a:gd name="connsiteY19" fmla="*/ 54000 h 1593240"/>
                <a:gd name="connsiteX20" fmla="*/ 0 w 2160000"/>
                <a:gd name="connsiteY20" fmla="*/ 0 h 1593240"/>
                <a:gd name="connsiteX21" fmla="*/ 54000 w 2160000"/>
                <a:gd name="connsiteY21" fmla="*/ 0 h 1593240"/>
                <a:gd name="connsiteX22" fmla="*/ 360000 w 2160000"/>
                <a:gd name="connsiteY22" fmla="*/ 0 h 1593240"/>
                <a:gd name="connsiteX23" fmla="*/ 360000 w 2160000"/>
                <a:gd name="connsiteY23" fmla="*/ 54000 h 1593240"/>
                <a:gd name="connsiteX24" fmla="*/ 54000 w 2160000"/>
                <a:gd name="connsiteY24" fmla="*/ 54000 h 1593240"/>
                <a:gd name="connsiteX25" fmla="*/ 54000 w 2160000"/>
                <a:gd name="connsiteY25" fmla="*/ 216000 h 1593240"/>
                <a:gd name="connsiteX26" fmla="*/ 0 w 2160000"/>
                <a:gd name="connsiteY26" fmla="*/ 216000 h 1593240"/>
                <a:gd name="connsiteX27" fmla="*/ 0 w 2160000"/>
                <a:gd name="connsiteY27" fmla="*/ 54000 h 159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000" h="1593240">
                  <a:moveTo>
                    <a:pt x="0" y="1377240"/>
                  </a:moveTo>
                  <a:lnTo>
                    <a:pt x="54000" y="1377240"/>
                  </a:lnTo>
                  <a:lnTo>
                    <a:pt x="54000" y="1539240"/>
                  </a:lnTo>
                  <a:lnTo>
                    <a:pt x="2106000" y="1539240"/>
                  </a:lnTo>
                  <a:lnTo>
                    <a:pt x="2106000" y="1377240"/>
                  </a:lnTo>
                  <a:lnTo>
                    <a:pt x="2160000" y="1377240"/>
                  </a:lnTo>
                  <a:lnTo>
                    <a:pt x="2160000" y="1539240"/>
                  </a:lnTo>
                  <a:lnTo>
                    <a:pt x="2160000" y="1593240"/>
                  </a:lnTo>
                  <a:lnTo>
                    <a:pt x="2106000" y="1593240"/>
                  </a:lnTo>
                  <a:lnTo>
                    <a:pt x="54000" y="1593240"/>
                  </a:lnTo>
                  <a:lnTo>
                    <a:pt x="0" y="1593240"/>
                  </a:lnTo>
                  <a:lnTo>
                    <a:pt x="0" y="1539240"/>
                  </a:lnTo>
                  <a:close/>
                  <a:moveTo>
                    <a:pt x="1800000" y="0"/>
                  </a:moveTo>
                  <a:lnTo>
                    <a:pt x="2106000" y="0"/>
                  </a:lnTo>
                  <a:lnTo>
                    <a:pt x="2160000" y="0"/>
                  </a:lnTo>
                  <a:lnTo>
                    <a:pt x="2160000" y="54000"/>
                  </a:lnTo>
                  <a:lnTo>
                    <a:pt x="2160000" y="216000"/>
                  </a:lnTo>
                  <a:lnTo>
                    <a:pt x="2106000" y="216000"/>
                  </a:lnTo>
                  <a:lnTo>
                    <a:pt x="2106000" y="54000"/>
                  </a:lnTo>
                  <a:lnTo>
                    <a:pt x="1800000" y="54000"/>
                  </a:lnTo>
                  <a:close/>
                  <a:moveTo>
                    <a:pt x="0" y="0"/>
                  </a:moveTo>
                  <a:lnTo>
                    <a:pt x="54000" y="0"/>
                  </a:lnTo>
                  <a:lnTo>
                    <a:pt x="360000" y="0"/>
                  </a:lnTo>
                  <a:lnTo>
                    <a:pt x="360000" y="54000"/>
                  </a:lnTo>
                  <a:lnTo>
                    <a:pt x="54000" y="54000"/>
                  </a:lnTo>
                  <a:lnTo>
                    <a:pt x="54000" y="216000"/>
                  </a:lnTo>
                  <a:lnTo>
                    <a:pt x="0" y="216000"/>
                  </a:lnTo>
                  <a:lnTo>
                    <a:pt x="0" y="54000"/>
                  </a:lnTo>
                  <a:close/>
                </a:path>
              </a:pathLst>
            </a:custGeom>
            <a:solidFill>
              <a:srgbClr val="0084E0"/>
            </a:solidFill>
          </p:spPr>
          <p:txBody>
            <a:bodyPr rot="0" spcFirstLastPara="0" vertOverflow="overflow" horzOverflow="overflow" vert="horz" wrap="square" lIns="91440" tIns="144000" rIns="91440" bIns="45720" numCol="1" spcCol="0" rtlCol="0" fromWordArt="0" anchor="ctr" anchorCtr="0" forceAA="0" compatLnSpc="1">
              <a:normAutofit/>
            </a:bodyPr>
            <a:p>
              <a:pPr algn="just"/>
              <a:r>
                <a:rPr lang="zh-CN" altLang="en-US" dirty="0" err="1">
                  <a:solidFill>
                    <a:srgbClr val="FFFFFF"/>
                  </a:solidFill>
                  <a:sym typeface="Arial" panose="020B0604020202020204" pitchFamily="34" charset="0"/>
                </a:rPr>
                <a:t>Lorem ipsum dolor sit amet, consectetur </a:t>
              </a:r>
              <a:endParaRPr lang="zh-CN" altLang="en-US" dirty="0" err="1">
                <a:solidFill>
                  <a:srgbClr val="FFFFFF"/>
                </a:solidFill>
                <a:sym typeface="Arial" panose="020B0604020202020204" pitchFamily="34" charset="0"/>
              </a:endParaRPr>
            </a:p>
          </p:txBody>
        </p:sp>
        <p:sp>
          <p:nvSpPr>
            <p:cNvPr id="33" name="矩形 32"/>
            <p:cNvSpPr/>
            <p:nvPr>
              <p:custDataLst>
                <p:tags r:id="rId14"/>
              </p:custDataLst>
            </p:nvPr>
          </p:nvSpPr>
          <p:spPr>
            <a:xfrm>
              <a:off x="100087" y="1654513"/>
              <a:ext cx="1440147" cy="523220"/>
            </a:xfrm>
            <a:prstGeom prst="rect">
              <a:avLst/>
            </a:prstGeom>
          </p:spPr>
          <p:txBody>
            <a:bodyPr wrap="square" lIns="0" rIns="0" anchor="ctr" anchorCtr="0">
              <a:normAutofit/>
            </a:bodyPr>
            <a:p>
              <a:pPr algn="ctr"/>
              <a:r>
                <a:rPr lang="zh-CN" altLang="en-US" sz="2400" kern="0" smtClean="0">
                  <a:solidFill>
                    <a:srgbClr val="0068B8"/>
                  </a:solidFill>
                  <a:latin typeface="+mj-ea"/>
                  <a:ea typeface="+mj-ea"/>
                  <a:cs typeface="+mn-ea"/>
                  <a:sym typeface="Arial" panose="020B0604020202020204" pitchFamily="34" charset="0"/>
                </a:rPr>
                <a:t>痛点分析</a:t>
              </a:r>
              <a:endParaRPr lang="zh-CN" altLang="en-US" sz="2400" kern="0" smtClean="0">
                <a:solidFill>
                  <a:srgbClr val="0068B8"/>
                </a:solidFill>
                <a:latin typeface="+mj-ea"/>
                <a:ea typeface="+mj-ea"/>
                <a:cs typeface="+mn-ea"/>
                <a:sym typeface="Arial" panose="020B0604020202020204" pitchFamily="34" charset="0"/>
              </a:endParaRPr>
            </a:p>
          </p:txBody>
        </p:sp>
      </p:grpSp>
      <p:sp>
        <p:nvSpPr>
          <p:cNvPr id="3" name="文本框 2"/>
          <p:cNvSpPr txBox="1"/>
          <p:nvPr/>
        </p:nvSpPr>
        <p:spPr>
          <a:xfrm>
            <a:off x="826770" y="1899920"/>
            <a:ext cx="10227945" cy="1076325"/>
          </a:xfrm>
          <a:prstGeom prst="rect">
            <a:avLst/>
          </a:prstGeom>
          <a:noFill/>
        </p:spPr>
        <p:txBody>
          <a:bodyPr wrap="square" rtlCol="0">
            <a:spAutoFit/>
          </a:bodyPr>
          <a:p>
            <a:pPr algn="l"/>
            <a:r>
              <a:rPr lang="zh-CN" altLang="en-US" sz="1600">
                <a:sym typeface="+mn-ea"/>
              </a:rPr>
              <a:t>自2018年起，某股份制银行已着手开展数字化安全运营体系的研究、规划与建设工作，对</a:t>
            </a:r>
            <a:r>
              <a:rPr lang="en-US" altLang="zh-CN" sz="1600">
                <a:sym typeface="+mn-ea"/>
              </a:rPr>
              <a:t>PC</a:t>
            </a:r>
            <a:r>
              <a:rPr lang="zh-CN" altLang="en-US" sz="1600">
                <a:sym typeface="+mn-ea"/>
              </a:rPr>
              <a:t>终端建立了相对完善的安全管理体系，并构建了以Thoth统一安全管理平台为新核心的安全运营技术中台体系，逐步推动内部安全资源整合，构建安全自动化能力，并重构安全度量指标体系，实现安全资产全局建模。</a:t>
            </a:r>
            <a:endParaRPr lang="zh-CN" altLang="en-US" sz="1600"/>
          </a:p>
          <a:p>
            <a:pPr algn="l"/>
            <a:endParaRPr lang="zh-CN" altLang="en-US" sz="1600"/>
          </a:p>
        </p:txBody>
      </p:sp>
      <p:sp>
        <p:nvSpPr>
          <p:cNvPr id="5" name="文本框 4"/>
          <p:cNvSpPr txBox="1"/>
          <p:nvPr/>
        </p:nvSpPr>
        <p:spPr>
          <a:xfrm>
            <a:off x="789940" y="3965575"/>
            <a:ext cx="10301605" cy="1706880"/>
          </a:xfrm>
          <a:prstGeom prst="rect">
            <a:avLst/>
          </a:prstGeom>
          <a:noFill/>
        </p:spPr>
        <p:txBody>
          <a:bodyPr wrap="square" rtlCol="0">
            <a:spAutoFit/>
          </a:bodyPr>
          <a:p>
            <a:pPr algn="l" fontAlgn="auto">
              <a:lnSpc>
                <a:spcPct val="150000"/>
              </a:lnSpc>
            </a:pPr>
            <a:r>
              <a:rPr lang="zh-CN" altLang="en-US" sz="1400">
                <a:sym typeface="+mn-ea"/>
              </a:rPr>
              <a:t>Thoth统一安全管理平台以内部安全资源整合为核心，通过打通内部各系统解决了信息系统数据割裂问题，但是因关键数据的缺失，严重制约了整体的安全运营能力，具体痛点如下：</a:t>
            </a:r>
            <a:endParaRPr lang="zh-CN" altLang="en-US" sz="1400">
              <a:sym typeface="+mn-ea"/>
            </a:endParaRPr>
          </a:p>
          <a:p>
            <a:pPr algn="l" fontAlgn="auto">
              <a:lnSpc>
                <a:spcPct val="150000"/>
              </a:lnSpc>
            </a:pPr>
            <a:r>
              <a:rPr lang="en-US" altLang="zh-CN" sz="1400">
                <a:sym typeface="+mn-ea"/>
              </a:rPr>
              <a:t>1.</a:t>
            </a:r>
            <a:r>
              <a:rPr lang="zh-CN" altLang="en-US" sz="1400">
                <a:sym typeface="+mn-ea"/>
              </a:rPr>
              <a:t>缺失内网全量资产数据的采集能力，存在潜在安全管理盲点；哑终端管控缺失，导致</a:t>
            </a:r>
            <a:r>
              <a:rPr lang="en-US" altLang="zh-CN" sz="1400">
                <a:sym typeface="+mn-ea"/>
              </a:rPr>
              <a:t>“</a:t>
            </a:r>
            <a:r>
              <a:rPr lang="zh-CN" altLang="en-US" sz="1400">
                <a:sym typeface="+mn-ea"/>
              </a:rPr>
              <a:t>木桶效应</a:t>
            </a:r>
            <a:r>
              <a:rPr lang="en-US" altLang="zh-CN" sz="1400">
                <a:sym typeface="+mn-ea"/>
              </a:rPr>
              <a:t>”</a:t>
            </a:r>
            <a:r>
              <a:rPr lang="zh-CN" altLang="en-US" sz="1400">
                <a:sym typeface="+mn-ea"/>
              </a:rPr>
              <a:t>，制约整体安全能力提升；</a:t>
            </a:r>
            <a:endParaRPr lang="zh-CN" altLang="en-US" sz="1400">
              <a:sym typeface="+mn-ea"/>
            </a:endParaRPr>
          </a:p>
          <a:p>
            <a:pPr algn="l" fontAlgn="auto">
              <a:lnSpc>
                <a:spcPct val="150000"/>
              </a:lnSpc>
            </a:pPr>
            <a:r>
              <a:rPr lang="en-US" altLang="zh-CN" sz="1400">
                <a:sym typeface="+mn-ea"/>
              </a:rPr>
              <a:t>2.安全事件多，误报多，</a:t>
            </a:r>
            <a:r>
              <a:rPr lang="zh-CN" altLang="en-US" sz="1400">
                <a:sym typeface="+mn-ea"/>
              </a:rPr>
              <a:t>关键资产信息缺失，安全分析难度增加，无法最大化降低误报，同时也难以快速支撑安全事件应急响应；</a:t>
            </a:r>
            <a:endParaRPr lang="zh-CN" altLang="en-US" sz="1400">
              <a:sym typeface="+mn-ea"/>
            </a:endParaRPr>
          </a:p>
          <a:p>
            <a:pPr algn="l" fontAlgn="auto">
              <a:lnSpc>
                <a:spcPct val="150000"/>
              </a:lnSpc>
            </a:pPr>
            <a:r>
              <a:rPr lang="en-US" altLang="zh-CN" sz="1400">
                <a:sym typeface="+mn-ea"/>
              </a:rPr>
              <a:t>3.</a:t>
            </a:r>
            <a:r>
              <a:rPr lang="zh-CN" altLang="en-US" sz="1400">
                <a:sym typeface="+mn-ea"/>
              </a:rPr>
              <a:t>资产属性不全，难以满足《中国人民银行科技司关于做好金融业科技信息综合管理平台第三批接入工作的通知》合规要求；</a:t>
            </a:r>
            <a:endParaRPr lang="zh-CN" altLang="en-US" sz="1400">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847080" y="1123950"/>
            <a:ext cx="5320030" cy="968375"/>
          </a:xfrm>
          <a:prstGeom prst="rect">
            <a:avLst/>
          </a:prstGeom>
        </p:spPr>
        <p:txBody>
          <a:bodyPr wrap="square">
            <a:spAutoFit/>
          </a:bodyPr>
          <a:lstStyle/>
          <a:p>
            <a:pPr marL="342900" lvl="1" indent="-342900">
              <a:lnSpc>
                <a:spcPct val="150000"/>
              </a:lnSpc>
              <a:buFont typeface="Wingdings" panose="05000000000000000000" pitchFamily="2" charset="2"/>
              <a:buChar char="n"/>
            </a:pPr>
            <a:r>
              <a:rPr lang="zh-CN" altLang="en-US" sz="2000" b="1" dirty="0">
                <a:solidFill>
                  <a:srgbClr val="007ADD"/>
                </a:solidFill>
                <a:latin typeface="微软雅黑" panose="020B0503020204020204" pitchFamily="34" charset="-122"/>
                <a:ea typeface="微软雅黑" panose="020B0503020204020204" pitchFamily="34" charset="-122"/>
              </a:rPr>
              <a:t>总行数据中心机房、总行职场、分行</a:t>
            </a:r>
            <a:endParaRPr lang="en-US" altLang="zh-CN" sz="2000" b="1" dirty="0">
              <a:solidFill>
                <a:srgbClr val="007ADD"/>
              </a:solidFill>
              <a:latin typeface="微软雅黑" panose="020B0503020204020204" pitchFamily="34" charset="-122"/>
              <a:ea typeface="微软雅黑" panose="020B0503020204020204" pitchFamily="34" charset="-122"/>
            </a:endParaRPr>
          </a:p>
          <a:p>
            <a:pPr marL="342900" lvl="1" indent="-342900">
              <a:lnSpc>
                <a:spcPct val="150000"/>
              </a:lnSpc>
              <a:buFont typeface="Wingdings" panose="05000000000000000000" pitchFamily="2" charset="2"/>
              <a:buChar char="n"/>
            </a:pPr>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办公网、生产网</a:t>
            </a:r>
            <a:endParaRPr lang="zh-CN" altLang="en-US"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custDataLst>
              <p:tags r:id="rId1"/>
            </p:custDataLst>
          </p:nvPr>
        </p:nvGraphicFramePr>
        <p:xfrm>
          <a:off x="338476" y="1314168"/>
          <a:ext cx="5309870" cy="4820920"/>
        </p:xfrm>
        <a:graphic>
          <a:graphicData uri="http://schemas.openxmlformats.org/drawingml/2006/table">
            <a:tbl>
              <a:tblPr>
                <a:effectLst>
                  <a:outerShdw blurRad="63500" dist="36830" dir="2700000" rotWithShape="0">
                    <a:schemeClr val="bg1"/>
                  </a:outerShdw>
                </a:effectLst>
                <a:tableStyleId>{5C22544A-7EE6-4342-B048-85BDC9FD1C3A}</a:tableStyleId>
              </a:tblPr>
              <a:tblGrid>
                <a:gridCol w="1229995"/>
                <a:gridCol w="835025"/>
                <a:gridCol w="2480945"/>
                <a:gridCol w="422910"/>
                <a:gridCol w="340995"/>
              </a:tblGrid>
              <a:tr h="377825">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产品名称</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规格型号</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参数描述</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数量</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75000"/>
                      </a:schemeClr>
                    </a:solidFill>
                  </a:tcPr>
                </a:tc>
                <a:tc>
                  <a:txBody>
                    <a:bodyPr/>
                    <a:lstStyle/>
                    <a:p>
                      <a:pPr algn="ctr" fontAlgn="ctr"/>
                      <a:r>
                        <a:rPr lang="zh-CN" altLang="en-US" sz="1000" b="1" u="none" strike="noStrike" dirty="0">
                          <a:solidFill>
                            <a:schemeClr val="bg1"/>
                          </a:solidFill>
                          <a:effectLst/>
                          <a:latin typeface="微软雅黑" panose="020B0503020204020204" pitchFamily="34" charset="-122"/>
                          <a:ea typeface="微软雅黑" panose="020B0503020204020204" pitchFamily="34" charset="-122"/>
                        </a:rPr>
                        <a:t>单位</a:t>
                      </a:r>
                      <a:endParaRPr lang="zh-CN" altLang="en-US" sz="1000" b="1" i="0" u="none" strike="noStrike" dirty="0">
                        <a:solidFill>
                          <a:schemeClr val="bg1"/>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5">
                        <a:lumMod val="75000"/>
                      </a:schemeClr>
                    </a:solidFill>
                  </a:tcPr>
                </a:tc>
              </a:tr>
              <a:tr h="1694815">
                <a:tc>
                  <a:txBody>
                    <a:bodyPr/>
                    <a:lstStyle/>
                    <a:p>
                      <a:pPr algn="ctr" fontAlgn="ctr"/>
                      <a:r>
                        <a:rPr lang="zh-CN" altLang="en-US" sz="1200" b="1" i="0" u="none" strike="noStrike">
                          <a:solidFill>
                            <a:srgbClr val="007ADD"/>
                          </a:solidFill>
                          <a:effectLst/>
                          <a:latin typeface="微软雅黑" panose="020B0503020204020204" pitchFamily="34" charset="-122"/>
                          <a:ea typeface="微软雅黑" panose="020B0503020204020204" pitchFamily="34" charset="-122"/>
                        </a:rPr>
                        <a:t>统一安全监测与控制系统</a:t>
                      </a:r>
                      <a:endParaRPr lang="zh-CN" altLang="en-US" sz="1200" b="1" i="0" u="none" strike="noStrike">
                        <a:solidFill>
                          <a:srgbClr val="007ADD"/>
                        </a:solidFill>
                        <a:effectLst/>
                        <a:latin typeface="微软雅黑" panose="020B0503020204020204" pitchFamily="34" charset="-122"/>
                        <a:ea typeface="微软雅黑" panose="020B0503020204020204" pitchFamily="34" charset="-122"/>
                      </a:endParaRPr>
                    </a:p>
                    <a:p>
                      <a:pPr algn="ctr" fontAlgn="ctr"/>
                      <a:r>
                        <a:rPr lang="en-US" altLang="zh-CN" sz="1200" b="1">
                          <a:solidFill>
                            <a:srgbClr val="007ADD"/>
                          </a:solidFill>
                          <a:effectLst/>
                          <a:latin typeface="微软雅黑" panose="020B0503020204020204" pitchFamily="34" charset="-122"/>
                          <a:ea typeface="微软雅黑" panose="020B0503020204020204" pitchFamily="34" charset="-122"/>
                          <a:sym typeface="+mn-ea"/>
                        </a:rPr>
                        <a:t>(</a:t>
                      </a:r>
                      <a:r>
                        <a:rPr lang="zh-CN" altLang="en-US" sz="1200" b="1">
                          <a:solidFill>
                            <a:srgbClr val="007ADD"/>
                          </a:solidFill>
                          <a:effectLst/>
                          <a:latin typeface="微软雅黑" panose="020B0503020204020204" pitchFamily="34" charset="-122"/>
                          <a:ea typeface="微软雅黑" panose="020B0503020204020204" pitchFamily="34" charset="-122"/>
                          <a:sym typeface="+mn-ea"/>
                        </a:rPr>
                        <a:t>一级管理平台</a:t>
                      </a:r>
                      <a:r>
                        <a:rPr lang="en-US" altLang="zh-CN" sz="1200" b="1">
                          <a:solidFill>
                            <a:srgbClr val="007ADD"/>
                          </a:solidFill>
                          <a:effectLst/>
                          <a:latin typeface="微软雅黑" panose="020B0503020204020204" pitchFamily="34" charset="-122"/>
                          <a:ea typeface="微软雅黑" panose="020B0503020204020204" pitchFamily="34" charset="-122"/>
                          <a:sym typeface="+mn-ea"/>
                        </a:rPr>
                        <a:t>)</a:t>
                      </a:r>
                      <a:endParaRPr lang="en-US" altLang="zh-CN" sz="1200" b="1" i="0" u="none" strike="noStrike" dirty="0">
                        <a:solidFill>
                          <a:srgbClr val="007ADD"/>
                        </a:solidFill>
                        <a:effectLst/>
                        <a:latin typeface="微软雅黑" panose="020B0503020204020204" pitchFamily="34" charset="-122"/>
                        <a:ea typeface="微软雅黑" panose="020B0503020204020204" pitchFamily="34" charset="-122"/>
                      </a:endParaRPr>
                    </a:p>
                    <a:p>
                      <a:pPr algn="ctr" fontAlgn="ctr"/>
                      <a:endParaRPr lang="en-US" altLang="zh-CN" sz="1200" b="1" i="0" u="none" strike="noStrike" dirty="0">
                        <a:solidFill>
                          <a:srgbClr val="007ADD"/>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GIOT-</a:t>
                      </a:r>
                      <a:r>
                        <a:rPr lang="en-US" altLang="zh-CN" sz="900" u="none" strike="noStrike" dirty="0">
                          <a:effectLst/>
                          <a:latin typeface="微软雅黑" panose="020B0503020204020204" pitchFamily="34" charset="-122"/>
                          <a:ea typeface="微软雅黑" panose="020B0503020204020204" pitchFamily="34" charset="-122"/>
                        </a:rPr>
                        <a:t>UECM</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l" fontAlgn="ct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标准</a:t>
                      </a:r>
                      <a:r>
                        <a:rPr lang="en-US" altLang="zh-CN" sz="900" u="none" strike="noStrike" dirty="0">
                          <a:effectLst/>
                          <a:latin typeface="微软雅黑" panose="020B0503020204020204" pitchFamily="34" charset="-122"/>
                          <a:ea typeface="微软雅黑" panose="020B0503020204020204" pitchFamily="34" charset="-122"/>
                        </a:rPr>
                        <a:t>2U</a:t>
                      </a:r>
                      <a:r>
                        <a:rPr lang="zh-CN" altLang="en-US" sz="900" u="none" strike="noStrike" dirty="0">
                          <a:effectLst/>
                          <a:latin typeface="微软雅黑" panose="020B0503020204020204" pitchFamily="34" charset="-122"/>
                          <a:ea typeface="微软雅黑" panose="020B0503020204020204" pitchFamily="34" charset="-122"/>
                        </a:rPr>
                        <a:t>上架式，</a:t>
                      </a:r>
                      <a:r>
                        <a:rPr lang="en-US" altLang="zh-CN" sz="900" u="none" strike="noStrike" dirty="0">
                          <a:effectLst/>
                          <a:latin typeface="微软雅黑" panose="020B0503020204020204" pitchFamily="34" charset="-122"/>
                          <a:ea typeface="微软雅黑" panose="020B0503020204020204" pitchFamily="34" charset="-122"/>
                        </a:rPr>
                        <a:t>2</a:t>
                      </a:r>
                      <a:r>
                        <a:rPr lang="zh-CN" altLang="en-US" sz="900" u="none" strike="noStrike" dirty="0">
                          <a:effectLst/>
                          <a:latin typeface="微软雅黑" panose="020B0503020204020204" pitchFamily="34" charset="-122"/>
                          <a:ea typeface="微软雅黑" panose="020B0503020204020204" pitchFamily="34" charset="-122"/>
                        </a:rPr>
                        <a:t>个千兆以太网口，</a:t>
                      </a:r>
                      <a:r>
                        <a:rPr lang="zh-CN" altLang="en-US" sz="900" dirty="0">
                          <a:effectLst/>
                          <a:latin typeface="微软雅黑" panose="020B0503020204020204" pitchFamily="34" charset="-122"/>
                          <a:ea typeface="微软雅黑" panose="020B0503020204020204" pitchFamily="34" charset="-122"/>
                          <a:sym typeface="+mn-ea"/>
                        </a:rPr>
                        <a:t>磁盘</a:t>
                      </a:r>
                      <a:r>
                        <a:rPr lang="en-US" altLang="zh-CN" sz="900" u="none" strike="noStrike" dirty="0">
                          <a:effectLst/>
                          <a:latin typeface="微软雅黑" panose="020B0503020204020204" pitchFamily="34" charset="-122"/>
                          <a:ea typeface="微软雅黑" panose="020B0503020204020204" pitchFamily="34" charset="-122"/>
                        </a:rPr>
                        <a:t>Raid10</a:t>
                      </a:r>
                      <a:r>
                        <a:rPr lang="zh-CN" altLang="en-US" sz="900" u="none" strike="noStrike" dirty="0">
                          <a:effectLst/>
                          <a:latin typeface="微软雅黑" panose="020B0503020204020204" pitchFamily="34" charset="-122"/>
                          <a:ea typeface="微软雅黑" panose="020B0503020204020204" pitchFamily="34" charset="-122"/>
                        </a:rPr>
                        <a:t>冗余备份，冗余电源</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集群部署，数据与应用分离部署，高可用</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对二级管理平台的资产和策略进行统一管理</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dirty="0">
                          <a:effectLst/>
                          <a:latin typeface="微软雅黑" panose="020B0503020204020204" pitchFamily="34" charset="-122"/>
                          <a:ea typeface="微软雅黑" panose="020B0503020204020204" pitchFamily="34" charset="-122"/>
                          <a:sym typeface="+mn-ea"/>
                        </a:rPr>
                        <a:t>资产管理：含</a:t>
                      </a:r>
                      <a:r>
                        <a:rPr lang="en-US" altLang="zh-CN" sz="900" dirty="0">
                          <a:effectLst/>
                          <a:latin typeface="微软雅黑" panose="020B0503020204020204" pitchFamily="34" charset="-122"/>
                          <a:ea typeface="微软雅黑" panose="020B0503020204020204" pitchFamily="34" charset="-122"/>
                          <a:sym typeface="+mn-ea"/>
                        </a:rPr>
                        <a:t>IP</a:t>
                      </a:r>
                      <a:r>
                        <a:rPr lang="zh-CN" altLang="en-US" sz="900" dirty="0">
                          <a:effectLst/>
                          <a:latin typeface="微软雅黑" panose="020B0503020204020204" pitchFamily="34" charset="-122"/>
                          <a:ea typeface="微软雅黑" panose="020B0503020204020204" pitchFamily="34" charset="-122"/>
                          <a:sym typeface="+mn-ea"/>
                        </a:rPr>
                        <a:t>地址段管理、全网资产发现识别、全量资产数据采集、交换机端口信息监测。</a:t>
                      </a:r>
                      <a:br>
                        <a:rPr lang="zh-CN" altLang="en-US" sz="900" dirty="0">
                          <a:effectLst/>
                          <a:latin typeface="微软雅黑" panose="020B0503020204020204" pitchFamily="34" charset="-122"/>
                          <a:ea typeface="微软雅黑" panose="020B0503020204020204" pitchFamily="34" charset="-122"/>
                          <a:sym typeface="+mn-ea"/>
                        </a:rPr>
                      </a:br>
                      <a:r>
                        <a:rPr lang="zh-CN" altLang="en-US" sz="900" dirty="0">
                          <a:effectLst/>
                          <a:latin typeface="微软雅黑" panose="020B0503020204020204" pitchFamily="34" charset="-122"/>
                          <a:ea typeface="微软雅黑" panose="020B0503020204020204" pitchFamily="34" charset="-122"/>
                          <a:sym typeface="+mn-ea"/>
                        </a:rPr>
                        <a:t>风险监测：漏洞扫描、弱口令扫描、网络隔离检查、非法</a:t>
                      </a:r>
                      <a:r>
                        <a:rPr lang="en-US" altLang="zh-CN" sz="900" dirty="0">
                          <a:effectLst/>
                          <a:latin typeface="微软雅黑" panose="020B0503020204020204" pitchFamily="34" charset="-122"/>
                          <a:ea typeface="微软雅黑" panose="020B0503020204020204" pitchFamily="34" charset="-122"/>
                          <a:sym typeface="+mn-ea"/>
                        </a:rPr>
                        <a:t>DHCP</a:t>
                      </a:r>
                      <a:r>
                        <a:rPr lang="zh-CN" altLang="en-US" sz="900" dirty="0">
                          <a:effectLst/>
                          <a:latin typeface="微软雅黑" panose="020B0503020204020204" pitchFamily="34" charset="-122"/>
                          <a:ea typeface="微软雅黑" panose="020B0503020204020204" pitchFamily="34" charset="-122"/>
                          <a:sym typeface="+mn-ea"/>
                        </a:rPr>
                        <a:t>检查；</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dirty="0">
                          <a:effectLst/>
                          <a:latin typeface="微软雅黑" panose="020B0503020204020204" pitchFamily="34" charset="-122"/>
                          <a:ea typeface="微软雅黑" panose="020B0503020204020204" pitchFamily="34" charset="-122"/>
                          <a:sym typeface="+mn-ea"/>
                        </a:rPr>
                        <a:t>安全防护：哑终端准入、私接和仿冒自动阻断</a:t>
                      </a:r>
                      <a:br>
                        <a:rPr lang="zh-CN" altLang="en-US" sz="900" dirty="0">
                          <a:effectLst/>
                          <a:latin typeface="微软雅黑" panose="020B0503020204020204" pitchFamily="34" charset="-122"/>
                          <a:ea typeface="微软雅黑" panose="020B0503020204020204" pitchFamily="34" charset="-122"/>
                          <a:sym typeface="+mn-ea"/>
                        </a:rPr>
                      </a:br>
                      <a:r>
                        <a:rPr lang="zh-CN" altLang="en-US" sz="900" dirty="0">
                          <a:effectLst/>
                          <a:latin typeface="微软雅黑" panose="020B0503020204020204" pitchFamily="34" charset="-122"/>
                          <a:ea typeface="微软雅黑" panose="020B0503020204020204" pitchFamily="34" charset="-122"/>
                          <a:sym typeface="+mn-ea"/>
                        </a:rPr>
                        <a:t>可视化展示：大屏展示、</a:t>
                      </a:r>
                      <a:r>
                        <a:rPr lang="zh-CN" sz="900" dirty="0">
                          <a:effectLst/>
                          <a:latin typeface="微软雅黑" panose="020B0503020204020204" pitchFamily="34" charset="-122"/>
                          <a:ea typeface="微软雅黑" panose="020B0503020204020204" pitchFamily="34" charset="-122"/>
                          <a:sym typeface="+mn-ea"/>
                        </a:rPr>
                        <a:t>数据面板、</a:t>
                      </a:r>
                      <a:r>
                        <a:rPr lang="en-US" altLang="zh-CN" sz="900" dirty="0">
                          <a:effectLst/>
                          <a:latin typeface="微软雅黑" panose="020B0503020204020204" pitchFamily="34" charset="-122"/>
                          <a:ea typeface="微软雅黑" panose="020B0503020204020204" pitchFamily="34" charset="-122"/>
                          <a:sym typeface="+mn-ea"/>
                        </a:rPr>
                        <a:t>IP</a:t>
                      </a:r>
                      <a:r>
                        <a:rPr lang="zh-CN" altLang="en-US" sz="900" dirty="0">
                          <a:effectLst/>
                          <a:latin typeface="微软雅黑" panose="020B0503020204020204" pitchFamily="34" charset="-122"/>
                          <a:ea typeface="微软雅黑" panose="020B0503020204020204" pitchFamily="34" charset="-122"/>
                          <a:sym typeface="+mn-ea"/>
                        </a:rPr>
                        <a:t>资源管理、交换机视图</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p>
                      <a:pPr algn="l" fontAlgn="ct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6</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zh-CN" altLang="en-US" sz="900" u="none" strike="noStrike">
                          <a:effectLst/>
                          <a:latin typeface="微软雅黑" panose="020B0503020204020204" pitchFamily="34" charset="-122"/>
                          <a:ea typeface="微软雅黑" panose="020B0503020204020204" pitchFamily="34" charset="-122"/>
                        </a:rPr>
                        <a:t>台</a:t>
                      </a:r>
                      <a:endParaRPr lang="zh-CN" altLang="en-US" sz="900" b="0" i="0" u="none" strike="noStrike">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1511300">
                <a:tc>
                  <a:txBody>
                    <a:bodyPr/>
                    <a:lstStyle/>
                    <a:p>
                      <a:pPr algn="ctr" fontAlgn="ctr"/>
                      <a:r>
                        <a:rPr lang="zh-CN" altLang="en-US" sz="1200" b="1" i="0" u="none" strike="noStrike">
                          <a:solidFill>
                            <a:srgbClr val="007ADD"/>
                          </a:solidFill>
                          <a:effectLst/>
                          <a:latin typeface="微软雅黑" panose="020B0503020204020204" pitchFamily="34" charset="-122"/>
                          <a:ea typeface="微软雅黑" panose="020B0503020204020204" pitchFamily="34" charset="-122"/>
                        </a:rPr>
                        <a:t>统一安全监测与控制系统</a:t>
                      </a:r>
                      <a:endParaRPr lang="zh-CN" altLang="en-US" sz="1200" b="1" i="0" u="none" strike="noStrike">
                        <a:solidFill>
                          <a:srgbClr val="007ADD"/>
                        </a:solidFill>
                        <a:effectLst/>
                        <a:latin typeface="微软雅黑" panose="020B0503020204020204" pitchFamily="34" charset="-122"/>
                        <a:ea typeface="微软雅黑" panose="020B0503020204020204" pitchFamily="34" charset="-122"/>
                      </a:endParaRPr>
                    </a:p>
                    <a:p>
                      <a:pPr algn="ctr" fontAlgn="ctr"/>
                      <a:r>
                        <a:rPr lang="en-US" altLang="zh-CN" sz="1200" b="1" i="0" u="none" strike="noStrike">
                          <a:solidFill>
                            <a:srgbClr val="007ADD"/>
                          </a:solidFill>
                          <a:effectLst/>
                          <a:latin typeface="微软雅黑" panose="020B0503020204020204" pitchFamily="34" charset="-122"/>
                          <a:ea typeface="微软雅黑" panose="020B0503020204020204" pitchFamily="34" charset="-122"/>
                        </a:rPr>
                        <a:t>(</a:t>
                      </a:r>
                      <a:r>
                        <a:rPr lang="zh-CN" altLang="en-US" sz="1200" b="1" i="0" u="none" strike="noStrike">
                          <a:solidFill>
                            <a:srgbClr val="007ADD"/>
                          </a:solidFill>
                          <a:effectLst/>
                          <a:latin typeface="微软雅黑" panose="020B0503020204020204" pitchFamily="34" charset="-122"/>
                          <a:ea typeface="微软雅黑" panose="020B0503020204020204" pitchFamily="34" charset="-122"/>
                        </a:rPr>
                        <a:t>二级管理平台</a:t>
                      </a:r>
                      <a:r>
                        <a:rPr lang="en-US" altLang="zh-CN" sz="1200" b="1" i="0" u="none" strike="noStrike">
                          <a:solidFill>
                            <a:srgbClr val="007ADD"/>
                          </a:solidFill>
                          <a:effectLst/>
                          <a:latin typeface="微软雅黑" panose="020B0503020204020204" pitchFamily="34" charset="-122"/>
                          <a:ea typeface="微软雅黑" panose="020B0503020204020204" pitchFamily="34" charset="-122"/>
                        </a:rPr>
                        <a:t>)</a:t>
                      </a:r>
                      <a:endParaRPr lang="en-US" altLang="zh-CN" sz="1200" b="1" i="0" u="none" strike="noStrike" dirty="0">
                        <a:solidFill>
                          <a:srgbClr val="007ADD"/>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900" u="none" strike="noStrike" dirty="0">
                          <a:effectLst/>
                          <a:latin typeface="微软雅黑" panose="020B0503020204020204" pitchFamily="34" charset="-122"/>
                          <a:ea typeface="微软雅黑" panose="020B0503020204020204" pitchFamily="34" charset="-122"/>
                        </a:rPr>
                        <a:t>GIOT-ISSA</a:t>
                      </a:r>
                      <a:endParaRPr 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标准</a:t>
                      </a:r>
                      <a:r>
                        <a:rPr lang="en-US" altLang="zh-CN" sz="900" u="none" strike="noStrike" dirty="0">
                          <a:effectLst/>
                          <a:latin typeface="微软雅黑" panose="020B0503020204020204" pitchFamily="34" charset="-122"/>
                          <a:ea typeface="微软雅黑" panose="020B0503020204020204" pitchFamily="34" charset="-122"/>
                        </a:rPr>
                        <a:t>2U</a:t>
                      </a:r>
                      <a:r>
                        <a:rPr lang="zh-CN" altLang="en-US" sz="900" u="none" strike="noStrike" dirty="0">
                          <a:effectLst/>
                          <a:latin typeface="微软雅黑" panose="020B0503020204020204" pitchFamily="34" charset="-122"/>
                          <a:ea typeface="微软雅黑" panose="020B0503020204020204" pitchFamily="34" charset="-122"/>
                        </a:rPr>
                        <a:t>上架式，</a:t>
                      </a:r>
                      <a:r>
                        <a:rPr lang="en-US" altLang="zh-CN" sz="900" dirty="0">
                          <a:effectLst/>
                          <a:latin typeface="微软雅黑" panose="020B0503020204020204" pitchFamily="34" charset="-122"/>
                          <a:ea typeface="微软雅黑" panose="020B0503020204020204" pitchFamily="34" charset="-122"/>
                          <a:sym typeface="+mn-ea"/>
                        </a:rPr>
                        <a:t>2</a:t>
                      </a:r>
                      <a:r>
                        <a:rPr lang="zh-CN" altLang="en-US" sz="900" dirty="0">
                          <a:effectLst/>
                          <a:latin typeface="微软雅黑" panose="020B0503020204020204" pitchFamily="34" charset="-122"/>
                          <a:ea typeface="微软雅黑" panose="020B0503020204020204" pitchFamily="34" charset="-122"/>
                          <a:sym typeface="+mn-ea"/>
                        </a:rPr>
                        <a:t>个千兆以太网口</a:t>
                      </a:r>
                      <a:r>
                        <a:rPr lang="zh-CN" altLang="en-US" sz="900" u="none" strike="noStrike" dirty="0">
                          <a:effectLst/>
                          <a:latin typeface="微软雅黑" panose="020B0503020204020204" pitchFamily="34" charset="-122"/>
                          <a:ea typeface="微软雅黑" panose="020B0503020204020204" pitchFamily="34" charset="-122"/>
                        </a:rPr>
                        <a:t>，磁盘</a:t>
                      </a:r>
                      <a:r>
                        <a:rPr lang="en-US" altLang="zh-CN" sz="900" dirty="0">
                          <a:effectLst/>
                          <a:latin typeface="微软雅黑" panose="020B0503020204020204" pitchFamily="34" charset="-122"/>
                          <a:ea typeface="微软雅黑" panose="020B0503020204020204" pitchFamily="34" charset="-122"/>
                          <a:sym typeface="+mn-ea"/>
                        </a:rPr>
                        <a:t>Raid1</a:t>
                      </a:r>
                      <a:r>
                        <a:rPr lang="zh-CN" altLang="en-US" sz="900" dirty="0">
                          <a:effectLst/>
                          <a:latin typeface="微软雅黑" panose="020B0503020204020204" pitchFamily="34" charset="-122"/>
                          <a:ea typeface="微软雅黑" panose="020B0503020204020204" pitchFamily="34" charset="-122"/>
                          <a:sym typeface="+mn-ea"/>
                        </a:rPr>
                        <a:t>冗余备份，冗余电源</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集群部署、高可用</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资产管理：含</a:t>
                      </a:r>
                      <a:r>
                        <a:rPr lang="en-US" altLang="zh-CN" sz="900" u="none" strike="noStrike" dirty="0">
                          <a:effectLst/>
                          <a:latin typeface="微软雅黑" panose="020B0503020204020204" pitchFamily="34" charset="-122"/>
                          <a:ea typeface="微软雅黑" panose="020B0503020204020204" pitchFamily="34" charset="-122"/>
                        </a:rPr>
                        <a:t>IP</a:t>
                      </a:r>
                      <a:r>
                        <a:rPr lang="zh-CN" altLang="en-US" sz="900" u="none" strike="noStrike" dirty="0">
                          <a:effectLst/>
                          <a:latin typeface="微软雅黑" panose="020B0503020204020204" pitchFamily="34" charset="-122"/>
                          <a:ea typeface="微软雅黑" panose="020B0503020204020204" pitchFamily="34" charset="-122"/>
                        </a:rPr>
                        <a:t>地址段管理、全网资产发现识别、全量资产数据采集、交换机端口信息监测。</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风险监测：漏洞扫描、弱口令扫描、网络隔离检查、非法</a:t>
                      </a:r>
                      <a:r>
                        <a:rPr lang="en-US" altLang="zh-CN" sz="900" u="none" strike="noStrike" dirty="0">
                          <a:effectLst/>
                          <a:latin typeface="微软雅黑" panose="020B0503020204020204" pitchFamily="34" charset="-122"/>
                          <a:ea typeface="微软雅黑" panose="020B0503020204020204" pitchFamily="34" charset="-122"/>
                        </a:rPr>
                        <a:t>DHCP</a:t>
                      </a:r>
                      <a:r>
                        <a:rPr lang="zh-CN" altLang="en-US" sz="900" u="none" strike="noStrike" dirty="0">
                          <a:effectLst/>
                          <a:latin typeface="微软雅黑" panose="020B0503020204020204" pitchFamily="34" charset="-122"/>
                          <a:ea typeface="微软雅黑" panose="020B0503020204020204" pitchFamily="34" charset="-122"/>
                        </a:rPr>
                        <a:t>检查；</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安全防护：哑终端准入、私接和仿冒自动阻断</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可视化展示：大屏展示、</a:t>
                      </a:r>
                      <a:r>
                        <a:rPr lang="zh-CN" sz="900" u="none" strike="noStrike" dirty="0">
                          <a:effectLst/>
                          <a:latin typeface="微软雅黑" panose="020B0503020204020204" pitchFamily="34" charset="-122"/>
                          <a:ea typeface="微软雅黑" panose="020B0503020204020204" pitchFamily="34" charset="-122"/>
                        </a:rPr>
                        <a:t>数据面板、</a:t>
                      </a:r>
                      <a:r>
                        <a:rPr lang="en-US" altLang="zh-CN" sz="900" u="none" strike="noStrike" dirty="0">
                          <a:effectLst/>
                          <a:latin typeface="微软雅黑" panose="020B0503020204020204" pitchFamily="34" charset="-122"/>
                          <a:ea typeface="微软雅黑" panose="020B0503020204020204" pitchFamily="34" charset="-122"/>
                        </a:rPr>
                        <a:t>IP</a:t>
                      </a:r>
                      <a:r>
                        <a:rPr lang="zh-CN" altLang="en-US" sz="900" u="none" strike="noStrike" dirty="0">
                          <a:effectLst/>
                          <a:latin typeface="微软雅黑" panose="020B0503020204020204" pitchFamily="34" charset="-122"/>
                          <a:ea typeface="微软雅黑" panose="020B0503020204020204" pitchFamily="34" charset="-122"/>
                        </a:rPr>
                        <a:t>资源管理、交换机视图</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zh-CN" sz="900" u="none" strike="noStrike">
                          <a:effectLst/>
                          <a:latin typeface="微软雅黑" panose="020B0503020204020204" pitchFamily="34" charset="-122"/>
                          <a:ea typeface="微软雅黑" panose="020B0503020204020204" pitchFamily="34" charset="-122"/>
                        </a:rPr>
                        <a:t>24</a:t>
                      </a:r>
                      <a:endParaRPr lang="en-US" altLang="zh-CN" sz="900" b="0" i="0" u="none" strike="noStrike">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台</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1236980">
                <a:tc>
                  <a:txBody>
                    <a:bodyPr/>
                    <a:lstStyle/>
                    <a:p>
                      <a:pPr algn="ctr" fontAlgn="ctr"/>
                      <a:r>
                        <a:rPr lang="zh-CN" altLang="en-US" sz="1200" b="1" u="none" strike="noStrike" dirty="0">
                          <a:solidFill>
                            <a:srgbClr val="007ADD"/>
                          </a:solidFill>
                          <a:effectLst/>
                          <a:latin typeface="微软雅黑" panose="020B0503020204020204" pitchFamily="34" charset="-122"/>
                          <a:ea typeface="微软雅黑" panose="020B0503020204020204" pitchFamily="34" charset="-122"/>
                        </a:rPr>
                        <a:t>资产采集引擎</a:t>
                      </a:r>
                      <a:endParaRPr lang="zh-CN" altLang="en-US" sz="1200" b="1" i="0" u="none" strike="noStrike" dirty="0">
                        <a:solidFill>
                          <a:srgbClr val="007ADD"/>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sz="900" u="none" strike="noStrike">
                          <a:effectLst/>
                          <a:latin typeface="微软雅黑" panose="020B0503020204020204" pitchFamily="34" charset="-122"/>
                          <a:ea typeface="微软雅黑" panose="020B0503020204020204" pitchFamily="34" charset="-122"/>
                        </a:rPr>
                        <a:t>GIOT-PA-L</a:t>
                      </a:r>
                      <a:endParaRPr lang="en-US" sz="900" u="none" strike="noStrike">
                        <a:effectLst/>
                        <a:latin typeface="微软雅黑" panose="020B0503020204020204" pitchFamily="34" charset="-122"/>
                        <a:ea typeface="微软雅黑" panose="020B0503020204020204" pitchFamily="34" charset="-122"/>
                      </a:endParaRPr>
                    </a:p>
                    <a:p>
                      <a:pPr algn="ctr" fontAlgn="ctr"/>
                      <a:r>
                        <a:rPr lang="en-US" sz="900">
                          <a:effectLst/>
                          <a:latin typeface="微软雅黑" panose="020B0503020204020204" pitchFamily="34" charset="-122"/>
                          <a:ea typeface="微软雅黑" panose="020B0503020204020204" pitchFamily="34" charset="-122"/>
                          <a:sym typeface="+mn-ea"/>
                        </a:rPr>
                        <a:t>GIOT-PA-M</a:t>
                      </a:r>
                      <a:endParaRPr lang="en-US" sz="900" b="0" i="0" u="none" strike="noStrike">
                        <a:solidFill>
                          <a:srgbClr val="000000"/>
                        </a:solidFill>
                        <a:effectLst/>
                        <a:latin typeface="微软雅黑" panose="020B0503020204020204" pitchFamily="34" charset="-122"/>
                        <a:ea typeface="微软雅黑" panose="020B0503020204020204" pitchFamily="34" charset="-122"/>
                        <a:sym typeface="+mn-ea"/>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l" fontAlgn="ctr"/>
                      <a:r>
                        <a:rPr lang="zh-CN" altLang="en-US" sz="900" u="none" strike="noStrike" dirty="0">
                          <a:effectLst/>
                          <a:latin typeface="微软雅黑" panose="020B0503020204020204" pitchFamily="34" charset="-122"/>
                          <a:ea typeface="微软雅黑" panose="020B0503020204020204" pitchFamily="34" charset="-122"/>
                        </a:rPr>
                        <a:t>标准</a:t>
                      </a:r>
                      <a:r>
                        <a:rPr lang="en-US" altLang="zh-CN" sz="900" u="none" strike="noStrike" dirty="0">
                          <a:effectLst/>
                          <a:latin typeface="微软雅黑" panose="020B0503020204020204" pitchFamily="34" charset="-122"/>
                          <a:ea typeface="微软雅黑" panose="020B0503020204020204" pitchFamily="34" charset="-122"/>
                        </a:rPr>
                        <a:t>1U</a:t>
                      </a:r>
                      <a:r>
                        <a:rPr lang="zh-CN" altLang="en-US" sz="900" u="none" strike="noStrike" dirty="0">
                          <a:effectLst/>
                          <a:latin typeface="微软雅黑" panose="020B0503020204020204" pitchFamily="34" charset="-122"/>
                          <a:ea typeface="微软雅黑" panose="020B0503020204020204" pitchFamily="34" charset="-122"/>
                        </a:rPr>
                        <a:t>上架式，</a:t>
                      </a:r>
                      <a:r>
                        <a:rPr lang="en-US" altLang="zh-CN" sz="900" u="none" strike="noStrike" dirty="0">
                          <a:effectLst/>
                          <a:latin typeface="微软雅黑" panose="020B0503020204020204" pitchFamily="34" charset="-122"/>
                          <a:ea typeface="微软雅黑" panose="020B0503020204020204" pitchFamily="34" charset="-122"/>
                        </a:rPr>
                        <a:t>4</a:t>
                      </a:r>
                      <a:r>
                        <a:rPr lang="zh-CN" altLang="en-US" sz="900" u="none" strike="noStrike" dirty="0">
                          <a:effectLst/>
                          <a:latin typeface="微软雅黑" panose="020B0503020204020204" pitchFamily="34" charset="-122"/>
                          <a:ea typeface="微软雅黑" panose="020B0503020204020204" pitchFamily="34" charset="-122"/>
                        </a:rPr>
                        <a:t>个千兆电口</a:t>
                      </a:r>
                      <a:r>
                        <a:rPr lang="en-US" altLang="zh-CN" sz="900" u="none" strike="noStrike" dirty="0">
                          <a:effectLst/>
                          <a:latin typeface="微软雅黑" panose="020B0503020204020204" pitchFamily="34" charset="-122"/>
                          <a:ea typeface="微软雅黑" panose="020B0503020204020204" pitchFamily="34" charset="-122"/>
                        </a:rPr>
                        <a:t>/6</a:t>
                      </a:r>
                      <a:r>
                        <a:rPr lang="zh-CN" altLang="en-US" sz="900" u="none" strike="noStrike" dirty="0">
                          <a:effectLst/>
                          <a:latin typeface="微软雅黑" panose="020B0503020204020204" pitchFamily="34" charset="-122"/>
                          <a:ea typeface="微软雅黑" panose="020B0503020204020204" pitchFamily="34" charset="-122"/>
                        </a:rPr>
                        <a:t>个千兆电口，</a:t>
                      </a:r>
                      <a:endParaRPr lang="zh-CN" altLang="en-US" sz="900" u="none" strike="noStrike" dirty="0">
                        <a:effectLst/>
                        <a:latin typeface="微软雅黑" panose="020B0503020204020204" pitchFamily="34" charset="-122"/>
                        <a:ea typeface="微软雅黑" panose="020B0503020204020204" pitchFamily="34" charset="-122"/>
                      </a:endParaRPr>
                    </a:p>
                    <a:p>
                      <a:pPr algn="l" fontAlgn="ctr"/>
                      <a:r>
                        <a:rPr lang="zh-CN" altLang="en-US" sz="900" u="none" strike="noStrike" dirty="0">
                          <a:effectLst/>
                          <a:latin typeface="微软雅黑" panose="020B0503020204020204" pitchFamily="34" charset="-122"/>
                          <a:ea typeface="微软雅黑" panose="020B0503020204020204" pitchFamily="34" charset="-122"/>
                        </a:rPr>
                        <a:t>提供包括资产探测引擎、交换机联动引擎、漏洞扫描引擎、弱口令探测引擎；</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接收</a:t>
                      </a:r>
                      <a:r>
                        <a:rPr lang="zh-CN" altLang="en-US" sz="900" b="0">
                          <a:solidFill>
                            <a:schemeClr val="tx1"/>
                          </a:solidFill>
                          <a:effectLst/>
                          <a:latin typeface="微软雅黑" panose="020B0503020204020204" pitchFamily="34" charset="-122"/>
                          <a:ea typeface="微软雅黑" panose="020B0503020204020204" pitchFamily="34" charset="-122"/>
                          <a:sym typeface="+mn-ea"/>
                        </a:rPr>
                        <a:t>二级管理平台</a:t>
                      </a:r>
                      <a:r>
                        <a:rPr lang="zh-CN" altLang="en-US" sz="900" u="none" strike="noStrike" dirty="0">
                          <a:effectLst/>
                          <a:latin typeface="微软雅黑" panose="020B0503020204020204" pitchFamily="34" charset="-122"/>
                          <a:ea typeface="微软雅黑" panose="020B0503020204020204" pitchFamily="34" charset="-122"/>
                        </a:rPr>
                        <a:t>侧的资产扫描与防护策略；</a:t>
                      </a:r>
                      <a:br>
                        <a:rPr lang="zh-CN" altLang="en-US" sz="900" u="none" strike="noStrike" dirty="0">
                          <a:effectLst/>
                          <a:latin typeface="微软雅黑" panose="020B0503020204020204" pitchFamily="34" charset="-122"/>
                          <a:ea typeface="微软雅黑" panose="020B0503020204020204" pitchFamily="34" charset="-122"/>
                        </a:rPr>
                      </a:br>
                      <a:r>
                        <a:rPr lang="zh-CN" altLang="en-US" sz="900" u="none" strike="noStrike" dirty="0">
                          <a:effectLst/>
                          <a:latin typeface="微软雅黑" panose="020B0503020204020204" pitchFamily="34" charset="-122"/>
                          <a:ea typeface="微软雅黑" panose="020B0503020204020204" pitchFamily="34" charset="-122"/>
                        </a:rPr>
                        <a:t>针对横向攻击或私接、仿冒的二层阻断、三层联动阻断；</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en-US" altLang="zh-CN" sz="900" u="none" strike="noStrike" dirty="0">
                          <a:effectLst/>
                          <a:latin typeface="微软雅黑" panose="020B0503020204020204" pitchFamily="34" charset="-122"/>
                          <a:ea typeface="微软雅黑" panose="020B0503020204020204" pitchFamily="34" charset="-122"/>
                        </a:rPr>
                        <a:t>320</a:t>
                      </a:r>
                      <a:endParaRPr lang="en-US" altLang="zh-CN"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algn="ctr" fontAlgn="ctr"/>
                      <a:r>
                        <a:rPr lang="zh-CN" altLang="en-US" sz="900" u="none" strike="noStrike" dirty="0">
                          <a:effectLst/>
                          <a:latin typeface="微软雅黑" panose="020B0503020204020204" pitchFamily="34" charset="-122"/>
                          <a:ea typeface="微软雅黑" panose="020B0503020204020204" pitchFamily="34" charset="-122"/>
                        </a:rPr>
                        <a:t>台</a:t>
                      </a:r>
                      <a:endParaRPr lang="zh-CN" altLang="en-US" sz="9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404" marR="8404" marT="8404"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bl>
          </a:graphicData>
        </a:graphic>
      </p:graphicFrame>
      <p:pic>
        <p:nvPicPr>
          <p:cNvPr id="4" name="图片 3"/>
          <p:cNvPicPr>
            <a:picLocks noChangeAspect="1"/>
          </p:cNvPicPr>
          <p:nvPr/>
        </p:nvPicPr>
        <p:blipFill>
          <a:blip r:embed="rId2"/>
          <a:srcRect r="4860"/>
          <a:stretch>
            <a:fillRect/>
          </a:stretch>
        </p:blipFill>
        <p:spPr>
          <a:xfrm>
            <a:off x="6131560" y="2407920"/>
            <a:ext cx="4960620" cy="3683635"/>
          </a:xfrm>
          <a:prstGeom prst="rect">
            <a:avLst/>
          </a:prstGeom>
        </p:spPr>
      </p:pic>
      <p:cxnSp>
        <p:nvCxnSpPr>
          <p:cNvPr id="3" name="直接箭头连接符 2"/>
          <p:cNvCxnSpPr/>
          <p:nvPr/>
        </p:nvCxnSpPr>
        <p:spPr>
          <a:xfrm flipH="1" flipV="1">
            <a:off x="7016750" y="2842260"/>
            <a:ext cx="413385" cy="547370"/>
          </a:xfrm>
          <a:prstGeom prst="straightConnector1">
            <a:avLst/>
          </a:prstGeom>
          <a:ln>
            <a:solidFill>
              <a:srgbClr val="1DA2DD"/>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flipV="1">
            <a:off x="7055485" y="3130550"/>
            <a:ext cx="335915" cy="297815"/>
          </a:xfrm>
          <a:prstGeom prst="straightConnector1">
            <a:avLst/>
          </a:prstGeom>
          <a:ln>
            <a:solidFill>
              <a:srgbClr val="1DA2DD"/>
            </a:solidFill>
            <a:tailEnd type="triangle" w="sm" len="med"/>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sp>
        <p:nvSpPr>
          <p:cNvPr id="57" name="矩形 56"/>
          <p:cNvSpPr/>
          <p:nvPr>
            <p:custDataLst>
              <p:tags r:id="rId1"/>
            </p:custDataLst>
          </p:nvPr>
        </p:nvSpPr>
        <p:spPr>
          <a:xfrm>
            <a:off x="2483999" y="809232"/>
            <a:ext cx="7223125" cy="854859"/>
          </a:xfrm>
          <a:prstGeom prst="rect">
            <a:avLst/>
          </a:prstGeom>
        </p:spPr>
        <p:txBody>
          <a:bodyPr wrap="none" anchor="ctr" anchorCtr="0">
            <a:normAutofit/>
          </a:bodyPr>
          <a:p>
            <a:pPr algn="ctr"/>
            <a:r>
              <a:rPr lang="zh-CN" altLang="en-US" sz="2800" b="1" dirty="0">
                <a:solidFill>
                  <a:srgbClr val="007ADD"/>
                </a:solidFill>
                <a:effectLst>
                  <a:outerShdw blurRad="38100" dist="25400" dir="5400000" algn="ctr" rotWithShape="0">
                    <a:srgbClr val="6E747A">
                      <a:alpha val="43000"/>
                    </a:srgbClr>
                  </a:outerShdw>
                </a:effectLst>
                <a:sym typeface="Arial" panose="020B0604020202020204" pitchFamily="34" charset="0"/>
              </a:rPr>
              <a:t>产品价值</a:t>
            </a:r>
            <a:endParaRPr lang="zh-CN" altLang="en-US" sz="2800" b="1" dirty="0">
              <a:solidFill>
                <a:srgbClr val="007ADD"/>
              </a:solidFill>
              <a:effectLst>
                <a:outerShdw blurRad="38100" dist="25400" dir="5400000" algn="ctr" rotWithShape="0">
                  <a:srgbClr val="6E747A">
                    <a:alpha val="43000"/>
                  </a:srgbClr>
                </a:outerShdw>
              </a:effectLst>
              <a:sym typeface="Arial" panose="020B0604020202020204" pitchFamily="34" charset="0"/>
            </a:endParaRPr>
          </a:p>
        </p:txBody>
      </p:sp>
      <p:sp>
        <p:nvSpPr>
          <p:cNvPr id="3" name="Freeform 16"/>
          <p:cNvSpPr/>
          <p:nvPr>
            <p:custDataLst>
              <p:tags r:id="rId2"/>
            </p:custDataLst>
          </p:nvPr>
        </p:nvSpPr>
        <p:spPr bwMode="auto">
          <a:xfrm>
            <a:off x="3842098" y="2616317"/>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5C9C"/>
          </a:solidFill>
          <a:ln w="3175">
            <a:noFill/>
            <a:prstDash val="solid"/>
            <a:round/>
          </a:ln>
        </p:spPr>
        <p:txBody>
          <a:bodyPr vert="horz" wrap="square" lIns="91440" tIns="45720" rIns="91440" bIns="45720" numCol="1" anchor="t" anchorCtr="0" compatLnSpc="1"/>
          <a:lstStyle/>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7"/>
          <p:cNvSpPr/>
          <p:nvPr>
            <p:custDataLst>
              <p:tags r:id="rId3"/>
            </p:custDataLst>
          </p:nvPr>
        </p:nvSpPr>
        <p:spPr bwMode="auto">
          <a:xfrm>
            <a:off x="2978737" y="1752955"/>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lstStyle/>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资产多维</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rPr>
              <a:t>属性收集</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8"/>
          <p:cNvSpPr/>
          <p:nvPr>
            <p:custDataLst>
              <p:tags r:id="rId4"/>
            </p:custDataLst>
          </p:nvPr>
        </p:nvSpPr>
        <p:spPr bwMode="auto">
          <a:xfrm>
            <a:off x="4703665" y="3477884"/>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lstStyle/>
          <a:p>
            <a:pPr>
              <a:lnSpc>
                <a:spcPct val="120000"/>
              </a:lnSpc>
            </a:pPr>
            <a:r>
              <a:rPr lang="en-US" altLang="zh-CN" sz="1400" dirty="0">
                <a:solidFill>
                  <a:schemeClr val="bg1"/>
                </a:solidFill>
                <a:sym typeface="Arial" panose="020B0604020202020204" pitchFamily="34" charset="0"/>
              </a:rPr>
              <a:t>  </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向各安全</a:t>
            </a:r>
            <a:endParaRPr lang="zh-CN" altLang="en-US"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运营系统、资产</a:t>
            </a:r>
            <a:r>
              <a:rPr lang="en-US" altLang="zh-CN" sz="1400" dirty="0">
                <a:solidFill>
                  <a:schemeClr val="bg1"/>
                </a:solidFill>
                <a:sym typeface="Arial" panose="020B0604020202020204" pitchFamily="34" charset="0"/>
              </a:rPr>
              <a:t> </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管理系统开放</a:t>
            </a:r>
            <a:r>
              <a:rPr lang="en-US" altLang="zh-CN" sz="1400" dirty="0">
                <a:solidFill>
                  <a:schemeClr val="bg1"/>
                </a:solidFill>
                <a:sym typeface="Arial" panose="020B0604020202020204" pitchFamily="34" charset="0"/>
              </a:rPr>
              <a:t> </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共享数据</a:t>
            </a:r>
            <a:endParaRPr lang="zh-CN" altLang="en-US" sz="1400">
              <a:solidFill>
                <a:schemeClr val="bg1"/>
              </a:solidFill>
            </a:endParaRPr>
          </a:p>
          <a:p>
            <a:pPr>
              <a:lnSpc>
                <a:spcPct val="120000"/>
              </a:lnSpc>
            </a:pPr>
            <a:endPar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9"/>
          <p:cNvSpPr/>
          <p:nvPr>
            <p:custDataLst>
              <p:tags r:id="rId5"/>
            </p:custDataLst>
          </p:nvPr>
        </p:nvSpPr>
        <p:spPr bwMode="auto">
          <a:xfrm>
            <a:off x="4703665" y="1752955"/>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设备多</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IP</a:t>
            </a:r>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整合</a:t>
            </a: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20"/>
          <p:cNvSpPr/>
          <p:nvPr>
            <p:custDataLst>
              <p:tags r:id="rId6"/>
            </p:custDataLst>
          </p:nvPr>
        </p:nvSpPr>
        <p:spPr bwMode="auto">
          <a:xfrm>
            <a:off x="2978737" y="3477884"/>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lstStyle/>
          <a:p>
            <a:pPr>
              <a:lnSpc>
                <a:spcPct val="120000"/>
              </a:lnSpc>
            </a:pPr>
            <a:endParaRPr lang="zh-CN" altLang="en-US" sz="1400" dirty="0">
              <a:solidFill>
                <a:schemeClr val="bg1"/>
              </a:solidFill>
              <a:sym typeface="Arial" panose="020B0604020202020204" pitchFamily="34" charset="0"/>
            </a:endParaRPr>
          </a:p>
          <a:p>
            <a:pPr>
              <a:lnSpc>
                <a:spcPct val="120000"/>
              </a:lnSpc>
            </a:pPr>
            <a:r>
              <a:rPr lang="zh-CN" altLang="en-US" sz="1400" dirty="0">
                <a:solidFill>
                  <a:schemeClr val="bg1"/>
                </a:solidFill>
                <a:sym typeface="Arial" panose="020B0604020202020204" pitchFamily="34" charset="0"/>
              </a:rPr>
              <a:t> </a:t>
            </a: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采集</a:t>
            </a:r>
            <a:r>
              <a:rPr lang="en-US" altLang="zh-CN" sz="1400" dirty="0">
                <a:solidFill>
                  <a:schemeClr val="bg1"/>
                </a:solidFill>
                <a:sym typeface="Arial" panose="020B0604020202020204" pitchFamily="34" charset="0"/>
              </a:rPr>
              <a:t>终端</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接入网络</a:t>
            </a:r>
            <a:r>
              <a:rPr lang="zh-CN" altLang="en-US" sz="1400" dirty="0">
                <a:solidFill>
                  <a:schemeClr val="bg1"/>
                </a:solidFill>
                <a:sym typeface="Arial" panose="020B0604020202020204" pitchFamily="34" charset="0"/>
              </a:rPr>
              <a:t>的</a:t>
            </a:r>
            <a:r>
              <a:rPr lang="en-US" altLang="zh-CN" sz="1400" dirty="0">
                <a:solidFill>
                  <a:schemeClr val="bg1"/>
                </a:solidFill>
                <a:sym typeface="Arial" panose="020B0604020202020204" pitchFamily="34" charset="0"/>
              </a:rPr>
              <a:t>所属</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交换机及所接交  </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换机端口</a:t>
            </a:r>
            <a:endParaRPr lang="en-US" altLang="zh-CN"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7"/>
            </p:custDataLst>
          </p:nvPr>
        </p:nvSpPr>
        <p:spPr>
          <a:xfrm>
            <a:off x="4086737" y="3030930"/>
            <a:ext cx="1106416" cy="717022"/>
          </a:xfrm>
          <a:prstGeom prst="rect">
            <a:avLst/>
          </a:prstGeom>
          <a:noFill/>
        </p:spPr>
        <p:txBody>
          <a:bodyPr wrap="square" rtlCol="0" anchor="ctr" anchorCtr="0">
            <a:normAutofit fontScale="70000"/>
          </a:bodyPr>
          <a:lstStyle/>
          <a:p>
            <a:pPr algn="ctr">
              <a:lnSpc>
                <a:spcPct val="120000"/>
              </a:lnSpc>
            </a:pPr>
            <a:r>
              <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全量资产数据采集</a:t>
            </a:r>
            <a:endPar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Freeform 21"/>
          <p:cNvSpPr/>
          <p:nvPr>
            <p:custDataLst>
              <p:tags r:id="rId8"/>
            </p:custDataLst>
          </p:nvPr>
        </p:nvSpPr>
        <p:spPr bwMode="auto">
          <a:xfrm>
            <a:off x="935198" y="3308340"/>
            <a:ext cx="1679964" cy="1454871"/>
          </a:xfrm>
          <a:custGeom>
            <a:avLst/>
            <a:gdLst>
              <a:gd name="T0" fmla="*/ 0 w 918"/>
              <a:gd name="T1" fmla="*/ 795 h 795"/>
              <a:gd name="T2" fmla="*/ 460 w 918"/>
              <a:gd name="T3" fmla="*/ 0 h 795"/>
              <a:gd name="T4" fmla="*/ 918 w 918"/>
              <a:gd name="T5" fmla="*/ 795 h 795"/>
              <a:gd name="T6" fmla="*/ 0 w 918"/>
              <a:gd name="T7" fmla="*/ 795 h 795"/>
            </a:gdLst>
            <a:ahLst/>
            <a:cxnLst>
              <a:cxn ang="0">
                <a:pos x="T0" y="T1"/>
              </a:cxn>
              <a:cxn ang="0">
                <a:pos x="T2" y="T3"/>
              </a:cxn>
              <a:cxn ang="0">
                <a:pos x="T4" y="T5"/>
              </a:cxn>
              <a:cxn ang="0">
                <a:pos x="T6" y="T7"/>
              </a:cxn>
            </a:cxnLst>
            <a:rect l="0" t="0" r="r" b="b"/>
            <a:pathLst>
              <a:path w="918" h="795">
                <a:moveTo>
                  <a:pt x="0" y="795"/>
                </a:moveTo>
                <a:lnTo>
                  <a:pt x="460" y="0"/>
                </a:lnTo>
                <a:lnTo>
                  <a:pt x="918" y="795"/>
                </a:lnTo>
                <a:lnTo>
                  <a:pt x="0" y="795"/>
                </a:lnTo>
                <a:close/>
              </a:path>
            </a:pathLst>
          </a:custGeom>
          <a:solidFill>
            <a:schemeClr val="accent5">
              <a:lumMod val="75000"/>
            </a:schemeClr>
          </a:solidFill>
          <a:ln w="3175">
            <a:noFill/>
            <a:prstDash val="solid"/>
            <a:round/>
          </a:ln>
        </p:spPr>
        <p:txBody>
          <a:bodyPr vert="horz" wrap="square" lIns="91440" tIns="45720" rIns="91440" bIns="45720" numCol="1" anchor="t" anchorCtr="0" compatLnSpc="1"/>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22"/>
          <p:cNvSpPr/>
          <p:nvPr>
            <p:custDataLst>
              <p:tags r:id="rId9"/>
            </p:custDataLst>
          </p:nvPr>
        </p:nvSpPr>
        <p:spPr bwMode="auto">
          <a:xfrm>
            <a:off x="1861191" y="3260759"/>
            <a:ext cx="1679964" cy="145487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rgbClr val="7697D4"/>
          </a:solidFill>
          <a:ln w="3175">
            <a:noFill/>
            <a:prstDash val="solid"/>
            <a:round/>
          </a:ln>
        </p:spPr>
        <p:txBody>
          <a:bodyPr vert="horz" wrap="square" lIns="91440" tIns="45720" rIns="91440" bIns="45720" numCol="1" anchor="t" anchorCtr="0" compatLnSpc="1"/>
          <a:lstStyle/>
          <a:p>
            <a:pPr>
              <a:lnSpc>
                <a:spcPct val="120000"/>
              </a:lnSpc>
            </a:pP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发现没有纳入</a:t>
            </a:r>
            <a:endParaRPr lang="zh-CN" altLang="en-US" dirty="0">
              <a:solidFill>
                <a:schemeClr val="bg1"/>
              </a:solidFill>
              <a:sym typeface="Arial" panose="020B0604020202020204" pitchFamily="34" charset="0"/>
            </a:endParaRPr>
          </a:p>
          <a:p>
            <a:pPr>
              <a:lnSpc>
                <a:spcPct val="120000"/>
              </a:lnSpc>
            </a:pP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网管的</a:t>
            </a:r>
            <a:endParaRPr lang="zh-CN" altLang="en-US" dirty="0">
              <a:solidFill>
                <a:schemeClr val="bg1"/>
              </a:solidFill>
              <a:sym typeface="Arial" panose="020B0604020202020204" pitchFamily="34" charset="0"/>
            </a:endParaRPr>
          </a:p>
          <a:p>
            <a:pPr>
              <a:lnSpc>
                <a:spcPct val="120000"/>
              </a:lnSpc>
            </a:pPr>
            <a:r>
              <a:rPr lang="zh-CN" altLang="en-US"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交换机</a:t>
            </a: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23"/>
          <p:cNvSpPr/>
          <p:nvPr>
            <p:custDataLst>
              <p:tags r:id="rId10"/>
            </p:custDataLst>
          </p:nvPr>
        </p:nvSpPr>
        <p:spPr bwMode="auto">
          <a:xfrm>
            <a:off x="11036" y="3260759"/>
            <a:ext cx="1679964" cy="145487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rgbClr val="7697D4"/>
          </a:solidFill>
          <a:ln w="3175">
            <a:noFill/>
            <a:prstDash val="solid"/>
            <a:round/>
          </a:ln>
        </p:spPr>
        <p:txBody>
          <a:bodyPr vert="horz" wrap="square" lIns="91440" tIns="45720" rIns="91440" bIns="45720" numCol="1" anchor="t" anchorCtr="0" compatLnSpc="1"/>
          <a:lstStyle/>
          <a:p>
            <a:pPr>
              <a:lnSpc>
                <a:spcPct val="120000"/>
              </a:lnSpc>
            </a:pP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发现全网</a:t>
            </a:r>
            <a:endParaRPr lang="zh-CN" altLang="en-US" dirty="0">
              <a:solidFill>
                <a:schemeClr val="bg1"/>
              </a:solidFill>
              <a:sym typeface="Arial" panose="020B0604020202020204" pitchFamily="34" charset="0"/>
            </a:endParaRPr>
          </a:p>
          <a:p>
            <a:pPr>
              <a:lnSpc>
                <a:spcPct val="120000"/>
              </a:lnSpc>
            </a:pPr>
            <a:r>
              <a:rPr lang="zh-CN" altLang="en-US"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所有终端</a:t>
            </a:r>
            <a:endParaRPr lang="zh-CN" altLang="en-US" dirty="0">
              <a:solidFill>
                <a:schemeClr val="bg1"/>
              </a:solidFill>
              <a:sym typeface="Arial" panose="020B0604020202020204" pitchFamily="34" charset="0"/>
            </a:endParaRPr>
          </a:p>
          <a:p>
            <a:pP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24"/>
          <p:cNvSpPr/>
          <p:nvPr>
            <p:custDataLst>
              <p:tags r:id="rId11"/>
            </p:custDataLst>
          </p:nvPr>
        </p:nvSpPr>
        <p:spPr bwMode="auto">
          <a:xfrm>
            <a:off x="935198" y="4862032"/>
            <a:ext cx="1679964" cy="1458531"/>
          </a:xfrm>
          <a:custGeom>
            <a:avLst/>
            <a:gdLst>
              <a:gd name="T0" fmla="*/ 458 w 918"/>
              <a:gd name="T1" fmla="*/ 797 h 797"/>
              <a:gd name="T2" fmla="*/ 0 w 918"/>
              <a:gd name="T3" fmla="*/ 0 h 797"/>
              <a:gd name="T4" fmla="*/ 918 w 918"/>
              <a:gd name="T5" fmla="*/ 2 h 797"/>
              <a:gd name="T6" fmla="*/ 458 w 918"/>
              <a:gd name="T7" fmla="*/ 797 h 797"/>
            </a:gdLst>
            <a:ahLst/>
            <a:cxnLst>
              <a:cxn ang="0">
                <a:pos x="T0" y="T1"/>
              </a:cxn>
              <a:cxn ang="0">
                <a:pos x="T2" y="T3"/>
              </a:cxn>
              <a:cxn ang="0">
                <a:pos x="T4" y="T5"/>
              </a:cxn>
              <a:cxn ang="0">
                <a:pos x="T6" y="T7"/>
              </a:cxn>
            </a:cxnLst>
            <a:rect l="0" t="0" r="r" b="b"/>
            <a:pathLst>
              <a:path w="918" h="797">
                <a:moveTo>
                  <a:pt x="458" y="797"/>
                </a:moveTo>
                <a:lnTo>
                  <a:pt x="0" y="0"/>
                </a:lnTo>
                <a:lnTo>
                  <a:pt x="918" y="2"/>
                </a:lnTo>
                <a:lnTo>
                  <a:pt x="458" y="797"/>
                </a:lnTo>
                <a:close/>
              </a:path>
            </a:pathLst>
          </a:custGeom>
          <a:solidFill>
            <a:srgbClr val="7697D4"/>
          </a:solidFill>
          <a:ln w="3175">
            <a:noFill/>
            <a:prstDash val="solid"/>
            <a:round/>
          </a:ln>
        </p:spPr>
        <p:txBody>
          <a:bodyPr vert="horz" wrap="square" lIns="91440" tIns="45720" rIns="91440" bIns="45720" numCol="1" anchor="t" anchorCtr="0" compatLnSpc="1"/>
          <a:lstStyle/>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发现非正常</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准入的</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PC</a:t>
            </a:r>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文本框 46"/>
          <p:cNvSpPr txBox="1"/>
          <p:nvPr>
            <p:custDataLst>
              <p:tags r:id="rId12"/>
            </p:custDataLst>
          </p:nvPr>
        </p:nvSpPr>
        <p:spPr>
          <a:xfrm>
            <a:off x="1222887" y="3937634"/>
            <a:ext cx="1106416" cy="717022"/>
          </a:xfrm>
          <a:prstGeom prst="rect">
            <a:avLst/>
          </a:prstGeom>
          <a:noFill/>
        </p:spPr>
        <p:txBody>
          <a:bodyPr wrap="square" rtlCol="0" anchor="ctr" anchorCtr="0">
            <a:normAutofit fontScale="90000" lnSpcReduction="10000"/>
          </a:bodyPr>
          <a:lstStyle/>
          <a:p>
            <a:pPr algn="ctr">
              <a:lnSpc>
                <a:spcPct val="120000"/>
              </a:lnSpc>
            </a:pPr>
            <a:r>
              <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安全</a:t>
            </a:r>
            <a:endPar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盲点</a:t>
            </a:r>
            <a:endPar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4" name="Freeform 21"/>
          <p:cNvSpPr/>
          <p:nvPr>
            <p:custDataLst>
              <p:tags r:id="rId13"/>
            </p:custDataLst>
          </p:nvPr>
        </p:nvSpPr>
        <p:spPr bwMode="auto">
          <a:xfrm>
            <a:off x="6739098" y="3435340"/>
            <a:ext cx="1679964" cy="1454871"/>
          </a:xfrm>
          <a:custGeom>
            <a:avLst/>
            <a:gdLst>
              <a:gd name="T0" fmla="*/ 0 w 918"/>
              <a:gd name="T1" fmla="*/ 795 h 795"/>
              <a:gd name="T2" fmla="*/ 460 w 918"/>
              <a:gd name="T3" fmla="*/ 0 h 795"/>
              <a:gd name="T4" fmla="*/ 918 w 918"/>
              <a:gd name="T5" fmla="*/ 795 h 795"/>
              <a:gd name="T6" fmla="*/ 0 w 918"/>
              <a:gd name="T7" fmla="*/ 795 h 795"/>
            </a:gdLst>
            <a:ahLst/>
            <a:cxnLst>
              <a:cxn ang="0">
                <a:pos x="T0" y="T1"/>
              </a:cxn>
              <a:cxn ang="0">
                <a:pos x="T2" y="T3"/>
              </a:cxn>
              <a:cxn ang="0">
                <a:pos x="T4" y="T5"/>
              </a:cxn>
              <a:cxn ang="0">
                <a:pos x="T6" y="T7"/>
              </a:cxn>
            </a:cxnLst>
            <a:rect l="0" t="0" r="r" b="b"/>
            <a:pathLst>
              <a:path w="918" h="795">
                <a:moveTo>
                  <a:pt x="0" y="795"/>
                </a:moveTo>
                <a:lnTo>
                  <a:pt x="460" y="0"/>
                </a:lnTo>
                <a:lnTo>
                  <a:pt x="918" y="795"/>
                </a:lnTo>
                <a:lnTo>
                  <a:pt x="0" y="795"/>
                </a:lnTo>
                <a:close/>
              </a:path>
            </a:pathLst>
          </a:custGeom>
          <a:solidFill>
            <a:schemeClr val="accent5">
              <a:lumMod val="75000"/>
            </a:schemeClr>
          </a:solidFill>
          <a:ln w="3175">
            <a:noFill/>
            <a:prstDash val="solid"/>
            <a:round/>
          </a:ln>
        </p:spPr>
        <p:txBody>
          <a:bodyPr vert="horz" wrap="square" lIns="91440" tIns="45720" rIns="91440" bIns="45720" numCol="1" anchor="t" anchorCtr="0" compatLnSpc="1"/>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5" name="Freeform 22"/>
          <p:cNvSpPr/>
          <p:nvPr>
            <p:custDataLst>
              <p:tags r:id="rId14"/>
            </p:custDataLst>
          </p:nvPr>
        </p:nvSpPr>
        <p:spPr bwMode="auto">
          <a:xfrm>
            <a:off x="7665091" y="3387759"/>
            <a:ext cx="1679964" cy="145487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rgbClr val="7697D4"/>
          </a:solidFill>
          <a:ln w="3175">
            <a:noFill/>
            <a:prstDash val="solid"/>
            <a:round/>
          </a:ln>
        </p:spPr>
        <p:txBody>
          <a:bodyPr vert="horz" wrap="square" lIns="91440" tIns="45720" rIns="91440" bIns="45720" numCol="1" anchor="t" anchorCtr="0" compatLnSpc="1"/>
          <a:p>
            <a:pPr>
              <a:lnSpc>
                <a:spcPct val="120000"/>
              </a:lnSpc>
            </a:pPr>
            <a:r>
              <a:rPr lang="en-US" altLang="zh-CN" dirty="0">
                <a:solidFill>
                  <a:schemeClr val="bg1"/>
                </a:solidFill>
                <a:sym typeface="Arial" panose="020B0604020202020204" pitchFamily="34" charset="0"/>
              </a:rPr>
              <a:t>   </a:t>
            </a:r>
            <a:r>
              <a:rPr lang="zh-CN" dirty="0">
                <a:solidFill>
                  <a:schemeClr val="bg1"/>
                </a:solidFill>
                <a:sym typeface="Arial" panose="020B0604020202020204" pitchFamily="34" charset="0"/>
              </a:rPr>
              <a:t>哑终端入网</a:t>
            </a:r>
            <a:endParaRPr lang="zh-CN" dirty="0">
              <a:solidFill>
                <a:schemeClr val="bg1"/>
              </a:solidFill>
              <a:sym typeface="Arial" panose="020B0604020202020204" pitchFamily="34" charset="0"/>
            </a:endParaRPr>
          </a:p>
          <a:p>
            <a:pPr>
              <a:lnSpc>
                <a:spcPct val="120000"/>
              </a:lnSpc>
            </a:pPr>
            <a:r>
              <a:rPr lang="zh-CN" dirty="0">
                <a:solidFill>
                  <a:schemeClr val="bg1"/>
                </a:solidFill>
                <a:sym typeface="Arial" panose="020B0604020202020204" pitchFamily="34" charset="0"/>
              </a:rPr>
              <a:t> </a:t>
            </a:r>
            <a:r>
              <a:rPr lang="en-US" altLang="zh-CN" dirty="0">
                <a:solidFill>
                  <a:schemeClr val="bg1"/>
                </a:solidFill>
                <a:sym typeface="Arial" panose="020B0604020202020204" pitchFamily="34" charset="0"/>
              </a:rPr>
              <a:t>   </a:t>
            </a:r>
            <a:r>
              <a:rPr lang="zh-CN" dirty="0">
                <a:solidFill>
                  <a:schemeClr val="bg1"/>
                </a:solidFill>
                <a:sym typeface="Arial" panose="020B0604020202020204" pitchFamily="34" charset="0"/>
              </a:rPr>
              <a:t>流程完善</a:t>
            </a:r>
            <a:endParaRPr 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6" name="Freeform 23"/>
          <p:cNvSpPr/>
          <p:nvPr>
            <p:custDataLst>
              <p:tags r:id="rId15"/>
            </p:custDataLst>
          </p:nvPr>
        </p:nvSpPr>
        <p:spPr bwMode="auto">
          <a:xfrm>
            <a:off x="5814936" y="3387759"/>
            <a:ext cx="1679964" cy="1454871"/>
          </a:xfrm>
          <a:custGeom>
            <a:avLst/>
            <a:gdLst>
              <a:gd name="T0" fmla="*/ 458 w 918"/>
              <a:gd name="T1" fmla="*/ 795 h 795"/>
              <a:gd name="T2" fmla="*/ 0 w 918"/>
              <a:gd name="T3" fmla="*/ 0 h 795"/>
              <a:gd name="T4" fmla="*/ 918 w 918"/>
              <a:gd name="T5" fmla="*/ 2 h 795"/>
              <a:gd name="T6" fmla="*/ 458 w 918"/>
              <a:gd name="T7" fmla="*/ 795 h 795"/>
            </a:gdLst>
            <a:ahLst/>
            <a:cxnLst>
              <a:cxn ang="0">
                <a:pos x="T0" y="T1"/>
              </a:cxn>
              <a:cxn ang="0">
                <a:pos x="T2" y="T3"/>
              </a:cxn>
              <a:cxn ang="0">
                <a:pos x="T4" y="T5"/>
              </a:cxn>
              <a:cxn ang="0">
                <a:pos x="T6" y="T7"/>
              </a:cxn>
            </a:cxnLst>
            <a:rect l="0" t="0" r="r" b="b"/>
            <a:pathLst>
              <a:path w="918" h="795">
                <a:moveTo>
                  <a:pt x="458" y="795"/>
                </a:moveTo>
                <a:lnTo>
                  <a:pt x="0" y="0"/>
                </a:lnTo>
                <a:lnTo>
                  <a:pt x="918" y="2"/>
                </a:lnTo>
                <a:lnTo>
                  <a:pt x="458" y="795"/>
                </a:lnTo>
                <a:close/>
              </a:path>
            </a:pathLst>
          </a:custGeom>
          <a:solidFill>
            <a:srgbClr val="7697D4"/>
          </a:solidFill>
          <a:ln w="3175">
            <a:noFill/>
            <a:prstDash val="solid"/>
            <a:round/>
          </a:ln>
        </p:spPr>
        <p:txBody>
          <a:bodyPr vert="horz" wrap="square" lIns="91440" tIns="45720" rIns="91440" bIns="45720" numCol="1" anchor="t" anchorCtr="0" compatLnSpc="1"/>
          <a:p>
            <a:pPr>
              <a:lnSpc>
                <a:spcPct val="120000"/>
              </a:lnSpc>
            </a:pPr>
            <a:r>
              <a:rPr lang="en-US" altLang="zh-CN" dirty="0">
                <a:solidFill>
                  <a:schemeClr val="bg1"/>
                </a:solidFill>
                <a:sym typeface="Arial" panose="020B0604020202020204" pitchFamily="34" charset="0"/>
              </a:rPr>
              <a:t>   </a:t>
            </a:r>
            <a:r>
              <a:rPr lang="zh-CN" altLang="en-US" dirty="0">
                <a:solidFill>
                  <a:schemeClr val="bg1"/>
                </a:solidFill>
                <a:sym typeface="Arial" panose="020B0604020202020204" pitchFamily="34" charset="0"/>
              </a:rPr>
              <a:t>发现</a:t>
            </a:r>
            <a:r>
              <a:rPr lang="zh-CN" dirty="0">
                <a:solidFill>
                  <a:schemeClr val="bg1"/>
                </a:solidFill>
                <a:sym typeface="Arial" panose="020B0604020202020204" pitchFamily="34" charset="0"/>
              </a:rPr>
              <a:t>仿冒并</a:t>
            </a:r>
            <a:r>
              <a:rPr lang="en-US" altLang="zh-CN" dirty="0">
                <a:solidFill>
                  <a:schemeClr val="bg1"/>
                </a:solidFill>
                <a:sym typeface="Arial" panose="020B0604020202020204" pitchFamily="34" charset="0"/>
              </a:rPr>
              <a:t> </a:t>
            </a:r>
            <a:endParaRPr lang="en-US" altLang="zh-CN" dirty="0">
              <a:solidFill>
                <a:schemeClr val="bg1"/>
              </a:solidFill>
              <a:sym typeface="Arial" panose="020B0604020202020204" pitchFamily="34" charset="0"/>
            </a:endParaRPr>
          </a:p>
          <a:p>
            <a:pPr>
              <a:lnSpc>
                <a:spcPct val="120000"/>
              </a:lnSpc>
            </a:pPr>
            <a:r>
              <a:rPr lang="en-US" altLang="zh-CN" dirty="0">
                <a:solidFill>
                  <a:schemeClr val="bg1"/>
                </a:solidFill>
                <a:sym typeface="Arial" panose="020B0604020202020204" pitchFamily="34" charset="0"/>
              </a:rPr>
              <a:t>     </a:t>
            </a:r>
            <a:r>
              <a:rPr lang="zh-CN" dirty="0">
                <a:solidFill>
                  <a:schemeClr val="bg1"/>
                </a:solidFill>
                <a:sym typeface="Arial" panose="020B0604020202020204" pitchFamily="34" charset="0"/>
              </a:rPr>
              <a:t>自动阻断</a:t>
            </a:r>
            <a:endParaRPr lang="zh-CN" altLang="en-US" dirty="0">
              <a:solidFill>
                <a:schemeClr val="bg1"/>
              </a:solidFill>
              <a:sym typeface="Arial" panose="020B0604020202020204" pitchFamily="34" charset="0"/>
            </a:endParaRPr>
          </a:p>
          <a:p>
            <a:pPr>
              <a:lnSpc>
                <a:spcPct val="120000"/>
              </a:lnSpc>
            </a:pPr>
            <a:endParaRPr lang="zh-CN" altLang="en-US"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7" name="Freeform 24"/>
          <p:cNvSpPr/>
          <p:nvPr>
            <p:custDataLst>
              <p:tags r:id="rId16"/>
            </p:custDataLst>
          </p:nvPr>
        </p:nvSpPr>
        <p:spPr bwMode="auto">
          <a:xfrm>
            <a:off x="6739098" y="4989032"/>
            <a:ext cx="1679964" cy="1458531"/>
          </a:xfrm>
          <a:custGeom>
            <a:avLst/>
            <a:gdLst>
              <a:gd name="T0" fmla="*/ 458 w 918"/>
              <a:gd name="T1" fmla="*/ 797 h 797"/>
              <a:gd name="T2" fmla="*/ 0 w 918"/>
              <a:gd name="T3" fmla="*/ 0 h 797"/>
              <a:gd name="T4" fmla="*/ 918 w 918"/>
              <a:gd name="T5" fmla="*/ 2 h 797"/>
              <a:gd name="T6" fmla="*/ 458 w 918"/>
              <a:gd name="T7" fmla="*/ 797 h 797"/>
            </a:gdLst>
            <a:ahLst/>
            <a:cxnLst>
              <a:cxn ang="0">
                <a:pos x="T0" y="T1"/>
              </a:cxn>
              <a:cxn ang="0">
                <a:pos x="T2" y="T3"/>
              </a:cxn>
              <a:cxn ang="0">
                <a:pos x="T4" y="T5"/>
              </a:cxn>
              <a:cxn ang="0">
                <a:pos x="T6" y="T7"/>
              </a:cxn>
            </a:cxnLst>
            <a:rect l="0" t="0" r="r" b="b"/>
            <a:pathLst>
              <a:path w="918" h="797">
                <a:moveTo>
                  <a:pt x="458" y="797"/>
                </a:moveTo>
                <a:lnTo>
                  <a:pt x="0" y="0"/>
                </a:lnTo>
                <a:lnTo>
                  <a:pt x="918" y="2"/>
                </a:lnTo>
                <a:lnTo>
                  <a:pt x="458" y="797"/>
                </a:lnTo>
                <a:close/>
              </a:path>
            </a:pathLst>
          </a:custGeom>
          <a:solidFill>
            <a:srgbClr val="7697D4"/>
          </a:solidFill>
          <a:ln w="3175">
            <a:noFill/>
            <a:prstDash val="solid"/>
            <a:round/>
          </a:ln>
        </p:spPr>
        <p:txBody>
          <a:bodyPr vert="horz" wrap="square" lIns="91440" tIns="45720" rIns="91440" bIns="45720" numCol="1" anchor="t" anchorCtr="0" compatLnSpc="1"/>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solidFill>
                  <a:schemeClr val="bg1"/>
                </a:solidFill>
                <a:latin typeface="Arial" panose="020B0604020202020204" pitchFamily="34" charset="0"/>
                <a:ea typeface="微软雅黑" panose="020B0503020204020204" pitchFamily="34" charset="-122"/>
                <a:sym typeface="Arial" panose="020B0604020202020204" pitchFamily="34" charset="0"/>
              </a:rPr>
              <a:t>全网终端</a:t>
            </a:r>
            <a:endParaRPr 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solidFill>
                  <a:schemeClr val="bg1"/>
                </a:solidFill>
                <a:latin typeface="Arial" panose="020B0604020202020204" pitchFamily="34" charset="0"/>
                <a:ea typeface="微软雅黑" panose="020B0503020204020204" pitchFamily="34" charset="-122"/>
                <a:sym typeface="Arial" panose="020B0604020202020204" pitchFamily="34" charset="0"/>
              </a:rPr>
              <a:t>网络阻断</a:t>
            </a:r>
            <a:endParaRPr 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文本框 67"/>
          <p:cNvSpPr txBox="1"/>
          <p:nvPr>
            <p:custDataLst>
              <p:tags r:id="rId17"/>
            </p:custDataLst>
          </p:nvPr>
        </p:nvSpPr>
        <p:spPr>
          <a:xfrm>
            <a:off x="7026787" y="4064634"/>
            <a:ext cx="1106416" cy="717022"/>
          </a:xfrm>
          <a:prstGeom prst="rect">
            <a:avLst/>
          </a:prstGeom>
          <a:noFill/>
        </p:spPr>
        <p:txBody>
          <a:bodyPr wrap="square" rtlCol="0" anchor="ctr" anchorCtr="0">
            <a:normAutofit fontScale="80000"/>
          </a:bodyPr>
          <a:p>
            <a:pPr algn="ctr">
              <a:lnSpc>
                <a:spcPct val="120000"/>
              </a:lnSpc>
            </a:pPr>
            <a:r>
              <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哑终端管理</a:t>
            </a:r>
            <a:endParaRPr lang="zh-CN" altLang="en-US" sz="20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Freeform 16"/>
          <p:cNvSpPr/>
          <p:nvPr>
            <p:custDataLst>
              <p:tags r:id="rId18"/>
            </p:custDataLst>
          </p:nvPr>
        </p:nvSpPr>
        <p:spPr bwMode="auto">
          <a:xfrm>
            <a:off x="9722198" y="2619492"/>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5C9C"/>
          </a:solidFill>
          <a:ln w="3175">
            <a:noFill/>
            <a:prstDash val="solid"/>
            <a:round/>
          </a:ln>
        </p:spPr>
        <p:txBody>
          <a:bodyPr vert="horz" wrap="square" lIns="91440" tIns="45720" rIns="91440" bIns="45720" numCol="1" anchor="t" anchorCtr="0" compatLnSpc="1"/>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Freeform 17"/>
          <p:cNvSpPr/>
          <p:nvPr>
            <p:custDataLst>
              <p:tags r:id="rId19"/>
            </p:custDataLst>
          </p:nvPr>
        </p:nvSpPr>
        <p:spPr bwMode="auto">
          <a:xfrm>
            <a:off x="8858837" y="1756130"/>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7697D4"/>
          </a:solidFill>
          <a:ln w="3175">
            <a:noFill/>
            <a:prstDash val="solid"/>
            <a:round/>
          </a:ln>
        </p:spPr>
        <p:txBody>
          <a:bodyPr vert="horz" wrap="square" lIns="91440" tIns="45720" rIns="91440" bIns="45720" numCol="1" anchor="t" anchorCtr="0" compatLnSpc="1"/>
          <a:p>
            <a:pPr>
              <a:lnSpc>
                <a:spcPct val="120000"/>
              </a:lnSpc>
            </a:pPr>
            <a:endParaRPr lang="zh-CN" altLang="en-US" dirty="0">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快速筛选</a:t>
            </a:r>
            <a:endParaRPr 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en-US" alt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dirty="0">
                <a:solidFill>
                  <a:schemeClr val="bg1"/>
                </a:solidFill>
                <a:latin typeface="Arial" panose="020B0604020202020204" pitchFamily="34" charset="0"/>
                <a:ea typeface="微软雅黑" panose="020B0503020204020204" pitchFamily="34" charset="-122"/>
                <a:sym typeface="Arial" panose="020B0604020202020204" pitchFamily="34" charset="0"/>
              </a:rPr>
              <a:t>影响范围</a:t>
            </a:r>
            <a:endParaRPr lang="zh-CN"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1" name="Freeform 18"/>
          <p:cNvSpPr/>
          <p:nvPr>
            <p:custDataLst>
              <p:tags r:id="rId20"/>
            </p:custDataLst>
          </p:nvPr>
        </p:nvSpPr>
        <p:spPr bwMode="auto">
          <a:xfrm>
            <a:off x="10583765" y="3481059"/>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p>
            <a:pPr>
              <a:lnSpc>
                <a:spcPct val="120000"/>
              </a:lnSpc>
            </a:pPr>
            <a:r>
              <a:rPr lang="en-US" altLang="zh-CN" sz="1400" dirty="0">
                <a:solidFill>
                  <a:schemeClr val="bg1"/>
                </a:solidFill>
                <a:sym typeface="Arial" panose="020B0604020202020204" pitchFamily="34" charset="0"/>
              </a:rPr>
              <a:t>  </a:t>
            </a:r>
            <a:endParaRPr lang="en-US" altLang="zh-CN"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sz="1400" dirty="0">
                <a:solidFill>
                  <a:schemeClr val="bg1"/>
                </a:solidFill>
                <a:sym typeface="Arial" panose="020B0604020202020204" pitchFamily="34" charset="0"/>
              </a:rPr>
              <a:t>发现</a:t>
            </a:r>
            <a:r>
              <a:rPr lang="zh-CN" altLang="en-US" sz="1400" dirty="0">
                <a:solidFill>
                  <a:schemeClr val="bg1"/>
                </a:solidFill>
                <a:sym typeface="Arial" panose="020B0604020202020204" pitchFamily="34" charset="0"/>
              </a:rPr>
              <a:t>频繁</a:t>
            </a:r>
            <a:endParaRPr lang="zh-CN" altLang="en-US" sz="1400" dirty="0">
              <a:solidFill>
                <a:schemeClr val="bg1"/>
              </a:solidFill>
              <a:sym typeface="Arial" panose="020B0604020202020204" pitchFamily="34" charset="0"/>
            </a:endParaRPr>
          </a:p>
          <a:p>
            <a:pPr>
              <a:lnSpc>
                <a:spcPct val="120000"/>
              </a:lnSpc>
            </a:pPr>
            <a:r>
              <a:rPr lang="en-US" altLang="zh-CN" sz="1400" dirty="0">
                <a:solidFill>
                  <a:schemeClr val="bg1"/>
                </a:solidFill>
                <a:sym typeface="Arial" panose="020B0604020202020204" pitchFamily="34" charset="0"/>
              </a:rPr>
              <a:t>   </a:t>
            </a:r>
            <a:r>
              <a:rPr lang="zh-CN" altLang="en-US" sz="1400" dirty="0">
                <a:solidFill>
                  <a:schemeClr val="bg1"/>
                </a:solidFill>
                <a:sym typeface="Arial" panose="020B0604020202020204" pitchFamily="34" charset="0"/>
              </a:rPr>
              <a:t>上下线资产和</a:t>
            </a:r>
            <a:endParaRPr lang="zh-CN" altLang="en-US" sz="1400" dirty="0">
              <a:solidFill>
                <a:schemeClr val="bg1"/>
              </a:solidFill>
              <a:sym typeface="Arial" panose="020B0604020202020204" pitchFamily="34" charset="0"/>
            </a:endParaRPr>
          </a:p>
          <a:p>
            <a:pPr>
              <a:lnSpc>
                <a:spcPct val="120000"/>
              </a:lnSpc>
            </a:pPr>
            <a:r>
              <a:rPr lang="zh-CN" altLang="en-US" sz="1400" dirty="0">
                <a:solidFill>
                  <a:schemeClr val="bg1"/>
                </a:solidFill>
                <a:sym typeface="Arial" panose="020B0604020202020204" pitchFamily="34" charset="0"/>
              </a:rPr>
              <a:t> </a:t>
            </a:r>
            <a:r>
              <a:rPr lang="en-US" altLang="zh-CN" sz="1400" dirty="0">
                <a:solidFill>
                  <a:schemeClr val="bg1"/>
                </a:solidFill>
                <a:sym typeface="Arial" panose="020B0604020202020204" pitchFamily="34" charset="0"/>
              </a:rPr>
              <a:t>  </a:t>
            </a:r>
            <a:r>
              <a:rPr sz="1400" dirty="0">
                <a:solidFill>
                  <a:schemeClr val="bg1"/>
                </a:solidFill>
                <a:sym typeface="Arial" panose="020B0604020202020204" pitchFamily="34" charset="0"/>
              </a:rPr>
              <a:t>长时间未上线</a:t>
            </a:r>
            <a:endParaRPr sz="1400" dirty="0">
              <a:solidFill>
                <a:schemeClr val="bg1"/>
              </a:solidFill>
              <a:sym typeface="Arial" panose="020B0604020202020204" pitchFamily="34" charset="0"/>
            </a:endParaRPr>
          </a:p>
          <a:p>
            <a:pPr>
              <a:lnSpc>
                <a:spcPct val="120000"/>
              </a:lnSpc>
            </a:pPr>
            <a:r>
              <a:rPr sz="1400" dirty="0">
                <a:solidFill>
                  <a:schemeClr val="bg1"/>
                </a:solidFill>
                <a:sym typeface="Arial" panose="020B0604020202020204" pitchFamily="34" charset="0"/>
              </a:rPr>
              <a:t> </a:t>
            </a:r>
            <a:r>
              <a:rPr lang="en-US" sz="1400" dirty="0">
                <a:solidFill>
                  <a:schemeClr val="bg1"/>
                </a:solidFill>
                <a:sym typeface="Arial" panose="020B0604020202020204" pitchFamily="34" charset="0"/>
              </a:rPr>
              <a:t>          </a:t>
            </a:r>
            <a:r>
              <a:rPr sz="1400" dirty="0">
                <a:solidFill>
                  <a:schemeClr val="bg1"/>
                </a:solidFill>
                <a:sym typeface="Arial" panose="020B0604020202020204" pitchFamily="34" charset="0"/>
              </a:rPr>
              <a:t>资产</a:t>
            </a:r>
            <a:endParaRPr lang="zh-CN" sz="1400" dirty="0">
              <a:sym typeface="Arial" panose="020B0604020202020204" pitchFamily="34" charset="0"/>
            </a:endParaRPr>
          </a:p>
          <a:p>
            <a:pPr>
              <a:lnSpc>
                <a:spcPct val="120000"/>
              </a:lnSpc>
            </a:pPr>
            <a:endPar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2" name="Freeform 19"/>
          <p:cNvSpPr/>
          <p:nvPr>
            <p:custDataLst>
              <p:tags r:id="rId21"/>
            </p:custDataLst>
          </p:nvPr>
        </p:nvSpPr>
        <p:spPr bwMode="auto">
          <a:xfrm>
            <a:off x="10583765" y="1756130"/>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7697D4"/>
          </a:solidFill>
          <a:ln w="3175">
            <a:noFill/>
            <a:prstDash val="solid"/>
            <a:round/>
          </a:ln>
        </p:spPr>
        <p:txBody>
          <a:bodyPr vert="horz" wrap="square" lIns="91440" tIns="45720" rIns="91440" bIns="45720" numCol="1" anchor="t" anchorCtr="0" compatLnSpc="1"/>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数据齐全</a:t>
            </a:r>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r>
              <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rPr>
              <a:t>排除误报</a:t>
            </a: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3" name="Freeform 20"/>
          <p:cNvSpPr/>
          <p:nvPr>
            <p:custDataLst>
              <p:tags r:id="rId22"/>
            </p:custDataLst>
          </p:nvPr>
        </p:nvSpPr>
        <p:spPr bwMode="auto">
          <a:xfrm>
            <a:off x="8858837" y="3481059"/>
            <a:ext cx="1597488" cy="1597488"/>
          </a:xfrm>
          <a:custGeom>
            <a:avLst/>
            <a:gdLst>
              <a:gd name="T0" fmla="*/ 0 w 890"/>
              <a:gd name="T1" fmla="*/ 445 h 890"/>
              <a:gd name="T2" fmla="*/ 445 w 890"/>
              <a:gd name="T3" fmla="*/ 0 h 890"/>
              <a:gd name="T4" fmla="*/ 890 w 890"/>
              <a:gd name="T5" fmla="*/ 445 h 890"/>
              <a:gd name="T6" fmla="*/ 445 w 890"/>
              <a:gd name="T7" fmla="*/ 890 h 890"/>
              <a:gd name="T8" fmla="*/ 0 w 890"/>
              <a:gd name="T9" fmla="*/ 445 h 890"/>
            </a:gdLst>
            <a:ahLst/>
            <a:cxnLst>
              <a:cxn ang="0">
                <a:pos x="T0" y="T1"/>
              </a:cxn>
              <a:cxn ang="0">
                <a:pos x="T2" y="T3"/>
              </a:cxn>
              <a:cxn ang="0">
                <a:pos x="T4" y="T5"/>
              </a:cxn>
              <a:cxn ang="0">
                <a:pos x="T6" y="T7"/>
              </a:cxn>
              <a:cxn ang="0">
                <a:pos x="T8" y="T9"/>
              </a:cxn>
            </a:cxnLst>
            <a:rect l="0" t="0" r="r" b="b"/>
            <a:pathLst>
              <a:path w="890" h="890">
                <a:moveTo>
                  <a:pt x="0" y="445"/>
                </a:moveTo>
                <a:lnTo>
                  <a:pt x="445" y="0"/>
                </a:lnTo>
                <a:lnTo>
                  <a:pt x="890" y="445"/>
                </a:lnTo>
                <a:lnTo>
                  <a:pt x="445" y="890"/>
                </a:lnTo>
                <a:lnTo>
                  <a:pt x="0" y="445"/>
                </a:lnTo>
                <a:close/>
              </a:path>
            </a:pathLst>
          </a:custGeom>
          <a:solidFill>
            <a:srgbClr val="0088F0"/>
          </a:solidFill>
          <a:ln w="3175">
            <a:noFill/>
            <a:prstDash val="solid"/>
            <a:round/>
          </a:ln>
        </p:spPr>
        <p:txBody>
          <a:bodyPr vert="horz" wrap="square" lIns="91440" tIns="45720" rIns="91440" bIns="45720" numCol="1" anchor="t" anchorCtr="0" compatLnSpc="1"/>
          <a:p>
            <a:pPr>
              <a:lnSpc>
                <a:spcPct val="120000"/>
              </a:lnSpc>
            </a:pPr>
            <a:endParaRPr lang="zh-CN" altLang="en-US" sz="1400" dirty="0">
              <a:solidFill>
                <a:schemeClr val="bg1"/>
              </a:solidFill>
              <a:sym typeface="Arial" panose="020B0604020202020204" pitchFamily="34" charset="0"/>
            </a:endParaRPr>
          </a:p>
          <a:p>
            <a:pPr>
              <a:lnSpc>
                <a:spcPct val="120000"/>
              </a:lnSpc>
            </a:pPr>
            <a:r>
              <a:rPr lang="zh-CN" altLang="en-US" sz="1400" dirty="0">
                <a:solidFill>
                  <a:schemeClr val="bg1"/>
                </a:solidFill>
                <a:sym typeface="Arial" panose="020B0604020202020204" pitchFamily="34" charset="0"/>
              </a:rPr>
              <a:t> </a:t>
            </a:r>
            <a:r>
              <a:rPr lang="en-US" altLang="zh-CN" sz="1400" dirty="0">
                <a:solidFill>
                  <a:schemeClr val="bg1"/>
                </a:solidFill>
                <a:sym typeface="Arial" panose="020B0604020202020204" pitchFamily="34" charset="0"/>
              </a:rPr>
              <a:t>     </a:t>
            </a:r>
            <a:r>
              <a:rPr lang="zh-CN" altLang="en-US" sz="1600" dirty="0">
                <a:solidFill>
                  <a:schemeClr val="bg1"/>
                </a:solidFill>
                <a:sym typeface="Arial" panose="020B0604020202020204" pitchFamily="34" charset="0"/>
              </a:rPr>
              <a:t>资产换</a:t>
            </a:r>
            <a:r>
              <a:rPr lang="en-US" altLang="zh-CN" sz="1600" dirty="0">
                <a:solidFill>
                  <a:schemeClr val="bg1"/>
                </a:solidFill>
                <a:sym typeface="Arial" panose="020B0604020202020204" pitchFamily="34" charset="0"/>
              </a:rPr>
              <a:t>IP</a:t>
            </a:r>
            <a:r>
              <a:rPr lang="zh-CN" altLang="en-US" sz="1600" dirty="0">
                <a:solidFill>
                  <a:schemeClr val="bg1"/>
                </a:solidFill>
                <a:sym typeface="Arial" panose="020B0604020202020204" pitchFamily="34" charset="0"/>
              </a:rPr>
              <a:t>、</a:t>
            </a:r>
            <a:r>
              <a:rPr lang="en-US" altLang="zh-CN" sz="1600" dirty="0">
                <a:solidFill>
                  <a:schemeClr val="bg1"/>
                </a:solidFill>
                <a:sym typeface="Arial" panose="020B0604020202020204" pitchFamily="34" charset="0"/>
              </a:rPr>
              <a:t>  </a:t>
            </a:r>
            <a:endParaRPr lang="en-US" altLang="zh-CN" sz="1600" dirty="0">
              <a:solidFill>
                <a:schemeClr val="bg1"/>
              </a:solidFill>
              <a:sym typeface="Arial" panose="020B0604020202020204" pitchFamily="34" charset="0"/>
            </a:endParaRPr>
          </a:p>
          <a:p>
            <a:pPr>
              <a:lnSpc>
                <a:spcPct val="120000"/>
              </a:lnSpc>
            </a:pPr>
            <a:r>
              <a:rPr lang="en-US" altLang="zh-CN" sz="1600" dirty="0">
                <a:solidFill>
                  <a:schemeClr val="bg1"/>
                </a:solidFill>
                <a:sym typeface="Arial" panose="020B0604020202020204" pitchFamily="34" charset="0"/>
              </a:rPr>
              <a:t>   </a:t>
            </a:r>
            <a:r>
              <a:rPr lang="zh-CN" altLang="en-US" sz="1600" dirty="0">
                <a:solidFill>
                  <a:schemeClr val="bg1"/>
                </a:solidFill>
                <a:sym typeface="Arial" panose="020B0604020202020204" pitchFamily="34" charset="0"/>
              </a:rPr>
              <a:t>跨网段调拨</a:t>
            </a:r>
            <a:endParaRPr lang="zh-CN" altLang="en-US" sz="1600" dirty="0">
              <a:solidFill>
                <a:schemeClr val="bg1"/>
              </a:solidFill>
              <a:sym typeface="Arial" panose="020B0604020202020204" pitchFamily="34" charset="0"/>
            </a:endParaRPr>
          </a:p>
          <a:p>
            <a:pPr>
              <a:lnSpc>
                <a:spcPct val="120000"/>
              </a:lnSpc>
            </a:pPr>
            <a:r>
              <a:rPr lang="zh-CN" altLang="en-US" sz="1600" dirty="0">
                <a:solidFill>
                  <a:schemeClr val="bg1"/>
                </a:solidFill>
                <a:sym typeface="Arial" panose="020B0604020202020204" pitchFamily="34" charset="0"/>
              </a:rPr>
              <a:t> </a:t>
            </a:r>
            <a:r>
              <a:rPr lang="en-US" altLang="zh-CN" sz="1600" dirty="0">
                <a:solidFill>
                  <a:schemeClr val="bg1"/>
                </a:solidFill>
                <a:sym typeface="Arial" panose="020B0604020202020204" pitchFamily="34" charset="0"/>
              </a:rPr>
              <a:t>        </a:t>
            </a:r>
            <a:r>
              <a:rPr lang="zh-CN" altLang="en-US" sz="1600" dirty="0">
                <a:solidFill>
                  <a:schemeClr val="bg1"/>
                </a:solidFill>
                <a:sym typeface="Arial" panose="020B0604020202020204" pitchFamily="34" charset="0"/>
              </a:rPr>
              <a:t>记录</a:t>
            </a:r>
            <a:endParaRPr lang="zh-CN" altLang="en-US"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4" name="文本框 73"/>
          <p:cNvSpPr txBox="1"/>
          <p:nvPr>
            <p:custDataLst>
              <p:tags r:id="rId23"/>
            </p:custDataLst>
          </p:nvPr>
        </p:nvSpPr>
        <p:spPr>
          <a:xfrm>
            <a:off x="9823450" y="3034030"/>
            <a:ext cx="1403350" cy="716915"/>
          </a:xfrm>
          <a:prstGeom prst="rect">
            <a:avLst/>
          </a:prstGeom>
          <a:noFill/>
        </p:spPr>
        <p:txBody>
          <a:bodyPr wrap="square" rtlCol="0" anchor="ctr" anchorCtr="0"/>
          <a:p>
            <a:pPr algn="ctr">
              <a:lnSpc>
                <a:spcPct val="120000"/>
              </a:lnSpc>
            </a:pPr>
            <a:endPar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endPar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运维管理</a:t>
            </a:r>
            <a:endPar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5" name="等腰三角形 74"/>
          <p:cNvSpPr/>
          <p:nvPr/>
        </p:nvSpPr>
        <p:spPr>
          <a:xfrm>
            <a:off x="9730105" y="2602865"/>
            <a:ext cx="1583055" cy="810895"/>
          </a:xfrm>
          <a:prstGeom prst="triangl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400"/>
          </a:p>
        </p:txBody>
      </p:sp>
      <p:sp>
        <p:nvSpPr>
          <p:cNvPr id="76" name="文本框 75"/>
          <p:cNvSpPr txBox="1"/>
          <p:nvPr>
            <p:custDataLst>
              <p:tags r:id="rId24"/>
            </p:custDataLst>
          </p:nvPr>
        </p:nvSpPr>
        <p:spPr>
          <a:xfrm>
            <a:off x="9842500" y="2811780"/>
            <a:ext cx="1403350" cy="716915"/>
          </a:xfrm>
          <a:prstGeom prst="rect">
            <a:avLst/>
          </a:prstGeom>
          <a:noFill/>
        </p:spPr>
        <p:txBody>
          <a:bodyPr wrap="square" rtlCol="0" anchor="ctr" anchorCtr="0"/>
          <a:p>
            <a:pPr algn="ctr">
              <a:lnSpc>
                <a:spcPct val="120000"/>
              </a:lnSpc>
            </a:pPr>
            <a:r>
              <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加速安全</a:t>
            </a:r>
            <a:endPar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响应</a:t>
            </a:r>
            <a:endParaRPr lang="zh-CN" altLang="en-US" sz="1400" b="1" spc="3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2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案例分享：某股份制银行的全行安全运营管理</a:t>
            </a:r>
            <a:endParaRPr lang="zh-CN" altLang="en-US" dirty="0">
              <a:solidFill>
                <a:srgbClr val="007ADD"/>
              </a:solidFill>
              <a:sym typeface="+mn-ea"/>
            </a:endParaRPr>
          </a:p>
        </p:txBody>
      </p:sp>
      <p:sp>
        <p:nvSpPr>
          <p:cNvPr id="57" name="矩形 56"/>
          <p:cNvSpPr/>
          <p:nvPr>
            <p:custDataLst>
              <p:tags r:id="rId1"/>
            </p:custDataLst>
          </p:nvPr>
        </p:nvSpPr>
        <p:spPr>
          <a:xfrm>
            <a:off x="2684024" y="901307"/>
            <a:ext cx="7223125" cy="854859"/>
          </a:xfrm>
          <a:prstGeom prst="rect">
            <a:avLst/>
          </a:prstGeom>
        </p:spPr>
        <p:txBody>
          <a:bodyPr wrap="none" anchor="ctr" anchorCtr="0">
            <a:normAutofit/>
          </a:bodyPr>
          <a:p>
            <a:pPr algn="ctr"/>
            <a:r>
              <a:rPr lang="zh-CN" altLang="en-US" sz="3200" b="1" dirty="0">
                <a:solidFill>
                  <a:srgbClr val="EB673C"/>
                </a:solidFill>
                <a:effectLst>
                  <a:outerShdw blurRad="38100" dist="25400" dir="5400000" algn="ctr" rotWithShape="0">
                    <a:srgbClr val="6E747A">
                      <a:alpha val="43000"/>
                    </a:srgbClr>
                  </a:outerShdw>
                </a:effectLst>
                <a:sym typeface="Arial" panose="020B0604020202020204" pitchFamily="34" charset="0"/>
              </a:rPr>
              <a:t>实施效果</a:t>
            </a:r>
            <a:endParaRPr lang="zh-CN" altLang="en-US" sz="3200" b="1" dirty="0">
              <a:solidFill>
                <a:srgbClr val="EB673C"/>
              </a:solidFill>
              <a:effectLst>
                <a:outerShdw blurRad="38100" dist="25400" dir="5400000" algn="ctr" rotWithShape="0">
                  <a:srgbClr val="6E747A">
                    <a:alpha val="43000"/>
                  </a:srgbClr>
                </a:outerShdw>
              </a:effectLst>
              <a:sym typeface="Arial" panose="020B0604020202020204" pitchFamily="34" charset="0"/>
            </a:endParaRPr>
          </a:p>
        </p:txBody>
      </p:sp>
      <p:sp>
        <p:nvSpPr>
          <p:cNvPr id="43" name="Freeform 15"/>
          <p:cNvSpPr/>
          <p:nvPr>
            <p:custDataLst>
              <p:tags r:id="rId2"/>
            </p:custDataLst>
          </p:nvPr>
        </p:nvSpPr>
        <p:spPr bwMode="auto">
          <a:xfrm>
            <a:off x="4340695" y="1860310"/>
            <a:ext cx="2360850" cy="1904565"/>
          </a:xfrm>
          <a:custGeom>
            <a:avLst/>
            <a:gdLst>
              <a:gd name="T0" fmla="*/ 447 w 3032"/>
              <a:gd name="T1" fmla="*/ 2436 h 2446"/>
              <a:gd name="T2" fmla="*/ 517 w 3032"/>
              <a:gd name="T3" fmla="*/ 2387 h 2446"/>
              <a:gd name="T4" fmla="*/ 539 w 3032"/>
              <a:gd name="T5" fmla="*/ 2322 h 2446"/>
              <a:gd name="T6" fmla="*/ 525 w 3032"/>
              <a:gd name="T7" fmla="*/ 2246 h 2446"/>
              <a:gd name="T8" fmla="*/ 498 w 3032"/>
              <a:gd name="T9" fmla="*/ 2121 h 2446"/>
              <a:gd name="T10" fmla="*/ 507 w 3032"/>
              <a:gd name="T11" fmla="*/ 2021 h 2446"/>
              <a:gd name="T12" fmla="*/ 566 w 3032"/>
              <a:gd name="T13" fmla="*/ 1925 h 2446"/>
              <a:gd name="T14" fmla="*/ 661 w 3032"/>
              <a:gd name="T15" fmla="*/ 1868 h 2446"/>
              <a:gd name="T16" fmla="*/ 754 w 3032"/>
              <a:gd name="T17" fmla="*/ 1858 h 2446"/>
              <a:gd name="T18" fmla="*/ 861 w 3032"/>
              <a:gd name="T19" fmla="*/ 1896 h 2446"/>
              <a:gd name="T20" fmla="*/ 937 w 3032"/>
              <a:gd name="T21" fmla="*/ 1979 h 2446"/>
              <a:gd name="T22" fmla="*/ 965 w 3032"/>
              <a:gd name="T23" fmla="*/ 2091 h 2446"/>
              <a:gd name="T24" fmla="*/ 951 w 3032"/>
              <a:gd name="T25" fmla="*/ 2199 h 2446"/>
              <a:gd name="T26" fmla="*/ 926 w 3032"/>
              <a:gd name="T27" fmla="*/ 2286 h 2446"/>
              <a:gd name="T28" fmla="*/ 935 w 3032"/>
              <a:gd name="T29" fmla="*/ 2373 h 2446"/>
              <a:gd name="T30" fmla="*/ 981 w 3032"/>
              <a:gd name="T31" fmla="*/ 2422 h 2446"/>
              <a:gd name="T32" fmla="*/ 1073 w 3032"/>
              <a:gd name="T33" fmla="*/ 2446 h 2446"/>
              <a:gd name="T34" fmla="*/ 1468 w 3032"/>
              <a:gd name="T35" fmla="*/ 2295 h 2446"/>
              <a:gd name="T36" fmla="*/ 1536 w 3032"/>
              <a:gd name="T37" fmla="*/ 2063 h 2446"/>
              <a:gd name="T38" fmla="*/ 1653 w 3032"/>
              <a:gd name="T39" fmla="*/ 1857 h 2446"/>
              <a:gd name="T40" fmla="*/ 1816 w 3032"/>
              <a:gd name="T41" fmla="*/ 1686 h 2446"/>
              <a:gd name="T42" fmla="*/ 2016 w 3032"/>
              <a:gd name="T43" fmla="*/ 1556 h 2446"/>
              <a:gd name="T44" fmla="*/ 2244 w 3032"/>
              <a:gd name="T45" fmla="*/ 1476 h 2446"/>
              <a:gd name="T46" fmla="*/ 2442 w 3032"/>
              <a:gd name="T47" fmla="*/ 1074 h 2446"/>
              <a:gd name="T48" fmla="*/ 2460 w 3032"/>
              <a:gd name="T49" fmla="*/ 989 h 2446"/>
              <a:gd name="T50" fmla="*/ 2509 w 3032"/>
              <a:gd name="T51" fmla="*/ 930 h 2446"/>
              <a:gd name="T52" fmla="*/ 2602 w 3032"/>
              <a:gd name="T53" fmla="*/ 906 h 2446"/>
              <a:gd name="T54" fmla="*/ 2680 w 3032"/>
              <a:gd name="T55" fmla="*/ 925 h 2446"/>
              <a:gd name="T56" fmla="*/ 2816 w 3032"/>
              <a:gd name="T57" fmla="*/ 947 h 2446"/>
              <a:gd name="T58" fmla="*/ 2900 w 3032"/>
              <a:gd name="T59" fmla="*/ 930 h 2446"/>
              <a:gd name="T60" fmla="*/ 2982 w 3032"/>
              <a:gd name="T61" fmla="*/ 868 h 2446"/>
              <a:gd name="T62" fmla="*/ 3027 w 3032"/>
              <a:gd name="T63" fmla="*/ 776 h 2446"/>
              <a:gd name="T64" fmla="*/ 3027 w 3032"/>
              <a:gd name="T65" fmla="*/ 689 h 2446"/>
              <a:gd name="T66" fmla="*/ 2982 w 3032"/>
              <a:gd name="T67" fmla="*/ 596 h 2446"/>
              <a:gd name="T68" fmla="*/ 2900 w 3032"/>
              <a:gd name="T69" fmla="*/ 534 h 2446"/>
              <a:gd name="T70" fmla="*/ 2816 w 3032"/>
              <a:gd name="T71" fmla="*/ 518 h 2446"/>
              <a:gd name="T72" fmla="*/ 2680 w 3032"/>
              <a:gd name="T73" fmla="*/ 540 h 2446"/>
              <a:gd name="T74" fmla="*/ 2602 w 3032"/>
              <a:gd name="T75" fmla="*/ 559 h 2446"/>
              <a:gd name="T76" fmla="*/ 2509 w 3032"/>
              <a:gd name="T77" fmla="*/ 534 h 2446"/>
              <a:gd name="T78" fmla="*/ 2460 w 3032"/>
              <a:gd name="T79" fmla="*/ 475 h 2446"/>
              <a:gd name="T80" fmla="*/ 2442 w 3032"/>
              <a:gd name="T81" fmla="*/ 0 h 2446"/>
              <a:gd name="T82" fmla="*/ 2193 w 3032"/>
              <a:gd name="T83" fmla="*/ 14 h 2446"/>
              <a:gd name="T84" fmla="*/ 1891 w 3032"/>
              <a:gd name="T85" fmla="*/ 65 h 2446"/>
              <a:gd name="T86" fmla="*/ 1604 w 3032"/>
              <a:gd name="T87" fmla="*/ 152 h 2446"/>
              <a:gd name="T88" fmla="*/ 1331 w 3032"/>
              <a:gd name="T89" fmla="*/ 271 h 2446"/>
              <a:gd name="T90" fmla="*/ 1079 w 3032"/>
              <a:gd name="T91" fmla="*/ 422 h 2446"/>
              <a:gd name="T92" fmla="*/ 846 w 3032"/>
              <a:gd name="T93" fmla="*/ 601 h 2446"/>
              <a:gd name="T94" fmla="*/ 637 w 3032"/>
              <a:gd name="T95" fmla="*/ 805 h 2446"/>
              <a:gd name="T96" fmla="*/ 453 w 3032"/>
              <a:gd name="T97" fmla="*/ 1033 h 2446"/>
              <a:gd name="T98" fmla="*/ 298 w 3032"/>
              <a:gd name="T99" fmla="*/ 1283 h 2446"/>
              <a:gd name="T100" fmla="*/ 171 w 3032"/>
              <a:gd name="T101" fmla="*/ 1551 h 2446"/>
              <a:gd name="T102" fmla="*/ 79 w 3032"/>
              <a:gd name="T103" fmla="*/ 1836 h 2446"/>
              <a:gd name="T104" fmla="*/ 21 w 3032"/>
              <a:gd name="T105" fmla="*/ 2135 h 2446"/>
              <a:gd name="T106" fmla="*/ 0 w 3032"/>
              <a:gd name="T107" fmla="*/ 2446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32" h="2446">
                <a:moveTo>
                  <a:pt x="388" y="2446"/>
                </a:moveTo>
                <a:lnTo>
                  <a:pt x="388" y="2446"/>
                </a:lnTo>
                <a:lnTo>
                  <a:pt x="409" y="2444"/>
                </a:lnTo>
                <a:lnTo>
                  <a:pt x="430" y="2441"/>
                </a:lnTo>
                <a:lnTo>
                  <a:pt x="447" y="2436"/>
                </a:lnTo>
                <a:lnTo>
                  <a:pt x="464" y="2430"/>
                </a:lnTo>
                <a:lnTo>
                  <a:pt x="480" y="2422"/>
                </a:lnTo>
                <a:lnTo>
                  <a:pt x="495" y="2413"/>
                </a:lnTo>
                <a:lnTo>
                  <a:pt x="506" y="2400"/>
                </a:lnTo>
                <a:lnTo>
                  <a:pt x="517" y="2387"/>
                </a:lnTo>
                <a:lnTo>
                  <a:pt x="517" y="2387"/>
                </a:lnTo>
                <a:lnTo>
                  <a:pt x="526" y="2373"/>
                </a:lnTo>
                <a:lnTo>
                  <a:pt x="533" y="2357"/>
                </a:lnTo>
                <a:lnTo>
                  <a:pt x="536" y="2340"/>
                </a:lnTo>
                <a:lnTo>
                  <a:pt x="539" y="2322"/>
                </a:lnTo>
                <a:lnTo>
                  <a:pt x="537" y="2305"/>
                </a:lnTo>
                <a:lnTo>
                  <a:pt x="536" y="2286"/>
                </a:lnTo>
                <a:lnTo>
                  <a:pt x="531" y="2265"/>
                </a:lnTo>
                <a:lnTo>
                  <a:pt x="525" y="2246"/>
                </a:lnTo>
                <a:lnTo>
                  <a:pt x="525" y="2246"/>
                </a:lnTo>
                <a:lnTo>
                  <a:pt x="520" y="2232"/>
                </a:lnTo>
                <a:lnTo>
                  <a:pt x="510" y="2199"/>
                </a:lnTo>
                <a:lnTo>
                  <a:pt x="506" y="2175"/>
                </a:lnTo>
                <a:lnTo>
                  <a:pt x="501" y="2150"/>
                </a:lnTo>
                <a:lnTo>
                  <a:pt x="498" y="2121"/>
                </a:lnTo>
                <a:lnTo>
                  <a:pt x="496" y="2091"/>
                </a:lnTo>
                <a:lnTo>
                  <a:pt x="496" y="2091"/>
                </a:lnTo>
                <a:lnTo>
                  <a:pt x="498" y="2066"/>
                </a:lnTo>
                <a:lnTo>
                  <a:pt x="501" y="2044"/>
                </a:lnTo>
                <a:lnTo>
                  <a:pt x="507" y="2021"/>
                </a:lnTo>
                <a:lnTo>
                  <a:pt x="515" y="1999"/>
                </a:lnTo>
                <a:lnTo>
                  <a:pt x="525" y="1979"/>
                </a:lnTo>
                <a:lnTo>
                  <a:pt x="536" y="1960"/>
                </a:lnTo>
                <a:lnTo>
                  <a:pt x="550" y="1942"/>
                </a:lnTo>
                <a:lnTo>
                  <a:pt x="566" y="1925"/>
                </a:lnTo>
                <a:lnTo>
                  <a:pt x="582" y="1910"/>
                </a:lnTo>
                <a:lnTo>
                  <a:pt x="599" y="1896"/>
                </a:lnTo>
                <a:lnTo>
                  <a:pt x="620" y="1885"/>
                </a:lnTo>
                <a:lnTo>
                  <a:pt x="639" y="1876"/>
                </a:lnTo>
                <a:lnTo>
                  <a:pt x="661" y="1868"/>
                </a:lnTo>
                <a:lnTo>
                  <a:pt x="683" y="1861"/>
                </a:lnTo>
                <a:lnTo>
                  <a:pt x="707" y="1858"/>
                </a:lnTo>
                <a:lnTo>
                  <a:pt x="731" y="1857"/>
                </a:lnTo>
                <a:lnTo>
                  <a:pt x="731" y="1857"/>
                </a:lnTo>
                <a:lnTo>
                  <a:pt x="754" y="1858"/>
                </a:lnTo>
                <a:lnTo>
                  <a:pt x="778" y="1861"/>
                </a:lnTo>
                <a:lnTo>
                  <a:pt x="800" y="1868"/>
                </a:lnTo>
                <a:lnTo>
                  <a:pt x="821" y="1876"/>
                </a:lnTo>
                <a:lnTo>
                  <a:pt x="842" y="1885"/>
                </a:lnTo>
                <a:lnTo>
                  <a:pt x="861" y="1896"/>
                </a:lnTo>
                <a:lnTo>
                  <a:pt x="880" y="1910"/>
                </a:lnTo>
                <a:lnTo>
                  <a:pt x="896" y="1925"/>
                </a:lnTo>
                <a:lnTo>
                  <a:pt x="911" y="1942"/>
                </a:lnTo>
                <a:lnTo>
                  <a:pt x="924" y="1960"/>
                </a:lnTo>
                <a:lnTo>
                  <a:pt x="937" y="1979"/>
                </a:lnTo>
                <a:lnTo>
                  <a:pt x="946" y="1999"/>
                </a:lnTo>
                <a:lnTo>
                  <a:pt x="954" y="2021"/>
                </a:lnTo>
                <a:lnTo>
                  <a:pt x="960" y="2044"/>
                </a:lnTo>
                <a:lnTo>
                  <a:pt x="964" y="2066"/>
                </a:lnTo>
                <a:lnTo>
                  <a:pt x="965" y="2091"/>
                </a:lnTo>
                <a:lnTo>
                  <a:pt x="965" y="2091"/>
                </a:lnTo>
                <a:lnTo>
                  <a:pt x="964" y="2121"/>
                </a:lnTo>
                <a:lnTo>
                  <a:pt x="960" y="2150"/>
                </a:lnTo>
                <a:lnTo>
                  <a:pt x="956" y="2175"/>
                </a:lnTo>
                <a:lnTo>
                  <a:pt x="951" y="2199"/>
                </a:lnTo>
                <a:lnTo>
                  <a:pt x="941" y="2232"/>
                </a:lnTo>
                <a:lnTo>
                  <a:pt x="937" y="2246"/>
                </a:lnTo>
                <a:lnTo>
                  <a:pt x="937" y="2246"/>
                </a:lnTo>
                <a:lnTo>
                  <a:pt x="930" y="2265"/>
                </a:lnTo>
                <a:lnTo>
                  <a:pt x="926" y="2286"/>
                </a:lnTo>
                <a:lnTo>
                  <a:pt x="922" y="2305"/>
                </a:lnTo>
                <a:lnTo>
                  <a:pt x="922" y="2322"/>
                </a:lnTo>
                <a:lnTo>
                  <a:pt x="926" y="2340"/>
                </a:lnTo>
                <a:lnTo>
                  <a:pt x="929" y="2357"/>
                </a:lnTo>
                <a:lnTo>
                  <a:pt x="935" y="2373"/>
                </a:lnTo>
                <a:lnTo>
                  <a:pt x="945" y="2387"/>
                </a:lnTo>
                <a:lnTo>
                  <a:pt x="945" y="2387"/>
                </a:lnTo>
                <a:lnTo>
                  <a:pt x="954" y="2400"/>
                </a:lnTo>
                <a:lnTo>
                  <a:pt x="967" y="2413"/>
                </a:lnTo>
                <a:lnTo>
                  <a:pt x="981" y="2422"/>
                </a:lnTo>
                <a:lnTo>
                  <a:pt x="997" y="2430"/>
                </a:lnTo>
                <a:lnTo>
                  <a:pt x="1014" y="2436"/>
                </a:lnTo>
                <a:lnTo>
                  <a:pt x="1032" y="2441"/>
                </a:lnTo>
                <a:lnTo>
                  <a:pt x="1052" y="2444"/>
                </a:lnTo>
                <a:lnTo>
                  <a:pt x="1073" y="2446"/>
                </a:lnTo>
                <a:lnTo>
                  <a:pt x="1455" y="2446"/>
                </a:lnTo>
                <a:lnTo>
                  <a:pt x="1455" y="2446"/>
                </a:lnTo>
                <a:lnTo>
                  <a:pt x="1456" y="2395"/>
                </a:lnTo>
                <a:lnTo>
                  <a:pt x="1461" y="2344"/>
                </a:lnTo>
                <a:lnTo>
                  <a:pt x="1468" y="2295"/>
                </a:lnTo>
                <a:lnTo>
                  <a:pt x="1477" y="2246"/>
                </a:lnTo>
                <a:lnTo>
                  <a:pt x="1488" y="2199"/>
                </a:lnTo>
                <a:lnTo>
                  <a:pt x="1501" y="2153"/>
                </a:lnTo>
                <a:lnTo>
                  <a:pt x="1517" y="2107"/>
                </a:lnTo>
                <a:lnTo>
                  <a:pt x="1536" y="2063"/>
                </a:lnTo>
                <a:lnTo>
                  <a:pt x="1555" y="2018"/>
                </a:lnTo>
                <a:lnTo>
                  <a:pt x="1577" y="1975"/>
                </a:lnTo>
                <a:lnTo>
                  <a:pt x="1601" y="1934"/>
                </a:lnTo>
                <a:lnTo>
                  <a:pt x="1626" y="1895"/>
                </a:lnTo>
                <a:lnTo>
                  <a:pt x="1653" y="1857"/>
                </a:lnTo>
                <a:lnTo>
                  <a:pt x="1683" y="1819"/>
                </a:lnTo>
                <a:lnTo>
                  <a:pt x="1713" y="1784"/>
                </a:lnTo>
                <a:lnTo>
                  <a:pt x="1746" y="1749"/>
                </a:lnTo>
                <a:lnTo>
                  <a:pt x="1781" y="1716"/>
                </a:lnTo>
                <a:lnTo>
                  <a:pt x="1816" y="1686"/>
                </a:lnTo>
                <a:lnTo>
                  <a:pt x="1854" y="1655"/>
                </a:lnTo>
                <a:lnTo>
                  <a:pt x="1892" y="1629"/>
                </a:lnTo>
                <a:lnTo>
                  <a:pt x="1932" y="1602"/>
                </a:lnTo>
                <a:lnTo>
                  <a:pt x="1973" y="1578"/>
                </a:lnTo>
                <a:lnTo>
                  <a:pt x="2016" y="1556"/>
                </a:lnTo>
                <a:lnTo>
                  <a:pt x="2059" y="1537"/>
                </a:lnTo>
                <a:lnTo>
                  <a:pt x="2103" y="1518"/>
                </a:lnTo>
                <a:lnTo>
                  <a:pt x="2149" y="1502"/>
                </a:lnTo>
                <a:lnTo>
                  <a:pt x="2196" y="1489"/>
                </a:lnTo>
                <a:lnTo>
                  <a:pt x="2244" y="1476"/>
                </a:lnTo>
                <a:lnTo>
                  <a:pt x="2292" y="1469"/>
                </a:lnTo>
                <a:lnTo>
                  <a:pt x="2341" y="1461"/>
                </a:lnTo>
                <a:lnTo>
                  <a:pt x="2391" y="1457"/>
                </a:lnTo>
                <a:lnTo>
                  <a:pt x="2442" y="1456"/>
                </a:lnTo>
                <a:lnTo>
                  <a:pt x="2442" y="1074"/>
                </a:lnTo>
                <a:lnTo>
                  <a:pt x="2442" y="1074"/>
                </a:lnTo>
                <a:lnTo>
                  <a:pt x="2444" y="1052"/>
                </a:lnTo>
                <a:lnTo>
                  <a:pt x="2447" y="1030"/>
                </a:lnTo>
                <a:lnTo>
                  <a:pt x="2452" y="1009"/>
                </a:lnTo>
                <a:lnTo>
                  <a:pt x="2460" y="989"/>
                </a:lnTo>
                <a:lnTo>
                  <a:pt x="2469" y="971"/>
                </a:lnTo>
                <a:lnTo>
                  <a:pt x="2480" y="955"/>
                </a:lnTo>
                <a:lnTo>
                  <a:pt x="2493" y="943"/>
                </a:lnTo>
                <a:lnTo>
                  <a:pt x="2509" y="930"/>
                </a:lnTo>
                <a:lnTo>
                  <a:pt x="2509" y="930"/>
                </a:lnTo>
                <a:lnTo>
                  <a:pt x="2525" y="920"/>
                </a:lnTo>
                <a:lnTo>
                  <a:pt x="2544" y="913"/>
                </a:lnTo>
                <a:lnTo>
                  <a:pt x="2563" y="908"/>
                </a:lnTo>
                <a:lnTo>
                  <a:pt x="2582" y="906"/>
                </a:lnTo>
                <a:lnTo>
                  <a:pt x="2602" y="906"/>
                </a:lnTo>
                <a:lnTo>
                  <a:pt x="2623" y="908"/>
                </a:lnTo>
                <a:lnTo>
                  <a:pt x="2645" y="913"/>
                </a:lnTo>
                <a:lnTo>
                  <a:pt x="2667" y="920"/>
                </a:lnTo>
                <a:lnTo>
                  <a:pt x="2667" y="920"/>
                </a:lnTo>
                <a:lnTo>
                  <a:pt x="2680" y="925"/>
                </a:lnTo>
                <a:lnTo>
                  <a:pt x="2713" y="935"/>
                </a:lnTo>
                <a:lnTo>
                  <a:pt x="2734" y="939"/>
                </a:lnTo>
                <a:lnTo>
                  <a:pt x="2759" y="943"/>
                </a:lnTo>
                <a:lnTo>
                  <a:pt x="2788" y="946"/>
                </a:lnTo>
                <a:lnTo>
                  <a:pt x="2816" y="947"/>
                </a:lnTo>
                <a:lnTo>
                  <a:pt x="2816" y="947"/>
                </a:lnTo>
                <a:lnTo>
                  <a:pt x="2838" y="946"/>
                </a:lnTo>
                <a:lnTo>
                  <a:pt x="2859" y="943"/>
                </a:lnTo>
                <a:lnTo>
                  <a:pt x="2879" y="938"/>
                </a:lnTo>
                <a:lnTo>
                  <a:pt x="2900" y="930"/>
                </a:lnTo>
                <a:lnTo>
                  <a:pt x="2919" y="920"/>
                </a:lnTo>
                <a:lnTo>
                  <a:pt x="2937" y="911"/>
                </a:lnTo>
                <a:lnTo>
                  <a:pt x="2952" y="898"/>
                </a:lnTo>
                <a:lnTo>
                  <a:pt x="2968" y="884"/>
                </a:lnTo>
                <a:lnTo>
                  <a:pt x="2982" y="868"/>
                </a:lnTo>
                <a:lnTo>
                  <a:pt x="2994" y="852"/>
                </a:lnTo>
                <a:lnTo>
                  <a:pt x="3005" y="835"/>
                </a:lnTo>
                <a:lnTo>
                  <a:pt x="3014" y="816"/>
                </a:lnTo>
                <a:lnTo>
                  <a:pt x="3022" y="795"/>
                </a:lnTo>
                <a:lnTo>
                  <a:pt x="3027" y="776"/>
                </a:lnTo>
                <a:lnTo>
                  <a:pt x="3030" y="754"/>
                </a:lnTo>
                <a:lnTo>
                  <a:pt x="3032" y="732"/>
                </a:lnTo>
                <a:lnTo>
                  <a:pt x="3032" y="732"/>
                </a:lnTo>
                <a:lnTo>
                  <a:pt x="3030" y="710"/>
                </a:lnTo>
                <a:lnTo>
                  <a:pt x="3027" y="689"/>
                </a:lnTo>
                <a:lnTo>
                  <a:pt x="3022" y="669"/>
                </a:lnTo>
                <a:lnTo>
                  <a:pt x="3014" y="648"/>
                </a:lnTo>
                <a:lnTo>
                  <a:pt x="3005" y="631"/>
                </a:lnTo>
                <a:lnTo>
                  <a:pt x="2994" y="612"/>
                </a:lnTo>
                <a:lnTo>
                  <a:pt x="2982" y="596"/>
                </a:lnTo>
                <a:lnTo>
                  <a:pt x="2968" y="580"/>
                </a:lnTo>
                <a:lnTo>
                  <a:pt x="2952" y="567"/>
                </a:lnTo>
                <a:lnTo>
                  <a:pt x="2937" y="555"/>
                </a:lnTo>
                <a:lnTo>
                  <a:pt x="2919" y="543"/>
                </a:lnTo>
                <a:lnTo>
                  <a:pt x="2900" y="534"/>
                </a:lnTo>
                <a:lnTo>
                  <a:pt x="2879" y="528"/>
                </a:lnTo>
                <a:lnTo>
                  <a:pt x="2859" y="521"/>
                </a:lnTo>
                <a:lnTo>
                  <a:pt x="2838" y="518"/>
                </a:lnTo>
                <a:lnTo>
                  <a:pt x="2816" y="518"/>
                </a:lnTo>
                <a:lnTo>
                  <a:pt x="2816" y="518"/>
                </a:lnTo>
                <a:lnTo>
                  <a:pt x="2788" y="518"/>
                </a:lnTo>
                <a:lnTo>
                  <a:pt x="2759" y="521"/>
                </a:lnTo>
                <a:lnTo>
                  <a:pt x="2734" y="526"/>
                </a:lnTo>
                <a:lnTo>
                  <a:pt x="2713" y="531"/>
                </a:lnTo>
                <a:lnTo>
                  <a:pt x="2680" y="540"/>
                </a:lnTo>
                <a:lnTo>
                  <a:pt x="2667" y="543"/>
                </a:lnTo>
                <a:lnTo>
                  <a:pt x="2667" y="543"/>
                </a:lnTo>
                <a:lnTo>
                  <a:pt x="2645" y="551"/>
                </a:lnTo>
                <a:lnTo>
                  <a:pt x="2623" y="556"/>
                </a:lnTo>
                <a:lnTo>
                  <a:pt x="2602" y="559"/>
                </a:lnTo>
                <a:lnTo>
                  <a:pt x="2582" y="559"/>
                </a:lnTo>
                <a:lnTo>
                  <a:pt x="2563" y="556"/>
                </a:lnTo>
                <a:lnTo>
                  <a:pt x="2544" y="551"/>
                </a:lnTo>
                <a:lnTo>
                  <a:pt x="2525" y="545"/>
                </a:lnTo>
                <a:lnTo>
                  <a:pt x="2509" y="534"/>
                </a:lnTo>
                <a:lnTo>
                  <a:pt x="2509" y="534"/>
                </a:lnTo>
                <a:lnTo>
                  <a:pt x="2493" y="523"/>
                </a:lnTo>
                <a:lnTo>
                  <a:pt x="2480" y="509"/>
                </a:lnTo>
                <a:lnTo>
                  <a:pt x="2469" y="493"/>
                </a:lnTo>
                <a:lnTo>
                  <a:pt x="2460" y="475"/>
                </a:lnTo>
                <a:lnTo>
                  <a:pt x="2452" y="456"/>
                </a:lnTo>
                <a:lnTo>
                  <a:pt x="2447" y="436"/>
                </a:lnTo>
                <a:lnTo>
                  <a:pt x="2444" y="414"/>
                </a:lnTo>
                <a:lnTo>
                  <a:pt x="2442" y="390"/>
                </a:lnTo>
                <a:lnTo>
                  <a:pt x="2442" y="0"/>
                </a:lnTo>
                <a:lnTo>
                  <a:pt x="2442" y="0"/>
                </a:lnTo>
                <a:lnTo>
                  <a:pt x="2379" y="2"/>
                </a:lnTo>
                <a:lnTo>
                  <a:pt x="2317" y="5"/>
                </a:lnTo>
                <a:lnTo>
                  <a:pt x="2254" y="10"/>
                </a:lnTo>
                <a:lnTo>
                  <a:pt x="2193" y="14"/>
                </a:lnTo>
                <a:lnTo>
                  <a:pt x="2132" y="22"/>
                </a:lnTo>
                <a:lnTo>
                  <a:pt x="2071" y="30"/>
                </a:lnTo>
                <a:lnTo>
                  <a:pt x="2010" y="41"/>
                </a:lnTo>
                <a:lnTo>
                  <a:pt x="1951" y="52"/>
                </a:lnTo>
                <a:lnTo>
                  <a:pt x="1891" y="65"/>
                </a:lnTo>
                <a:lnTo>
                  <a:pt x="1832" y="81"/>
                </a:lnTo>
                <a:lnTo>
                  <a:pt x="1775" y="97"/>
                </a:lnTo>
                <a:lnTo>
                  <a:pt x="1716" y="114"/>
                </a:lnTo>
                <a:lnTo>
                  <a:pt x="1659" y="132"/>
                </a:lnTo>
                <a:lnTo>
                  <a:pt x="1604" y="152"/>
                </a:lnTo>
                <a:lnTo>
                  <a:pt x="1548" y="173"/>
                </a:lnTo>
                <a:lnTo>
                  <a:pt x="1493" y="197"/>
                </a:lnTo>
                <a:lnTo>
                  <a:pt x="1439" y="220"/>
                </a:lnTo>
                <a:lnTo>
                  <a:pt x="1385" y="246"/>
                </a:lnTo>
                <a:lnTo>
                  <a:pt x="1331" y="271"/>
                </a:lnTo>
                <a:lnTo>
                  <a:pt x="1281" y="300"/>
                </a:lnTo>
                <a:lnTo>
                  <a:pt x="1228" y="328"/>
                </a:lnTo>
                <a:lnTo>
                  <a:pt x="1178" y="358"/>
                </a:lnTo>
                <a:lnTo>
                  <a:pt x="1128" y="390"/>
                </a:lnTo>
                <a:lnTo>
                  <a:pt x="1079" y="422"/>
                </a:lnTo>
                <a:lnTo>
                  <a:pt x="1030" y="456"/>
                </a:lnTo>
                <a:lnTo>
                  <a:pt x="983" y="490"/>
                </a:lnTo>
                <a:lnTo>
                  <a:pt x="937" y="526"/>
                </a:lnTo>
                <a:lnTo>
                  <a:pt x="891" y="562"/>
                </a:lnTo>
                <a:lnTo>
                  <a:pt x="846" y="601"/>
                </a:lnTo>
                <a:lnTo>
                  <a:pt x="802" y="640"/>
                </a:lnTo>
                <a:lnTo>
                  <a:pt x="759" y="680"/>
                </a:lnTo>
                <a:lnTo>
                  <a:pt x="718" y="721"/>
                </a:lnTo>
                <a:lnTo>
                  <a:pt x="677" y="762"/>
                </a:lnTo>
                <a:lnTo>
                  <a:pt x="637" y="805"/>
                </a:lnTo>
                <a:lnTo>
                  <a:pt x="598" y="849"/>
                </a:lnTo>
                <a:lnTo>
                  <a:pt x="561" y="894"/>
                </a:lnTo>
                <a:lnTo>
                  <a:pt x="523" y="939"/>
                </a:lnTo>
                <a:lnTo>
                  <a:pt x="488" y="985"/>
                </a:lnTo>
                <a:lnTo>
                  <a:pt x="453" y="1033"/>
                </a:lnTo>
                <a:lnTo>
                  <a:pt x="420" y="1082"/>
                </a:lnTo>
                <a:lnTo>
                  <a:pt x="387" y="1131"/>
                </a:lnTo>
                <a:lnTo>
                  <a:pt x="357" y="1180"/>
                </a:lnTo>
                <a:lnTo>
                  <a:pt x="327" y="1231"/>
                </a:lnTo>
                <a:lnTo>
                  <a:pt x="298" y="1283"/>
                </a:lnTo>
                <a:lnTo>
                  <a:pt x="270" y="1335"/>
                </a:lnTo>
                <a:lnTo>
                  <a:pt x="244" y="1388"/>
                </a:lnTo>
                <a:lnTo>
                  <a:pt x="219" y="1442"/>
                </a:lnTo>
                <a:lnTo>
                  <a:pt x="195" y="1495"/>
                </a:lnTo>
                <a:lnTo>
                  <a:pt x="171" y="1551"/>
                </a:lnTo>
                <a:lnTo>
                  <a:pt x="151" y="1606"/>
                </a:lnTo>
                <a:lnTo>
                  <a:pt x="130" y="1663"/>
                </a:lnTo>
                <a:lnTo>
                  <a:pt x="113" y="1720"/>
                </a:lnTo>
                <a:lnTo>
                  <a:pt x="95" y="1777"/>
                </a:lnTo>
                <a:lnTo>
                  <a:pt x="79" y="1836"/>
                </a:lnTo>
                <a:lnTo>
                  <a:pt x="65" y="1895"/>
                </a:lnTo>
                <a:lnTo>
                  <a:pt x="52" y="1953"/>
                </a:lnTo>
                <a:lnTo>
                  <a:pt x="40" y="2013"/>
                </a:lnTo>
                <a:lnTo>
                  <a:pt x="30" y="2074"/>
                </a:lnTo>
                <a:lnTo>
                  <a:pt x="21" y="2135"/>
                </a:lnTo>
                <a:lnTo>
                  <a:pt x="14" y="2196"/>
                </a:lnTo>
                <a:lnTo>
                  <a:pt x="8" y="2257"/>
                </a:lnTo>
                <a:lnTo>
                  <a:pt x="5" y="2319"/>
                </a:lnTo>
                <a:lnTo>
                  <a:pt x="2" y="2383"/>
                </a:lnTo>
                <a:lnTo>
                  <a:pt x="0" y="2446"/>
                </a:lnTo>
                <a:lnTo>
                  <a:pt x="388" y="2446"/>
                </a:lnTo>
                <a:close/>
              </a:path>
            </a:pathLst>
          </a:custGeom>
          <a:solidFill>
            <a:srgbClr val="FFDA6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dirty="0"/>
          </a:p>
        </p:txBody>
      </p:sp>
      <p:sp>
        <p:nvSpPr>
          <p:cNvPr id="44" name="Freeform 17"/>
          <p:cNvSpPr/>
          <p:nvPr>
            <p:custDataLst>
              <p:tags r:id="rId3"/>
            </p:custDataLst>
          </p:nvPr>
        </p:nvSpPr>
        <p:spPr bwMode="auto">
          <a:xfrm>
            <a:off x="4340696" y="3321048"/>
            <a:ext cx="1904565" cy="2357735"/>
          </a:xfrm>
          <a:custGeom>
            <a:avLst/>
            <a:gdLst>
              <a:gd name="T0" fmla="*/ 2437 w 2447"/>
              <a:gd name="T1" fmla="*/ 2580 h 3028"/>
              <a:gd name="T2" fmla="*/ 2388 w 2447"/>
              <a:gd name="T3" fmla="*/ 2510 h 3028"/>
              <a:gd name="T4" fmla="*/ 2323 w 2447"/>
              <a:gd name="T5" fmla="*/ 2490 h 3028"/>
              <a:gd name="T6" fmla="*/ 2247 w 2447"/>
              <a:gd name="T7" fmla="*/ 2502 h 3028"/>
              <a:gd name="T8" fmla="*/ 2122 w 2447"/>
              <a:gd name="T9" fmla="*/ 2529 h 3028"/>
              <a:gd name="T10" fmla="*/ 2022 w 2447"/>
              <a:gd name="T11" fmla="*/ 2520 h 3028"/>
              <a:gd name="T12" fmla="*/ 1926 w 2447"/>
              <a:gd name="T13" fmla="*/ 2463 h 3028"/>
              <a:gd name="T14" fmla="*/ 1867 w 2447"/>
              <a:gd name="T15" fmla="*/ 2366 h 3028"/>
              <a:gd name="T16" fmla="*/ 1857 w 2447"/>
              <a:gd name="T17" fmla="*/ 2273 h 3028"/>
              <a:gd name="T18" fmla="*/ 1897 w 2447"/>
              <a:gd name="T19" fmla="*/ 2167 h 3028"/>
              <a:gd name="T20" fmla="*/ 1979 w 2447"/>
              <a:gd name="T21" fmla="*/ 2091 h 3028"/>
              <a:gd name="T22" fmla="*/ 2090 w 2447"/>
              <a:gd name="T23" fmla="*/ 2064 h 3028"/>
              <a:gd name="T24" fmla="*/ 2198 w 2447"/>
              <a:gd name="T25" fmla="*/ 2076 h 3028"/>
              <a:gd name="T26" fmla="*/ 2285 w 2447"/>
              <a:gd name="T27" fmla="*/ 2102 h 3028"/>
              <a:gd name="T28" fmla="*/ 2372 w 2447"/>
              <a:gd name="T29" fmla="*/ 2092 h 3028"/>
              <a:gd name="T30" fmla="*/ 2423 w 2447"/>
              <a:gd name="T31" fmla="*/ 2046 h 3028"/>
              <a:gd name="T32" fmla="*/ 2447 w 2447"/>
              <a:gd name="T33" fmla="*/ 1954 h 3028"/>
              <a:gd name="T34" fmla="*/ 2296 w 2447"/>
              <a:gd name="T35" fmla="*/ 1561 h 3028"/>
              <a:gd name="T36" fmla="*/ 2063 w 2447"/>
              <a:gd name="T37" fmla="*/ 1495 h 3028"/>
              <a:gd name="T38" fmla="*/ 1857 w 2447"/>
              <a:gd name="T39" fmla="*/ 1376 h 3028"/>
              <a:gd name="T40" fmla="*/ 1685 w 2447"/>
              <a:gd name="T41" fmla="*/ 1215 h 3028"/>
              <a:gd name="T42" fmla="*/ 1556 w 2447"/>
              <a:gd name="T43" fmla="*/ 1015 h 3028"/>
              <a:gd name="T44" fmla="*/ 1477 w 2447"/>
              <a:gd name="T45" fmla="*/ 787 h 3028"/>
              <a:gd name="T46" fmla="*/ 1073 w 2447"/>
              <a:gd name="T47" fmla="*/ 589 h 3028"/>
              <a:gd name="T48" fmla="*/ 987 w 2447"/>
              <a:gd name="T49" fmla="*/ 571 h 3028"/>
              <a:gd name="T50" fmla="*/ 929 w 2447"/>
              <a:gd name="T51" fmla="*/ 522 h 3028"/>
              <a:gd name="T52" fmla="*/ 903 w 2447"/>
              <a:gd name="T53" fmla="*/ 427 h 3028"/>
              <a:gd name="T54" fmla="*/ 922 w 2447"/>
              <a:gd name="T55" fmla="*/ 351 h 3028"/>
              <a:gd name="T56" fmla="*/ 946 w 2447"/>
              <a:gd name="T57" fmla="*/ 215 h 3028"/>
              <a:gd name="T58" fmla="*/ 929 w 2447"/>
              <a:gd name="T59" fmla="*/ 131 h 3028"/>
              <a:gd name="T60" fmla="*/ 867 w 2447"/>
              <a:gd name="T61" fmla="*/ 49 h 3028"/>
              <a:gd name="T62" fmla="*/ 773 w 2447"/>
              <a:gd name="T63" fmla="*/ 4 h 3028"/>
              <a:gd name="T64" fmla="*/ 688 w 2447"/>
              <a:gd name="T65" fmla="*/ 4 h 3028"/>
              <a:gd name="T66" fmla="*/ 594 w 2447"/>
              <a:gd name="T67" fmla="*/ 49 h 3028"/>
              <a:gd name="T68" fmla="*/ 533 w 2447"/>
              <a:gd name="T69" fmla="*/ 131 h 3028"/>
              <a:gd name="T70" fmla="*/ 515 w 2447"/>
              <a:gd name="T71" fmla="*/ 215 h 3028"/>
              <a:gd name="T72" fmla="*/ 537 w 2447"/>
              <a:gd name="T73" fmla="*/ 351 h 3028"/>
              <a:gd name="T74" fmla="*/ 556 w 2447"/>
              <a:gd name="T75" fmla="*/ 427 h 3028"/>
              <a:gd name="T76" fmla="*/ 533 w 2447"/>
              <a:gd name="T77" fmla="*/ 522 h 3028"/>
              <a:gd name="T78" fmla="*/ 474 w 2447"/>
              <a:gd name="T79" fmla="*/ 571 h 3028"/>
              <a:gd name="T80" fmla="*/ 0 w 2447"/>
              <a:gd name="T81" fmla="*/ 589 h 3028"/>
              <a:gd name="T82" fmla="*/ 14 w 2447"/>
              <a:gd name="T83" fmla="*/ 838 h 3028"/>
              <a:gd name="T84" fmla="*/ 65 w 2447"/>
              <a:gd name="T85" fmla="*/ 1139 h 3028"/>
              <a:gd name="T86" fmla="*/ 152 w 2447"/>
              <a:gd name="T87" fmla="*/ 1427 h 3028"/>
              <a:gd name="T88" fmla="*/ 271 w 2447"/>
              <a:gd name="T89" fmla="*/ 1698 h 3028"/>
              <a:gd name="T90" fmla="*/ 422 w 2447"/>
              <a:gd name="T91" fmla="*/ 1951 h 3028"/>
              <a:gd name="T92" fmla="*/ 601 w 2447"/>
              <a:gd name="T93" fmla="*/ 2184 h 3028"/>
              <a:gd name="T94" fmla="*/ 805 w 2447"/>
              <a:gd name="T95" fmla="*/ 2393 h 3028"/>
              <a:gd name="T96" fmla="*/ 1033 w 2447"/>
              <a:gd name="T97" fmla="*/ 2577 h 3028"/>
              <a:gd name="T98" fmla="*/ 1284 w 2447"/>
              <a:gd name="T99" fmla="*/ 2732 h 3028"/>
              <a:gd name="T100" fmla="*/ 1552 w 2447"/>
              <a:gd name="T101" fmla="*/ 2857 h 3028"/>
              <a:gd name="T102" fmla="*/ 1837 w 2447"/>
              <a:gd name="T103" fmla="*/ 2951 h 3028"/>
              <a:gd name="T104" fmla="*/ 2135 w 2447"/>
              <a:gd name="T105" fmla="*/ 3008 h 3028"/>
              <a:gd name="T106" fmla="*/ 2447 w 2447"/>
              <a:gd name="T107" fmla="*/ 3028 h 3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7" h="3028">
                <a:moveTo>
                  <a:pt x="2447" y="2639"/>
                </a:moveTo>
                <a:lnTo>
                  <a:pt x="2447" y="2639"/>
                </a:lnTo>
                <a:lnTo>
                  <a:pt x="2445" y="2618"/>
                </a:lnTo>
                <a:lnTo>
                  <a:pt x="2442" y="2599"/>
                </a:lnTo>
                <a:lnTo>
                  <a:pt x="2437" y="2580"/>
                </a:lnTo>
                <a:lnTo>
                  <a:pt x="2431" y="2563"/>
                </a:lnTo>
                <a:lnTo>
                  <a:pt x="2423" y="2547"/>
                </a:lnTo>
                <a:lnTo>
                  <a:pt x="2414" y="2532"/>
                </a:lnTo>
                <a:lnTo>
                  <a:pt x="2401" y="2521"/>
                </a:lnTo>
                <a:lnTo>
                  <a:pt x="2388" y="2510"/>
                </a:lnTo>
                <a:lnTo>
                  <a:pt x="2388" y="2510"/>
                </a:lnTo>
                <a:lnTo>
                  <a:pt x="2372" y="2502"/>
                </a:lnTo>
                <a:lnTo>
                  <a:pt x="2358" y="2494"/>
                </a:lnTo>
                <a:lnTo>
                  <a:pt x="2341" y="2491"/>
                </a:lnTo>
                <a:lnTo>
                  <a:pt x="2323" y="2490"/>
                </a:lnTo>
                <a:lnTo>
                  <a:pt x="2304" y="2490"/>
                </a:lnTo>
                <a:lnTo>
                  <a:pt x="2285" y="2491"/>
                </a:lnTo>
                <a:lnTo>
                  <a:pt x="2266" y="2496"/>
                </a:lnTo>
                <a:lnTo>
                  <a:pt x="2247" y="2502"/>
                </a:lnTo>
                <a:lnTo>
                  <a:pt x="2247" y="2502"/>
                </a:lnTo>
                <a:lnTo>
                  <a:pt x="2233" y="2507"/>
                </a:lnTo>
                <a:lnTo>
                  <a:pt x="2198" y="2517"/>
                </a:lnTo>
                <a:lnTo>
                  <a:pt x="2176" y="2521"/>
                </a:lnTo>
                <a:lnTo>
                  <a:pt x="2151" y="2526"/>
                </a:lnTo>
                <a:lnTo>
                  <a:pt x="2122" y="2529"/>
                </a:lnTo>
                <a:lnTo>
                  <a:pt x="2090" y="2531"/>
                </a:lnTo>
                <a:lnTo>
                  <a:pt x="2090" y="2531"/>
                </a:lnTo>
                <a:lnTo>
                  <a:pt x="2067" y="2529"/>
                </a:lnTo>
                <a:lnTo>
                  <a:pt x="2044" y="2526"/>
                </a:lnTo>
                <a:lnTo>
                  <a:pt x="2022" y="2520"/>
                </a:lnTo>
                <a:lnTo>
                  <a:pt x="2000" y="2512"/>
                </a:lnTo>
                <a:lnTo>
                  <a:pt x="1979" y="2502"/>
                </a:lnTo>
                <a:lnTo>
                  <a:pt x="1960" y="2491"/>
                </a:lnTo>
                <a:lnTo>
                  <a:pt x="1943" y="2477"/>
                </a:lnTo>
                <a:lnTo>
                  <a:pt x="1926" y="2463"/>
                </a:lnTo>
                <a:lnTo>
                  <a:pt x="1910" y="2445"/>
                </a:lnTo>
                <a:lnTo>
                  <a:pt x="1897" y="2428"/>
                </a:lnTo>
                <a:lnTo>
                  <a:pt x="1886" y="2409"/>
                </a:lnTo>
                <a:lnTo>
                  <a:pt x="1875" y="2388"/>
                </a:lnTo>
                <a:lnTo>
                  <a:pt x="1867" y="2366"/>
                </a:lnTo>
                <a:lnTo>
                  <a:pt x="1862" y="2344"/>
                </a:lnTo>
                <a:lnTo>
                  <a:pt x="1857" y="2320"/>
                </a:lnTo>
                <a:lnTo>
                  <a:pt x="1857" y="2296"/>
                </a:lnTo>
                <a:lnTo>
                  <a:pt x="1857" y="2296"/>
                </a:lnTo>
                <a:lnTo>
                  <a:pt x="1857" y="2273"/>
                </a:lnTo>
                <a:lnTo>
                  <a:pt x="1862" y="2249"/>
                </a:lnTo>
                <a:lnTo>
                  <a:pt x="1867" y="2227"/>
                </a:lnTo>
                <a:lnTo>
                  <a:pt x="1875" y="2206"/>
                </a:lnTo>
                <a:lnTo>
                  <a:pt x="1886" y="2186"/>
                </a:lnTo>
                <a:lnTo>
                  <a:pt x="1897" y="2167"/>
                </a:lnTo>
                <a:lnTo>
                  <a:pt x="1910" y="2148"/>
                </a:lnTo>
                <a:lnTo>
                  <a:pt x="1926" y="2132"/>
                </a:lnTo>
                <a:lnTo>
                  <a:pt x="1943" y="2116"/>
                </a:lnTo>
                <a:lnTo>
                  <a:pt x="1960" y="2103"/>
                </a:lnTo>
                <a:lnTo>
                  <a:pt x="1979" y="2091"/>
                </a:lnTo>
                <a:lnTo>
                  <a:pt x="2000" y="2081"/>
                </a:lnTo>
                <a:lnTo>
                  <a:pt x="2022" y="2073"/>
                </a:lnTo>
                <a:lnTo>
                  <a:pt x="2044" y="2068"/>
                </a:lnTo>
                <a:lnTo>
                  <a:pt x="2067" y="2064"/>
                </a:lnTo>
                <a:lnTo>
                  <a:pt x="2090" y="2064"/>
                </a:lnTo>
                <a:lnTo>
                  <a:pt x="2090" y="2064"/>
                </a:lnTo>
                <a:lnTo>
                  <a:pt x="2122" y="2064"/>
                </a:lnTo>
                <a:lnTo>
                  <a:pt x="2151" y="2067"/>
                </a:lnTo>
                <a:lnTo>
                  <a:pt x="2176" y="2072"/>
                </a:lnTo>
                <a:lnTo>
                  <a:pt x="2198" y="2076"/>
                </a:lnTo>
                <a:lnTo>
                  <a:pt x="2233" y="2086"/>
                </a:lnTo>
                <a:lnTo>
                  <a:pt x="2247" y="2091"/>
                </a:lnTo>
                <a:lnTo>
                  <a:pt x="2247" y="2091"/>
                </a:lnTo>
                <a:lnTo>
                  <a:pt x="2266" y="2097"/>
                </a:lnTo>
                <a:lnTo>
                  <a:pt x="2285" y="2102"/>
                </a:lnTo>
                <a:lnTo>
                  <a:pt x="2304" y="2105"/>
                </a:lnTo>
                <a:lnTo>
                  <a:pt x="2323" y="2105"/>
                </a:lnTo>
                <a:lnTo>
                  <a:pt x="2341" y="2103"/>
                </a:lnTo>
                <a:lnTo>
                  <a:pt x="2358" y="2098"/>
                </a:lnTo>
                <a:lnTo>
                  <a:pt x="2372" y="2092"/>
                </a:lnTo>
                <a:lnTo>
                  <a:pt x="2388" y="2083"/>
                </a:lnTo>
                <a:lnTo>
                  <a:pt x="2388" y="2083"/>
                </a:lnTo>
                <a:lnTo>
                  <a:pt x="2401" y="2073"/>
                </a:lnTo>
                <a:lnTo>
                  <a:pt x="2414" y="2060"/>
                </a:lnTo>
                <a:lnTo>
                  <a:pt x="2423" y="2046"/>
                </a:lnTo>
                <a:lnTo>
                  <a:pt x="2431" y="2030"/>
                </a:lnTo>
                <a:lnTo>
                  <a:pt x="2437" y="2014"/>
                </a:lnTo>
                <a:lnTo>
                  <a:pt x="2442" y="1995"/>
                </a:lnTo>
                <a:lnTo>
                  <a:pt x="2445" y="1975"/>
                </a:lnTo>
                <a:lnTo>
                  <a:pt x="2447" y="1954"/>
                </a:lnTo>
                <a:lnTo>
                  <a:pt x="2447" y="1574"/>
                </a:lnTo>
                <a:lnTo>
                  <a:pt x="2447" y="1574"/>
                </a:lnTo>
                <a:lnTo>
                  <a:pt x="2396" y="1573"/>
                </a:lnTo>
                <a:lnTo>
                  <a:pt x="2345" y="1569"/>
                </a:lnTo>
                <a:lnTo>
                  <a:pt x="2296" y="1561"/>
                </a:lnTo>
                <a:lnTo>
                  <a:pt x="2247" y="1554"/>
                </a:lnTo>
                <a:lnTo>
                  <a:pt x="2200" y="1542"/>
                </a:lnTo>
                <a:lnTo>
                  <a:pt x="2154" y="1528"/>
                </a:lnTo>
                <a:lnTo>
                  <a:pt x="2108" y="1512"/>
                </a:lnTo>
                <a:lnTo>
                  <a:pt x="2063" y="1495"/>
                </a:lnTo>
                <a:lnTo>
                  <a:pt x="2019" y="1476"/>
                </a:lnTo>
                <a:lnTo>
                  <a:pt x="1976" y="1454"/>
                </a:lnTo>
                <a:lnTo>
                  <a:pt x="1935" y="1430"/>
                </a:lnTo>
                <a:lnTo>
                  <a:pt x="1895" y="1405"/>
                </a:lnTo>
                <a:lnTo>
                  <a:pt x="1857" y="1376"/>
                </a:lnTo>
                <a:lnTo>
                  <a:pt x="1819" y="1348"/>
                </a:lnTo>
                <a:lnTo>
                  <a:pt x="1783" y="1316"/>
                </a:lnTo>
                <a:lnTo>
                  <a:pt x="1750" y="1284"/>
                </a:lnTo>
                <a:lnTo>
                  <a:pt x="1716" y="1249"/>
                </a:lnTo>
                <a:lnTo>
                  <a:pt x="1685" y="1215"/>
                </a:lnTo>
                <a:lnTo>
                  <a:pt x="1656" y="1177"/>
                </a:lnTo>
                <a:lnTo>
                  <a:pt x="1628" y="1139"/>
                </a:lnTo>
                <a:lnTo>
                  <a:pt x="1602" y="1099"/>
                </a:lnTo>
                <a:lnTo>
                  <a:pt x="1578" y="1058"/>
                </a:lnTo>
                <a:lnTo>
                  <a:pt x="1556" y="1015"/>
                </a:lnTo>
                <a:lnTo>
                  <a:pt x="1537" y="971"/>
                </a:lnTo>
                <a:lnTo>
                  <a:pt x="1518" y="926"/>
                </a:lnTo>
                <a:lnTo>
                  <a:pt x="1502" y="880"/>
                </a:lnTo>
                <a:lnTo>
                  <a:pt x="1490" y="834"/>
                </a:lnTo>
                <a:lnTo>
                  <a:pt x="1477" y="787"/>
                </a:lnTo>
                <a:lnTo>
                  <a:pt x="1469" y="738"/>
                </a:lnTo>
                <a:lnTo>
                  <a:pt x="1461" y="689"/>
                </a:lnTo>
                <a:lnTo>
                  <a:pt x="1458" y="640"/>
                </a:lnTo>
                <a:lnTo>
                  <a:pt x="1455" y="589"/>
                </a:lnTo>
                <a:lnTo>
                  <a:pt x="1073" y="589"/>
                </a:lnTo>
                <a:lnTo>
                  <a:pt x="1073" y="589"/>
                </a:lnTo>
                <a:lnTo>
                  <a:pt x="1049" y="587"/>
                </a:lnTo>
                <a:lnTo>
                  <a:pt x="1027" y="584"/>
                </a:lnTo>
                <a:lnTo>
                  <a:pt x="1006" y="579"/>
                </a:lnTo>
                <a:lnTo>
                  <a:pt x="987" y="571"/>
                </a:lnTo>
                <a:lnTo>
                  <a:pt x="970" y="562"/>
                </a:lnTo>
                <a:lnTo>
                  <a:pt x="954" y="551"/>
                </a:lnTo>
                <a:lnTo>
                  <a:pt x="940" y="537"/>
                </a:lnTo>
                <a:lnTo>
                  <a:pt x="929" y="522"/>
                </a:lnTo>
                <a:lnTo>
                  <a:pt x="929" y="522"/>
                </a:lnTo>
                <a:lnTo>
                  <a:pt x="919" y="505"/>
                </a:lnTo>
                <a:lnTo>
                  <a:pt x="911" y="488"/>
                </a:lnTo>
                <a:lnTo>
                  <a:pt x="907" y="468"/>
                </a:lnTo>
                <a:lnTo>
                  <a:pt x="903" y="448"/>
                </a:lnTo>
                <a:lnTo>
                  <a:pt x="903" y="427"/>
                </a:lnTo>
                <a:lnTo>
                  <a:pt x="907" y="407"/>
                </a:lnTo>
                <a:lnTo>
                  <a:pt x="911" y="385"/>
                </a:lnTo>
                <a:lnTo>
                  <a:pt x="919" y="362"/>
                </a:lnTo>
                <a:lnTo>
                  <a:pt x="919" y="362"/>
                </a:lnTo>
                <a:lnTo>
                  <a:pt x="922" y="351"/>
                </a:lnTo>
                <a:lnTo>
                  <a:pt x="932" y="318"/>
                </a:lnTo>
                <a:lnTo>
                  <a:pt x="937" y="296"/>
                </a:lnTo>
                <a:lnTo>
                  <a:pt x="941" y="270"/>
                </a:lnTo>
                <a:lnTo>
                  <a:pt x="945" y="244"/>
                </a:lnTo>
                <a:lnTo>
                  <a:pt x="946" y="215"/>
                </a:lnTo>
                <a:lnTo>
                  <a:pt x="946" y="215"/>
                </a:lnTo>
                <a:lnTo>
                  <a:pt x="945" y="193"/>
                </a:lnTo>
                <a:lnTo>
                  <a:pt x="941" y="171"/>
                </a:lnTo>
                <a:lnTo>
                  <a:pt x="935" y="150"/>
                </a:lnTo>
                <a:lnTo>
                  <a:pt x="929" y="131"/>
                </a:lnTo>
                <a:lnTo>
                  <a:pt x="919" y="112"/>
                </a:lnTo>
                <a:lnTo>
                  <a:pt x="908" y="95"/>
                </a:lnTo>
                <a:lnTo>
                  <a:pt x="896" y="77"/>
                </a:lnTo>
                <a:lnTo>
                  <a:pt x="883" y="63"/>
                </a:lnTo>
                <a:lnTo>
                  <a:pt x="867" y="49"/>
                </a:lnTo>
                <a:lnTo>
                  <a:pt x="851" y="36"/>
                </a:lnTo>
                <a:lnTo>
                  <a:pt x="832" y="25"/>
                </a:lnTo>
                <a:lnTo>
                  <a:pt x="815" y="17"/>
                </a:lnTo>
                <a:lnTo>
                  <a:pt x="794" y="9"/>
                </a:lnTo>
                <a:lnTo>
                  <a:pt x="773" y="4"/>
                </a:lnTo>
                <a:lnTo>
                  <a:pt x="753" y="1"/>
                </a:lnTo>
                <a:lnTo>
                  <a:pt x="731" y="0"/>
                </a:lnTo>
                <a:lnTo>
                  <a:pt x="731" y="0"/>
                </a:lnTo>
                <a:lnTo>
                  <a:pt x="709" y="1"/>
                </a:lnTo>
                <a:lnTo>
                  <a:pt x="688" y="4"/>
                </a:lnTo>
                <a:lnTo>
                  <a:pt x="667" y="9"/>
                </a:lnTo>
                <a:lnTo>
                  <a:pt x="647" y="17"/>
                </a:lnTo>
                <a:lnTo>
                  <a:pt x="628" y="25"/>
                </a:lnTo>
                <a:lnTo>
                  <a:pt x="610" y="36"/>
                </a:lnTo>
                <a:lnTo>
                  <a:pt x="594" y="49"/>
                </a:lnTo>
                <a:lnTo>
                  <a:pt x="579" y="63"/>
                </a:lnTo>
                <a:lnTo>
                  <a:pt x="564" y="77"/>
                </a:lnTo>
                <a:lnTo>
                  <a:pt x="552" y="95"/>
                </a:lnTo>
                <a:lnTo>
                  <a:pt x="542" y="112"/>
                </a:lnTo>
                <a:lnTo>
                  <a:pt x="533" y="131"/>
                </a:lnTo>
                <a:lnTo>
                  <a:pt x="525" y="150"/>
                </a:lnTo>
                <a:lnTo>
                  <a:pt x="520" y="171"/>
                </a:lnTo>
                <a:lnTo>
                  <a:pt x="517" y="193"/>
                </a:lnTo>
                <a:lnTo>
                  <a:pt x="515" y="215"/>
                </a:lnTo>
                <a:lnTo>
                  <a:pt x="515" y="215"/>
                </a:lnTo>
                <a:lnTo>
                  <a:pt x="517" y="244"/>
                </a:lnTo>
                <a:lnTo>
                  <a:pt x="520" y="270"/>
                </a:lnTo>
                <a:lnTo>
                  <a:pt x="523" y="296"/>
                </a:lnTo>
                <a:lnTo>
                  <a:pt x="529" y="318"/>
                </a:lnTo>
                <a:lnTo>
                  <a:pt x="537" y="351"/>
                </a:lnTo>
                <a:lnTo>
                  <a:pt x="542" y="362"/>
                </a:lnTo>
                <a:lnTo>
                  <a:pt x="542" y="362"/>
                </a:lnTo>
                <a:lnTo>
                  <a:pt x="550" y="385"/>
                </a:lnTo>
                <a:lnTo>
                  <a:pt x="555" y="407"/>
                </a:lnTo>
                <a:lnTo>
                  <a:pt x="556" y="427"/>
                </a:lnTo>
                <a:lnTo>
                  <a:pt x="556" y="448"/>
                </a:lnTo>
                <a:lnTo>
                  <a:pt x="555" y="468"/>
                </a:lnTo>
                <a:lnTo>
                  <a:pt x="550" y="488"/>
                </a:lnTo>
                <a:lnTo>
                  <a:pt x="542" y="505"/>
                </a:lnTo>
                <a:lnTo>
                  <a:pt x="533" y="522"/>
                </a:lnTo>
                <a:lnTo>
                  <a:pt x="533" y="522"/>
                </a:lnTo>
                <a:lnTo>
                  <a:pt x="520" y="537"/>
                </a:lnTo>
                <a:lnTo>
                  <a:pt x="507" y="551"/>
                </a:lnTo>
                <a:lnTo>
                  <a:pt x="491" y="562"/>
                </a:lnTo>
                <a:lnTo>
                  <a:pt x="474" y="571"/>
                </a:lnTo>
                <a:lnTo>
                  <a:pt x="455" y="579"/>
                </a:lnTo>
                <a:lnTo>
                  <a:pt x="433" y="584"/>
                </a:lnTo>
                <a:lnTo>
                  <a:pt x="412" y="587"/>
                </a:lnTo>
                <a:lnTo>
                  <a:pt x="388" y="589"/>
                </a:lnTo>
                <a:lnTo>
                  <a:pt x="0" y="589"/>
                </a:lnTo>
                <a:lnTo>
                  <a:pt x="0" y="589"/>
                </a:lnTo>
                <a:lnTo>
                  <a:pt x="2" y="651"/>
                </a:lnTo>
                <a:lnTo>
                  <a:pt x="5" y="714"/>
                </a:lnTo>
                <a:lnTo>
                  <a:pt x="10" y="776"/>
                </a:lnTo>
                <a:lnTo>
                  <a:pt x="14" y="838"/>
                </a:lnTo>
                <a:lnTo>
                  <a:pt x="22" y="899"/>
                </a:lnTo>
                <a:lnTo>
                  <a:pt x="30" y="960"/>
                </a:lnTo>
                <a:lnTo>
                  <a:pt x="41" y="1020"/>
                </a:lnTo>
                <a:lnTo>
                  <a:pt x="52" y="1080"/>
                </a:lnTo>
                <a:lnTo>
                  <a:pt x="65" y="1139"/>
                </a:lnTo>
                <a:lnTo>
                  <a:pt x="81" y="1197"/>
                </a:lnTo>
                <a:lnTo>
                  <a:pt x="97" y="1256"/>
                </a:lnTo>
                <a:lnTo>
                  <a:pt x="113" y="1313"/>
                </a:lnTo>
                <a:lnTo>
                  <a:pt x="132" y="1370"/>
                </a:lnTo>
                <a:lnTo>
                  <a:pt x="152" y="1427"/>
                </a:lnTo>
                <a:lnTo>
                  <a:pt x="173" y="1482"/>
                </a:lnTo>
                <a:lnTo>
                  <a:pt x="197" y="1538"/>
                </a:lnTo>
                <a:lnTo>
                  <a:pt x="220" y="1592"/>
                </a:lnTo>
                <a:lnTo>
                  <a:pt x="246" y="1645"/>
                </a:lnTo>
                <a:lnTo>
                  <a:pt x="271" y="1698"/>
                </a:lnTo>
                <a:lnTo>
                  <a:pt x="300" y="1750"/>
                </a:lnTo>
                <a:lnTo>
                  <a:pt x="328" y="1802"/>
                </a:lnTo>
                <a:lnTo>
                  <a:pt x="358" y="1853"/>
                </a:lnTo>
                <a:lnTo>
                  <a:pt x="390" y="1902"/>
                </a:lnTo>
                <a:lnTo>
                  <a:pt x="422" y="1951"/>
                </a:lnTo>
                <a:lnTo>
                  <a:pt x="455" y="1999"/>
                </a:lnTo>
                <a:lnTo>
                  <a:pt x="490" y="2046"/>
                </a:lnTo>
                <a:lnTo>
                  <a:pt x="526" y="2094"/>
                </a:lnTo>
                <a:lnTo>
                  <a:pt x="563" y="2138"/>
                </a:lnTo>
                <a:lnTo>
                  <a:pt x="601" y="2184"/>
                </a:lnTo>
                <a:lnTo>
                  <a:pt x="640" y="2227"/>
                </a:lnTo>
                <a:lnTo>
                  <a:pt x="680" y="2270"/>
                </a:lnTo>
                <a:lnTo>
                  <a:pt x="721" y="2312"/>
                </a:lnTo>
                <a:lnTo>
                  <a:pt x="762" y="2353"/>
                </a:lnTo>
                <a:lnTo>
                  <a:pt x="805" y="2393"/>
                </a:lnTo>
                <a:lnTo>
                  <a:pt x="850" y="2431"/>
                </a:lnTo>
                <a:lnTo>
                  <a:pt x="894" y="2469"/>
                </a:lnTo>
                <a:lnTo>
                  <a:pt x="940" y="2506"/>
                </a:lnTo>
                <a:lnTo>
                  <a:pt x="986" y="2542"/>
                </a:lnTo>
                <a:lnTo>
                  <a:pt x="1033" y="2577"/>
                </a:lnTo>
                <a:lnTo>
                  <a:pt x="1082" y="2610"/>
                </a:lnTo>
                <a:lnTo>
                  <a:pt x="1132" y="2642"/>
                </a:lnTo>
                <a:lnTo>
                  <a:pt x="1181" y="2673"/>
                </a:lnTo>
                <a:lnTo>
                  <a:pt x="1231" y="2704"/>
                </a:lnTo>
                <a:lnTo>
                  <a:pt x="1284" y="2732"/>
                </a:lnTo>
                <a:lnTo>
                  <a:pt x="1336" y="2759"/>
                </a:lnTo>
                <a:lnTo>
                  <a:pt x="1388" y="2786"/>
                </a:lnTo>
                <a:lnTo>
                  <a:pt x="1442" y="2811"/>
                </a:lnTo>
                <a:lnTo>
                  <a:pt x="1496" y="2835"/>
                </a:lnTo>
                <a:lnTo>
                  <a:pt x="1552" y="2857"/>
                </a:lnTo>
                <a:lnTo>
                  <a:pt x="1607" y="2879"/>
                </a:lnTo>
                <a:lnTo>
                  <a:pt x="1664" y="2898"/>
                </a:lnTo>
                <a:lnTo>
                  <a:pt x="1721" y="2917"/>
                </a:lnTo>
                <a:lnTo>
                  <a:pt x="1778" y="2935"/>
                </a:lnTo>
                <a:lnTo>
                  <a:pt x="1837" y="2951"/>
                </a:lnTo>
                <a:lnTo>
                  <a:pt x="1895" y="2965"/>
                </a:lnTo>
                <a:lnTo>
                  <a:pt x="1954" y="2978"/>
                </a:lnTo>
                <a:lnTo>
                  <a:pt x="2014" y="2989"/>
                </a:lnTo>
                <a:lnTo>
                  <a:pt x="2074" y="3000"/>
                </a:lnTo>
                <a:lnTo>
                  <a:pt x="2135" y="3008"/>
                </a:lnTo>
                <a:lnTo>
                  <a:pt x="2196" y="3016"/>
                </a:lnTo>
                <a:lnTo>
                  <a:pt x="2258" y="3020"/>
                </a:lnTo>
                <a:lnTo>
                  <a:pt x="2320" y="3025"/>
                </a:lnTo>
                <a:lnTo>
                  <a:pt x="2383" y="3028"/>
                </a:lnTo>
                <a:lnTo>
                  <a:pt x="2447" y="3028"/>
                </a:lnTo>
                <a:lnTo>
                  <a:pt x="2447" y="2639"/>
                </a:lnTo>
                <a:close/>
              </a:path>
            </a:pathLst>
          </a:custGeom>
          <a:solidFill>
            <a:srgbClr val="0088F0"/>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45" name="Freeform 14"/>
          <p:cNvSpPr/>
          <p:nvPr>
            <p:custDataLst>
              <p:tags r:id="rId4"/>
            </p:custDataLst>
          </p:nvPr>
        </p:nvSpPr>
        <p:spPr bwMode="auto">
          <a:xfrm>
            <a:off x="6257717" y="1860310"/>
            <a:ext cx="1903006" cy="2359294"/>
          </a:xfrm>
          <a:custGeom>
            <a:avLst/>
            <a:gdLst>
              <a:gd name="T0" fmla="*/ 8 w 2445"/>
              <a:gd name="T1" fmla="*/ 450 h 3030"/>
              <a:gd name="T2" fmla="*/ 59 w 2445"/>
              <a:gd name="T3" fmla="*/ 518 h 3030"/>
              <a:gd name="T4" fmla="*/ 122 w 2445"/>
              <a:gd name="T5" fmla="*/ 540 h 3030"/>
              <a:gd name="T6" fmla="*/ 200 w 2445"/>
              <a:gd name="T7" fmla="*/ 526 h 3030"/>
              <a:gd name="T8" fmla="*/ 325 w 2445"/>
              <a:gd name="T9" fmla="*/ 499 h 3030"/>
              <a:gd name="T10" fmla="*/ 425 w 2445"/>
              <a:gd name="T11" fmla="*/ 509 h 3030"/>
              <a:gd name="T12" fmla="*/ 520 w 2445"/>
              <a:gd name="T13" fmla="*/ 567 h 3030"/>
              <a:gd name="T14" fmla="*/ 579 w 2445"/>
              <a:gd name="T15" fmla="*/ 662 h 3030"/>
              <a:gd name="T16" fmla="*/ 588 w 2445"/>
              <a:gd name="T17" fmla="*/ 756 h 3030"/>
              <a:gd name="T18" fmla="*/ 548 w 2445"/>
              <a:gd name="T19" fmla="*/ 863 h 3030"/>
              <a:gd name="T20" fmla="*/ 466 w 2445"/>
              <a:gd name="T21" fmla="*/ 938 h 3030"/>
              <a:gd name="T22" fmla="*/ 355 w 2445"/>
              <a:gd name="T23" fmla="*/ 966 h 3030"/>
              <a:gd name="T24" fmla="*/ 247 w 2445"/>
              <a:gd name="T25" fmla="*/ 952 h 3030"/>
              <a:gd name="T26" fmla="*/ 160 w 2445"/>
              <a:gd name="T27" fmla="*/ 927 h 3030"/>
              <a:gd name="T28" fmla="*/ 73 w 2445"/>
              <a:gd name="T29" fmla="*/ 938 h 3030"/>
              <a:gd name="T30" fmla="*/ 24 w 2445"/>
              <a:gd name="T31" fmla="*/ 982 h 3030"/>
              <a:gd name="T32" fmla="*/ 0 w 2445"/>
              <a:gd name="T33" fmla="*/ 1074 h 3030"/>
              <a:gd name="T34" fmla="*/ 151 w 2445"/>
              <a:gd name="T35" fmla="*/ 1467 h 3030"/>
              <a:gd name="T36" fmla="*/ 384 w 2445"/>
              <a:gd name="T37" fmla="*/ 1535 h 3030"/>
              <a:gd name="T38" fmla="*/ 590 w 2445"/>
              <a:gd name="T39" fmla="*/ 1652 h 3030"/>
              <a:gd name="T40" fmla="*/ 761 w 2445"/>
              <a:gd name="T41" fmla="*/ 1815 h 3030"/>
              <a:gd name="T42" fmla="*/ 891 w 2445"/>
              <a:gd name="T43" fmla="*/ 2015 h 3030"/>
              <a:gd name="T44" fmla="*/ 968 w 2445"/>
              <a:gd name="T45" fmla="*/ 2243 h 3030"/>
              <a:gd name="T46" fmla="*/ 1369 w 2445"/>
              <a:gd name="T47" fmla="*/ 2441 h 3030"/>
              <a:gd name="T48" fmla="*/ 1455 w 2445"/>
              <a:gd name="T49" fmla="*/ 2459 h 3030"/>
              <a:gd name="T50" fmla="*/ 1513 w 2445"/>
              <a:gd name="T51" fmla="*/ 2508 h 3030"/>
              <a:gd name="T52" fmla="*/ 1537 w 2445"/>
              <a:gd name="T53" fmla="*/ 2601 h 3030"/>
              <a:gd name="T54" fmla="*/ 1518 w 2445"/>
              <a:gd name="T55" fmla="*/ 2679 h 3030"/>
              <a:gd name="T56" fmla="*/ 1496 w 2445"/>
              <a:gd name="T57" fmla="*/ 2815 h 3030"/>
              <a:gd name="T58" fmla="*/ 1513 w 2445"/>
              <a:gd name="T59" fmla="*/ 2899 h 3030"/>
              <a:gd name="T60" fmla="*/ 1575 w 2445"/>
              <a:gd name="T61" fmla="*/ 2981 h 3030"/>
              <a:gd name="T62" fmla="*/ 1669 w 2445"/>
              <a:gd name="T63" fmla="*/ 3026 h 3030"/>
              <a:gd name="T64" fmla="*/ 1754 w 2445"/>
              <a:gd name="T65" fmla="*/ 3026 h 3030"/>
              <a:gd name="T66" fmla="*/ 1848 w 2445"/>
              <a:gd name="T67" fmla="*/ 2981 h 3030"/>
              <a:gd name="T68" fmla="*/ 1910 w 2445"/>
              <a:gd name="T69" fmla="*/ 2899 h 3030"/>
              <a:gd name="T70" fmla="*/ 1927 w 2445"/>
              <a:gd name="T71" fmla="*/ 2815 h 3030"/>
              <a:gd name="T72" fmla="*/ 1903 w 2445"/>
              <a:gd name="T73" fmla="*/ 2679 h 3030"/>
              <a:gd name="T74" fmla="*/ 1884 w 2445"/>
              <a:gd name="T75" fmla="*/ 2601 h 3030"/>
              <a:gd name="T76" fmla="*/ 1910 w 2445"/>
              <a:gd name="T77" fmla="*/ 2508 h 3030"/>
              <a:gd name="T78" fmla="*/ 1968 w 2445"/>
              <a:gd name="T79" fmla="*/ 2459 h 3030"/>
              <a:gd name="T80" fmla="*/ 2445 w 2445"/>
              <a:gd name="T81" fmla="*/ 2441 h 3030"/>
              <a:gd name="T82" fmla="*/ 2433 w 2445"/>
              <a:gd name="T83" fmla="*/ 2192 h 3030"/>
              <a:gd name="T84" fmla="*/ 2380 w 2445"/>
              <a:gd name="T85" fmla="*/ 1890 h 3030"/>
              <a:gd name="T86" fmla="*/ 2295 w 2445"/>
              <a:gd name="T87" fmla="*/ 1603 h 3030"/>
              <a:gd name="T88" fmla="*/ 2174 w 2445"/>
              <a:gd name="T89" fmla="*/ 1332 h 3030"/>
              <a:gd name="T90" fmla="*/ 2024 w 2445"/>
              <a:gd name="T91" fmla="*/ 1079 h 3030"/>
              <a:gd name="T92" fmla="*/ 1846 w 2445"/>
              <a:gd name="T93" fmla="*/ 846 h 3030"/>
              <a:gd name="T94" fmla="*/ 1640 w 2445"/>
              <a:gd name="T95" fmla="*/ 637 h 3030"/>
              <a:gd name="T96" fmla="*/ 1412 w 2445"/>
              <a:gd name="T97" fmla="*/ 453 h 3030"/>
              <a:gd name="T98" fmla="*/ 1163 w 2445"/>
              <a:gd name="T99" fmla="*/ 298 h 3030"/>
              <a:gd name="T100" fmla="*/ 894 w 2445"/>
              <a:gd name="T101" fmla="*/ 171 h 3030"/>
              <a:gd name="T102" fmla="*/ 610 w 2445"/>
              <a:gd name="T103" fmla="*/ 79 h 3030"/>
              <a:gd name="T104" fmla="*/ 311 w 2445"/>
              <a:gd name="T105" fmla="*/ 21 h 3030"/>
              <a:gd name="T106" fmla="*/ 0 w 2445"/>
              <a:gd name="T107" fmla="*/ 0 h 3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5" h="3030">
                <a:moveTo>
                  <a:pt x="0" y="390"/>
                </a:moveTo>
                <a:lnTo>
                  <a:pt x="0" y="390"/>
                </a:lnTo>
                <a:lnTo>
                  <a:pt x="0" y="410"/>
                </a:lnTo>
                <a:lnTo>
                  <a:pt x="3" y="431"/>
                </a:lnTo>
                <a:lnTo>
                  <a:pt x="8" y="450"/>
                </a:lnTo>
                <a:lnTo>
                  <a:pt x="14" y="466"/>
                </a:lnTo>
                <a:lnTo>
                  <a:pt x="24" y="482"/>
                </a:lnTo>
                <a:lnTo>
                  <a:pt x="33" y="496"/>
                </a:lnTo>
                <a:lnTo>
                  <a:pt x="45" y="509"/>
                </a:lnTo>
                <a:lnTo>
                  <a:pt x="59" y="518"/>
                </a:lnTo>
                <a:lnTo>
                  <a:pt x="59" y="518"/>
                </a:lnTo>
                <a:lnTo>
                  <a:pt x="73" y="528"/>
                </a:lnTo>
                <a:lnTo>
                  <a:pt x="89" y="534"/>
                </a:lnTo>
                <a:lnTo>
                  <a:pt x="105" y="539"/>
                </a:lnTo>
                <a:lnTo>
                  <a:pt x="122" y="540"/>
                </a:lnTo>
                <a:lnTo>
                  <a:pt x="141" y="540"/>
                </a:lnTo>
                <a:lnTo>
                  <a:pt x="160" y="537"/>
                </a:lnTo>
                <a:lnTo>
                  <a:pt x="179" y="532"/>
                </a:lnTo>
                <a:lnTo>
                  <a:pt x="200" y="526"/>
                </a:lnTo>
                <a:lnTo>
                  <a:pt x="200" y="526"/>
                </a:lnTo>
                <a:lnTo>
                  <a:pt x="214" y="521"/>
                </a:lnTo>
                <a:lnTo>
                  <a:pt x="247" y="512"/>
                </a:lnTo>
                <a:lnTo>
                  <a:pt x="270" y="507"/>
                </a:lnTo>
                <a:lnTo>
                  <a:pt x="296" y="502"/>
                </a:lnTo>
                <a:lnTo>
                  <a:pt x="325" y="499"/>
                </a:lnTo>
                <a:lnTo>
                  <a:pt x="355" y="499"/>
                </a:lnTo>
                <a:lnTo>
                  <a:pt x="355" y="499"/>
                </a:lnTo>
                <a:lnTo>
                  <a:pt x="379" y="499"/>
                </a:lnTo>
                <a:lnTo>
                  <a:pt x="403" y="504"/>
                </a:lnTo>
                <a:lnTo>
                  <a:pt x="425" y="509"/>
                </a:lnTo>
                <a:lnTo>
                  <a:pt x="445" y="517"/>
                </a:lnTo>
                <a:lnTo>
                  <a:pt x="466" y="526"/>
                </a:lnTo>
                <a:lnTo>
                  <a:pt x="487" y="539"/>
                </a:lnTo>
                <a:lnTo>
                  <a:pt x="504" y="551"/>
                </a:lnTo>
                <a:lnTo>
                  <a:pt x="520" y="567"/>
                </a:lnTo>
                <a:lnTo>
                  <a:pt x="536" y="583"/>
                </a:lnTo>
                <a:lnTo>
                  <a:pt x="548" y="602"/>
                </a:lnTo>
                <a:lnTo>
                  <a:pt x="561" y="621"/>
                </a:lnTo>
                <a:lnTo>
                  <a:pt x="571" y="642"/>
                </a:lnTo>
                <a:lnTo>
                  <a:pt x="579" y="662"/>
                </a:lnTo>
                <a:lnTo>
                  <a:pt x="585" y="684"/>
                </a:lnTo>
                <a:lnTo>
                  <a:pt x="588" y="708"/>
                </a:lnTo>
                <a:lnTo>
                  <a:pt x="590" y="732"/>
                </a:lnTo>
                <a:lnTo>
                  <a:pt x="590" y="732"/>
                </a:lnTo>
                <a:lnTo>
                  <a:pt x="588" y="756"/>
                </a:lnTo>
                <a:lnTo>
                  <a:pt x="585" y="780"/>
                </a:lnTo>
                <a:lnTo>
                  <a:pt x="579" y="802"/>
                </a:lnTo>
                <a:lnTo>
                  <a:pt x="571" y="824"/>
                </a:lnTo>
                <a:lnTo>
                  <a:pt x="561" y="844"/>
                </a:lnTo>
                <a:lnTo>
                  <a:pt x="548" y="863"/>
                </a:lnTo>
                <a:lnTo>
                  <a:pt x="536" y="881"/>
                </a:lnTo>
                <a:lnTo>
                  <a:pt x="520" y="898"/>
                </a:lnTo>
                <a:lnTo>
                  <a:pt x="504" y="913"/>
                </a:lnTo>
                <a:lnTo>
                  <a:pt x="487" y="927"/>
                </a:lnTo>
                <a:lnTo>
                  <a:pt x="466" y="938"/>
                </a:lnTo>
                <a:lnTo>
                  <a:pt x="445" y="947"/>
                </a:lnTo>
                <a:lnTo>
                  <a:pt x="425" y="955"/>
                </a:lnTo>
                <a:lnTo>
                  <a:pt x="403" y="962"/>
                </a:lnTo>
                <a:lnTo>
                  <a:pt x="379" y="965"/>
                </a:lnTo>
                <a:lnTo>
                  <a:pt x="355" y="966"/>
                </a:lnTo>
                <a:lnTo>
                  <a:pt x="355" y="966"/>
                </a:lnTo>
                <a:lnTo>
                  <a:pt x="325" y="965"/>
                </a:lnTo>
                <a:lnTo>
                  <a:pt x="296" y="962"/>
                </a:lnTo>
                <a:lnTo>
                  <a:pt x="270" y="957"/>
                </a:lnTo>
                <a:lnTo>
                  <a:pt x="247" y="952"/>
                </a:lnTo>
                <a:lnTo>
                  <a:pt x="214" y="943"/>
                </a:lnTo>
                <a:lnTo>
                  <a:pt x="200" y="938"/>
                </a:lnTo>
                <a:lnTo>
                  <a:pt x="200" y="938"/>
                </a:lnTo>
                <a:lnTo>
                  <a:pt x="179" y="932"/>
                </a:lnTo>
                <a:lnTo>
                  <a:pt x="160" y="927"/>
                </a:lnTo>
                <a:lnTo>
                  <a:pt x="141" y="925"/>
                </a:lnTo>
                <a:lnTo>
                  <a:pt x="122" y="925"/>
                </a:lnTo>
                <a:lnTo>
                  <a:pt x="105" y="927"/>
                </a:lnTo>
                <a:lnTo>
                  <a:pt x="89" y="930"/>
                </a:lnTo>
                <a:lnTo>
                  <a:pt x="73" y="938"/>
                </a:lnTo>
                <a:lnTo>
                  <a:pt x="59" y="946"/>
                </a:lnTo>
                <a:lnTo>
                  <a:pt x="59" y="946"/>
                </a:lnTo>
                <a:lnTo>
                  <a:pt x="45" y="957"/>
                </a:lnTo>
                <a:lnTo>
                  <a:pt x="33" y="968"/>
                </a:lnTo>
                <a:lnTo>
                  <a:pt x="24" y="982"/>
                </a:lnTo>
                <a:lnTo>
                  <a:pt x="14" y="998"/>
                </a:lnTo>
                <a:lnTo>
                  <a:pt x="8" y="1016"/>
                </a:lnTo>
                <a:lnTo>
                  <a:pt x="3" y="1035"/>
                </a:lnTo>
                <a:lnTo>
                  <a:pt x="0" y="1054"/>
                </a:lnTo>
                <a:lnTo>
                  <a:pt x="0" y="1074"/>
                </a:lnTo>
                <a:lnTo>
                  <a:pt x="0" y="1454"/>
                </a:lnTo>
                <a:lnTo>
                  <a:pt x="0" y="1454"/>
                </a:lnTo>
                <a:lnTo>
                  <a:pt x="51" y="1456"/>
                </a:lnTo>
                <a:lnTo>
                  <a:pt x="100" y="1461"/>
                </a:lnTo>
                <a:lnTo>
                  <a:pt x="151" y="1467"/>
                </a:lnTo>
                <a:lnTo>
                  <a:pt x="198" y="1476"/>
                </a:lnTo>
                <a:lnTo>
                  <a:pt x="246" y="1488"/>
                </a:lnTo>
                <a:lnTo>
                  <a:pt x="293" y="1500"/>
                </a:lnTo>
                <a:lnTo>
                  <a:pt x="339" y="1516"/>
                </a:lnTo>
                <a:lnTo>
                  <a:pt x="384" y="1535"/>
                </a:lnTo>
                <a:lnTo>
                  <a:pt x="426" y="1554"/>
                </a:lnTo>
                <a:lnTo>
                  <a:pt x="469" y="1576"/>
                </a:lnTo>
                <a:lnTo>
                  <a:pt x="510" y="1600"/>
                </a:lnTo>
                <a:lnTo>
                  <a:pt x="552" y="1625"/>
                </a:lnTo>
                <a:lnTo>
                  <a:pt x="590" y="1652"/>
                </a:lnTo>
                <a:lnTo>
                  <a:pt x="628" y="1682"/>
                </a:lnTo>
                <a:lnTo>
                  <a:pt x="663" y="1712"/>
                </a:lnTo>
                <a:lnTo>
                  <a:pt x="697" y="1746"/>
                </a:lnTo>
                <a:lnTo>
                  <a:pt x="731" y="1781"/>
                </a:lnTo>
                <a:lnTo>
                  <a:pt x="761" y="1815"/>
                </a:lnTo>
                <a:lnTo>
                  <a:pt x="791" y="1853"/>
                </a:lnTo>
                <a:lnTo>
                  <a:pt x="818" y="1891"/>
                </a:lnTo>
                <a:lnTo>
                  <a:pt x="843" y="1931"/>
                </a:lnTo>
                <a:lnTo>
                  <a:pt x="869" y="1972"/>
                </a:lnTo>
                <a:lnTo>
                  <a:pt x="891" y="2015"/>
                </a:lnTo>
                <a:lnTo>
                  <a:pt x="910" y="2058"/>
                </a:lnTo>
                <a:lnTo>
                  <a:pt x="927" y="2104"/>
                </a:lnTo>
                <a:lnTo>
                  <a:pt x="943" y="2148"/>
                </a:lnTo>
                <a:lnTo>
                  <a:pt x="957" y="2196"/>
                </a:lnTo>
                <a:lnTo>
                  <a:pt x="968" y="2243"/>
                </a:lnTo>
                <a:lnTo>
                  <a:pt x="978" y="2291"/>
                </a:lnTo>
                <a:lnTo>
                  <a:pt x="984" y="2341"/>
                </a:lnTo>
                <a:lnTo>
                  <a:pt x="989" y="2390"/>
                </a:lnTo>
                <a:lnTo>
                  <a:pt x="991" y="2441"/>
                </a:lnTo>
                <a:lnTo>
                  <a:pt x="1369" y="2441"/>
                </a:lnTo>
                <a:lnTo>
                  <a:pt x="1369" y="2441"/>
                </a:lnTo>
                <a:lnTo>
                  <a:pt x="1393" y="2443"/>
                </a:lnTo>
                <a:lnTo>
                  <a:pt x="1414" y="2446"/>
                </a:lnTo>
                <a:lnTo>
                  <a:pt x="1436" y="2451"/>
                </a:lnTo>
                <a:lnTo>
                  <a:pt x="1455" y="2459"/>
                </a:lnTo>
                <a:lnTo>
                  <a:pt x="1472" y="2468"/>
                </a:lnTo>
                <a:lnTo>
                  <a:pt x="1488" y="2479"/>
                </a:lnTo>
                <a:lnTo>
                  <a:pt x="1501" y="2492"/>
                </a:lnTo>
                <a:lnTo>
                  <a:pt x="1513" y="2508"/>
                </a:lnTo>
                <a:lnTo>
                  <a:pt x="1513" y="2508"/>
                </a:lnTo>
                <a:lnTo>
                  <a:pt x="1523" y="2525"/>
                </a:lnTo>
                <a:lnTo>
                  <a:pt x="1531" y="2542"/>
                </a:lnTo>
                <a:lnTo>
                  <a:pt x="1536" y="2562"/>
                </a:lnTo>
                <a:lnTo>
                  <a:pt x="1537" y="2581"/>
                </a:lnTo>
                <a:lnTo>
                  <a:pt x="1537" y="2601"/>
                </a:lnTo>
                <a:lnTo>
                  <a:pt x="1536" y="2623"/>
                </a:lnTo>
                <a:lnTo>
                  <a:pt x="1531" y="2644"/>
                </a:lnTo>
                <a:lnTo>
                  <a:pt x="1523" y="2666"/>
                </a:lnTo>
                <a:lnTo>
                  <a:pt x="1523" y="2666"/>
                </a:lnTo>
                <a:lnTo>
                  <a:pt x="1518" y="2679"/>
                </a:lnTo>
                <a:lnTo>
                  <a:pt x="1510" y="2712"/>
                </a:lnTo>
                <a:lnTo>
                  <a:pt x="1504" y="2734"/>
                </a:lnTo>
                <a:lnTo>
                  <a:pt x="1501" y="2758"/>
                </a:lnTo>
                <a:lnTo>
                  <a:pt x="1498" y="2786"/>
                </a:lnTo>
                <a:lnTo>
                  <a:pt x="1496" y="2815"/>
                </a:lnTo>
                <a:lnTo>
                  <a:pt x="1496" y="2815"/>
                </a:lnTo>
                <a:lnTo>
                  <a:pt x="1498" y="2837"/>
                </a:lnTo>
                <a:lnTo>
                  <a:pt x="1501" y="2859"/>
                </a:lnTo>
                <a:lnTo>
                  <a:pt x="1506" y="2878"/>
                </a:lnTo>
                <a:lnTo>
                  <a:pt x="1513" y="2899"/>
                </a:lnTo>
                <a:lnTo>
                  <a:pt x="1523" y="2918"/>
                </a:lnTo>
                <a:lnTo>
                  <a:pt x="1532" y="2935"/>
                </a:lnTo>
                <a:lnTo>
                  <a:pt x="1545" y="2951"/>
                </a:lnTo>
                <a:lnTo>
                  <a:pt x="1559" y="2967"/>
                </a:lnTo>
                <a:lnTo>
                  <a:pt x="1575" y="2981"/>
                </a:lnTo>
                <a:lnTo>
                  <a:pt x="1591" y="2994"/>
                </a:lnTo>
                <a:lnTo>
                  <a:pt x="1609" y="3003"/>
                </a:lnTo>
                <a:lnTo>
                  <a:pt x="1628" y="3013"/>
                </a:lnTo>
                <a:lnTo>
                  <a:pt x="1648" y="3021"/>
                </a:lnTo>
                <a:lnTo>
                  <a:pt x="1669" y="3026"/>
                </a:lnTo>
                <a:lnTo>
                  <a:pt x="1689" y="3029"/>
                </a:lnTo>
                <a:lnTo>
                  <a:pt x="1712" y="3030"/>
                </a:lnTo>
                <a:lnTo>
                  <a:pt x="1712" y="3030"/>
                </a:lnTo>
                <a:lnTo>
                  <a:pt x="1734" y="3029"/>
                </a:lnTo>
                <a:lnTo>
                  <a:pt x="1754" y="3026"/>
                </a:lnTo>
                <a:lnTo>
                  <a:pt x="1775" y="3021"/>
                </a:lnTo>
                <a:lnTo>
                  <a:pt x="1796" y="3013"/>
                </a:lnTo>
                <a:lnTo>
                  <a:pt x="1813" y="3003"/>
                </a:lnTo>
                <a:lnTo>
                  <a:pt x="1832" y="2994"/>
                </a:lnTo>
                <a:lnTo>
                  <a:pt x="1848" y="2981"/>
                </a:lnTo>
                <a:lnTo>
                  <a:pt x="1864" y="2967"/>
                </a:lnTo>
                <a:lnTo>
                  <a:pt x="1876" y="2951"/>
                </a:lnTo>
                <a:lnTo>
                  <a:pt x="1889" y="2935"/>
                </a:lnTo>
                <a:lnTo>
                  <a:pt x="1900" y="2918"/>
                </a:lnTo>
                <a:lnTo>
                  <a:pt x="1910" y="2899"/>
                </a:lnTo>
                <a:lnTo>
                  <a:pt x="1916" y="2878"/>
                </a:lnTo>
                <a:lnTo>
                  <a:pt x="1922" y="2859"/>
                </a:lnTo>
                <a:lnTo>
                  <a:pt x="1925" y="2837"/>
                </a:lnTo>
                <a:lnTo>
                  <a:pt x="1927" y="2815"/>
                </a:lnTo>
                <a:lnTo>
                  <a:pt x="1927" y="2815"/>
                </a:lnTo>
                <a:lnTo>
                  <a:pt x="1925" y="2786"/>
                </a:lnTo>
                <a:lnTo>
                  <a:pt x="1922" y="2758"/>
                </a:lnTo>
                <a:lnTo>
                  <a:pt x="1918" y="2734"/>
                </a:lnTo>
                <a:lnTo>
                  <a:pt x="1913" y="2712"/>
                </a:lnTo>
                <a:lnTo>
                  <a:pt x="1903" y="2679"/>
                </a:lnTo>
                <a:lnTo>
                  <a:pt x="1900" y="2666"/>
                </a:lnTo>
                <a:lnTo>
                  <a:pt x="1900" y="2666"/>
                </a:lnTo>
                <a:lnTo>
                  <a:pt x="1892" y="2644"/>
                </a:lnTo>
                <a:lnTo>
                  <a:pt x="1887" y="2623"/>
                </a:lnTo>
                <a:lnTo>
                  <a:pt x="1884" y="2601"/>
                </a:lnTo>
                <a:lnTo>
                  <a:pt x="1884" y="2581"/>
                </a:lnTo>
                <a:lnTo>
                  <a:pt x="1887" y="2562"/>
                </a:lnTo>
                <a:lnTo>
                  <a:pt x="1892" y="2542"/>
                </a:lnTo>
                <a:lnTo>
                  <a:pt x="1900" y="2525"/>
                </a:lnTo>
                <a:lnTo>
                  <a:pt x="1910" y="2508"/>
                </a:lnTo>
                <a:lnTo>
                  <a:pt x="1910" y="2508"/>
                </a:lnTo>
                <a:lnTo>
                  <a:pt x="1921" y="2492"/>
                </a:lnTo>
                <a:lnTo>
                  <a:pt x="1935" y="2479"/>
                </a:lnTo>
                <a:lnTo>
                  <a:pt x="1951" y="2468"/>
                </a:lnTo>
                <a:lnTo>
                  <a:pt x="1968" y="2459"/>
                </a:lnTo>
                <a:lnTo>
                  <a:pt x="1987" y="2451"/>
                </a:lnTo>
                <a:lnTo>
                  <a:pt x="2008" y="2446"/>
                </a:lnTo>
                <a:lnTo>
                  <a:pt x="2030" y="2443"/>
                </a:lnTo>
                <a:lnTo>
                  <a:pt x="2054" y="2441"/>
                </a:lnTo>
                <a:lnTo>
                  <a:pt x="2445" y="2441"/>
                </a:lnTo>
                <a:lnTo>
                  <a:pt x="2445" y="2441"/>
                </a:lnTo>
                <a:lnTo>
                  <a:pt x="2445" y="2378"/>
                </a:lnTo>
                <a:lnTo>
                  <a:pt x="2442" y="2316"/>
                </a:lnTo>
                <a:lnTo>
                  <a:pt x="2437" y="2254"/>
                </a:lnTo>
                <a:lnTo>
                  <a:pt x="2433" y="2192"/>
                </a:lnTo>
                <a:lnTo>
                  <a:pt x="2425" y="2131"/>
                </a:lnTo>
                <a:lnTo>
                  <a:pt x="2415" y="2070"/>
                </a:lnTo>
                <a:lnTo>
                  <a:pt x="2406" y="2010"/>
                </a:lnTo>
                <a:lnTo>
                  <a:pt x="2395" y="1950"/>
                </a:lnTo>
                <a:lnTo>
                  <a:pt x="2380" y="1890"/>
                </a:lnTo>
                <a:lnTo>
                  <a:pt x="2366" y="1831"/>
                </a:lnTo>
                <a:lnTo>
                  <a:pt x="2350" y="1774"/>
                </a:lnTo>
                <a:lnTo>
                  <a:pt x="2333" y="1716"/>
                </a:lnTo>
                <a:lnTo>
                  <a:pt x="2314" y="1659"/>
                </a:lnTo>
                <a:lnTo>
                  <a:pt x="2295" y="1603"/>
                </a:lnTo>
                <a:lnTo>
                  <a:pt x="2273" y="1548"/>
                </a:lnTo>
                <a:lnTo>
                  <a:pt x="2250" y="1492"/>
                </a:lnTo>
                <a:lnTo>
                  <a:pt x="2227" y="1438"/>
                </a:lnTo>
                <a:lnTo>
                  <a:pt x="2201" y="1385"/>
                </a:lnTo>
                <a:lnTo>
                  <a:pt x="2174" y="1332"/>
                </a:lnTo>
                <a:lnTo>
                  <a:pt x="2147" y="1280"/>
                </a:lnTo>
                <a:lnTo>
                  <a:pt x="2119" y="1228"/>
                </a:lnTo>
                <a:lnTo>
                  <a:pt x="2089" y="1177"/>
                </a:lnTo>
                <a:lnTo>
                  <a:pt x="2057" y="1128"/>
                </a:lnTo>
                <a:lnTo>
                  <a:pt x="2024" y="1079"/>
                </a:lnTo>
                <a:lnTo>
                  <a:pt x="1990" y="1030"/>
                </a:lnTo>
                <a:lnTo>
                  <a:pt x="1956" y="982"/>
                </a:lnTo>
                <a:lnTo>
                  <a:pt x="1921" y="936"/>
                </a:lnTo>
                <a:lnTo>
                  <a:pt x="1884" y="890"/>
                </a:lnTo>
                <a:lnTo>
                  <a:pt x="1846" y="846"/>
                </a:lnTo>
                <a:lnTo>
                  <a:pt x="1807" y="802"/>
                </a:lnTo>
                <a:lnTo>
                  <a:pt x="1767" y="759"/>
                </a:lnTo>
                <a:lnTo>
                  <a:pt x="1726" y="718"/>
                </a:lnTo>
                <a:lnTo>
                  <a:pt x="1683" y="677"/>
                </a:lnTo>
                <a:lnTo>
                  <a:pt x="1640" y="637"/>
                </a:lnTo>
                <a:lnTo>
                  <a:pt x="1597" y="597"/>
                </a:lnTo>
                <a:lnTo>
                  <a:pt x="1551" y="561"/>
                </a:lnTo>
                <a:lnTo>
                  <a:pt x="1507" y="523"/>
                </a:lnTo>
                <a:lnTo>
                  <a:pt x="1460" y="488"/>
                </a:lnTo>
                <a:lnTo>
                  <a:pt x="1412" y="453"/>
                </a:lnTo>
                <a:lnTo>
                  <a:pt x="1365" y="420"/>
                </a:lnTo>
                <a:lnTo>
                  <a:pt x="1315" y="387"/>
                </a:lnTo>
                <a:lnTo>
                  <a:pt x="1265" y="357"/>
                </a:lnTo>
                <a:lnTo>
                  <a:pt x="1214" y="326"/>
                </a:lnTo>
                <a:lnTo>
                  <a:pt x="1163" y="298"/>
                </a:lnTo>
                <a:lnTo>
                  <a:pt x="1111" y="269"/>
                </a:lnTo>
                <a:lnTo>
                  <a:pt x="1057" y="244"/>
                </a:lnTo>
                <a:lnTo>
                  <a:pt x="1005" y="219"/>
                </a:lnTo>
                <a:lnTo>
                  <a:pt x="949" y="195"/>
                </a:lnTo>
                <a:lnTo>
                  <a:pt x="894" y="171"/>
                </a:lnTo>
                <a:lnTo>
                  <a:pt x="838" y="151"/>
                </a:lnTo>
                <a:lnTo>
                  <a:pt x="783" y="130"/>
                </a:lnTo>
                <a:lnTo>
                  <a:pt x="726" y="113"/>
                </a:lnTo>
                <a:lnTo>
                  <a:pt x="667" y="95"/>
                </a:lnTo>
                <a:lnTo>
                  <a:pt x="610" y="79"/>
                </a:lnTo>
                <a:lnTo>
                  <a:pt x="552" y="65"/>
                </a:lnTo>
                <a:lnTo>
                  <a:pt x="491" y="52"/>
                </a:lnTo>
                <a:lnTo>
                  <a:pt x="431" y="40"/>
                </a:lnTo>
                <a:lnTo>
                  <a:pt x="371" y="30"/>
                </a:lnTo>
                <a:lnTo>
                  <a:pt x="311" y="21"/>
                </a:lnTo>
                <a:lnTo>
                  <a:pt x="249" y="14"/>
                </a:lnTo>
                <a:lnTo>
                  <a:pt x="187" y="8"/>
                </a:lnTo>
                <a:lnTo>
                  <a:pt x="125" y="5"/>
                </a:lnTo>
                <a:lnTo>
                  <a:pt x="64" y="2"/>
                </a:lnTo>
                <a:lnTo>
                  <a:pt x="0" y="0"/>
                </a:lnTo>
                <a:lnTo>
                  <a:pt x="0" y="390"/>
                </a:lnTo>
                <a:close/>
              </a:path>
            </a:pathLst>
          </a:custGeom>
          <a:solidFill>
            <a:srgbClr val="EB673C"/>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46" name="Freeform 16"/>
          <p:cNvSpPr/>
          <p:nvPr>
            <p:custDataLst>
              <p:tags r:id="rId5"/>
            </p:custDataLst>
          </p:nvPr>
        </p:nvSpPr>
        <p:spPr bwMode="auto">
          <a:xfrm>
            <a:off x="5801434" y="3775777"/>
            <a:ext cx="2359292" cy="1903006"/>
          </a:xfrm>
          <a:custGeom>
            <a:avLst/>
            <a:gdLst>
              <a:gd name="T0" fmla="*/ 2580 w 3030"/>
              <a:gd name="T1" fmla="*/ 8 h 2444"/>
              <a:gd name="T2" fmla="*/ 2510 w 3030"/>
              <a:gd name="T3" fmla="*/ 59 h 2444"/>
              <a:gd name="T4" fmla="*/ 2488 w 3030"/>
              <a:gd name="T5" fmla="*/ 124 h 2444"/>
              <a:gd name="T6" fmla="*/ 2503 w 3030"/>
              <a:gd name="T7" fmla="*/ 200 h 2444"/>
              <a:gd name="T8" fmla="*/ 2529 w 3030"/>
              <a:gd name="T9" fmla="*/ 325 h 2444"/>
              <a:gd name="T10" fmla="*/ 2520 w 3030"/>
              <a:gd name="T11" fmla="*/ 425 h 2444"/>
              <a:gd name="T12" fmla="*/ 2461 w 3030"/>
              <a:gd name="T13" fmla="*/ 521 h 2444"/>
              <a:gd name="T14" fmla="*/ 2366 w 3030"/>
              <a:gd name="T15" fmla="*/ 578 h 2444"/>
              <a:gd name="T16" fmla="*/ 2273 w 3030"/>
              <a:gd name="T17" fmla="*/ 588 h 2444"/>
              <a:gd name="T18" fmla="*/ 2165 w 3030"/>
              <a:gd name="T19" fmla="*/ 550 h 2444"/>
              <a:gd name="T20" fmla="*/ 2091 w 3030"/>
              <a:gd name="T21" fmla="*/ 467 h 2444"/>
              <a:gd name="T22" fmla="*/ 2062 w 3030"/>
              <a:gd name="T23" fmla="*/ 355 h 2444"/>
              <a:gd name="T24" fmla="*/ 2076 w 3030"/>
              <a:gd name="T25" fmla="*/ 247 h 2444"/>
              <a:gd name="T26" fmla="*/ 2102 w 3030"/>
              <a:gd name="T27" fmla="*/ 160 h 2444"/>
              <a:gd name="T28" fmla="*/ 2092 w 3030"/>
              <a:gd name="T29" fmla="*/ 73 h 2444"/>
              <a:gd name="T30" fmla="*/ 2046 w 3030"/>
              <a:gd name="T31" fmla="*/ 24 h 2444"/>
              <a:gd name="T32" fmla="*/ 1954 w 3030"/>
              <a:gd name="T33" fmla="*/ 0 h 2444"/>
              <a:gd name="T34" fmla="*/ 1563 w 3030"/>
              <a:gd name="T35" fmla="*/ 151 h 2444"/>
              <a:gd name="T36" fmla="*/ 1496 w 3030"/>
              <a:gd name="T37" fmla="*/ 383 h 2444"/>
              <a:gd name="T38" fmla="*/ 1377 w 3030"/>
              <a:gd name="T39" fmla="*/ 589 h 2444"/>
              <a:gd name="T40" fmla="*/ 1214 w 3030"/>
              <a:gd name="T41" fmla="*/ 760 h 2444"/>
              <a:gd name="T42" fmla="*/ 1016 w 3030"/>
              <a:gd name="T43" fmla="*/ 890 h 2444"/>
              <a:gd name="T44" fmla="*/ 788 w 3030"/>
              <a:gd name="T45" fmla="*/ 968 h 2444"/>
              <a:gd name="T46" fmla="*/ 590 w 3030"/>
              <a:gd name="T47" fmla="*/ 1370 h 2444"/>
              <a:gd name="T48" fmla="*/ 572 w 3030"/>
              <a:gd name="T49" fmla="*/ 1456 h 2444"/>
              <a:gd name="T50" fmla="*/ 523 w 3030"/>
              <a:gd name="T51" fmla="*/ 1514 h 2444"/>
              <a:gd name="T52" fmla="*/ 428 w 3030"/>
              <a:gd name="T53" fmla="*/ 1540 h 2444"/>
              <a:gd name="T54" fmla="*/ 351 w 3030"/>
              <a:gd name="T55" fmla="*/ 1521 h 2444"/>
              <a:gd name="T56" fmla="*/ 214 w 3030"/>
              <a:gd name="T57" fmla="*/ 1499 h 2444"/>
              <a:gd name="T58" fmla="*/ 132 w 3030"/>
              <a:gd name="T59" fmla="*/ 1514 h 2444"/>
              <a:gd name="T60" fmla="*/ 50 w 3030"/>
              <a:gd name="T61" fmla="*/ 1576 h 2444"/>
              <a:gd name="T62" fmla="*/ 4 w 3030"/>
              <a:gd name="T63" fmla="*/ 1670 h 2444"/>
              <a:gd name="T64" fmla="*/ 4 w 3030"/>
              <a:gd name="T65" fmla="*/ 1755 h 2444"/>
              <a:gd name="T66" fmla="*/ 50 w 3030"/>
              <a:gd name="T67" fmla="*/ 1849 h 2444"/>
              <a:gd name="T68" fmla="*/ 132 w 3030"/>
              <a:gd name="T69" fmla="*/ 1910 h 2444"/>
              <a:gd name="T70" fmla="*/ 214 w 3030"/>
              <a:gd name="T71" fmla="*/ 1928 h 2444"/>
              <a:gd name="T72" fmla="*/ 351 w 3030"/>
              <a:gd name="T73" fmla="*/ 1906 h 2444"/>
              <a:gd name="T74" fmla="*/ 428 w 3030"/>
              <a:gd name="T75" fmla="*/ 1887 h 2444"/>
              <a:gd name="T76" fmla="*/ 523 w 3030"/>
              <a:gd name="T77" fmla="*/ 1910 h 2444"/>
              <a:gd name="T78" fmla="*/ 572 w 3030"/>
              <a:gd name="T79" fmla="*/ 1969 h 2444"/>
              <a:gd name="T80" fmla="*/ 590 w 3030"/>
              <a:gd name="T81" fmla="*/ 2444 h 2444"/>
              <a:gd name="T82" fmla="*/ 839 w 3030"/>
              <a:gd name="T83" fmla="*/ 2432 h 2444"/>
              <a:gd name="T84" fmla="*/ 1140 w 3030"/>
              <a:gd name="T85" fmla="*/ 2379 h 2444"/>
              <a:gd name="T86" fmla="*/ 1428 w 3030"/>
              <a:gd name="T87" fmla="*/ 2294 h 2444"/>
              <a:gd name="T88" fmla="*/ 1699 w 3030"/>
              <a:gd name="T89" fmla="*/ 2173 h 2444"/>
              <a:gd name="T90" fmla="*/ 1953 w 3030"/>
              <a:gd name="T91" fmla="*/ 2023 h 2444"/>
              <a:gd name="T92" fmla="*/ 2186 w 3030"/>
              <a:gd name="T93" fmla="*/ 1845 h 2444"/>
              <a:gd name="T94" fmla="*/ 2395 w 3030"/>
              <a:gd name="T95" fmla="*/ 1641 h 2444"/>
              <a:gd name="T96" fmla="*/ 2579 w 3030"/>
              <a:gd name="T97" fmla="*/ 1411 h 2444"/>
              <a:gd name="T98" fmla="*/ 2734 w 3030"/>
              <a:gd name="T99" fmla="*/ 1163 h 2444"/>
              <a:gd name="T100" fmla="*/ 2859 w 3030"/>
              <a:gd name="T101" fmla="*/ 895 h 2444"/>
              <a:gd name="T102" fmla="*/ 2953 w 3030"/>
              <a:gd name="T103" fmla="*/ 610 h 2444"/>
              <a:gd name="T104" fmla="*/ 3010 w 3030"/>
              <a:gd name="T105" fmla="*/ 311 h 2444"/>
              <a:gd name="T106" fmla="*/ 3030 w 3030"/>
              <a:gd name="T107" fmla="*/ 0 h 2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30" h="2444">
                <a:moveTo>
                  <a:pt x="2639" y="0"/>
                </a:moveTo>
                <a:lnTo>
                  <a:pt x="2639" y="0"/>
                </a:lnTo>
                <a:lnTo>
                  <a:pt x="2618" y="2"/>
                </a:lnTo>
                <a:lnTo>
                  <a:pt x="2598" y="3"/>
                </a:lnTo>
                <a:lnTo>
                  <a:pt x="2580" y="8"/>
                </a:lnTo>
                <a:lnTo>
                  <a:pt x="2563" y="16"/>
                </a:lnTo>
                <a:lnTo>
                  <a:pt x="2547" y="24"/>
                </a:lnTo>
                <a:lnTo>
                  <a:pt x="2533" y="33"/>
                </a:lnTo>
                <a:lnTo>
                  <a:pt x="2520" y="44"/>
                </a:lnTo>
                <a:lnTo>
                  <a:pt x="2510" y="59"/>
                </a:lnTo>
                <a:lnTo>
                  <a:pt x="2510" y="59"/>
                </a:lnTo>
                <a:lnTo>
                  <a:pt x="2501" y="73"/>
                </a:lnTo>
                <a:lnTo>
                  <a:pt x="2495" y="89"/>
                </a:lnTo>
                <a:lnTo>
                  <a:pt x="2490" y="106"/>
                </a:lnTo>
                <a:lnTo>
                  <a:pt x="2488" y="124"/>
                </a:lnTo>
                <a:lnTo>
                  <a:pt x="2488" y="141"/>
                </a:lnTo>
                <a:lnTo>
                  <a:pt x="2491" y="160"/>
                </a:lnTo>
                <a:lnTo>
                  <a:pt x="2496" y="179"/>
                </a:lnTo>
                <a:lnTo>
                  <a:pt x="2503" y="200"/>
                </a:lnTo>
                <a:lnTo>
                  <a:pt x="2503" y="200"/>
                </a:lnTo>
                <a:lnTo>
                  <a:pt x="2507" y="214"/>
                </a:lnTo>
                <a:lnTo>
                  <a:pt x="2517" y="247"/>
                </a:lnTo>
                <a:lnTo>
                  <a:pt x="2522" y="271"/>
                </a:lnTo>
                <a:lnTo>
                  <a:pt x="2526" y="296"/>
                </a:lnTo>
                <a:lnTo>
                  <a:pt x="2529" y="325"/>
                </a:lnTo>
                <a:lnTo>
                  <a:pt x="2531" y="355"/>
                </a:lnTo>
                <a:lnTo>
                  <a:pt x="2531" y="355"/>
                </a:lnTo>
                <a:lnTo>
                  <a:pt x="2529" y="379"/>
                </a:lnTo>
                <a:lnTo>
                  <a:pt x="2526" y="402"/>
                </a:lnTo>
                <a:lnTo>
                  <a:pt x="2520" y="425"/>
                </a:lnTo>
                <a:lnTo>
                  <a:pt x="2512" y="447"/>
                </a:lnTo>
                <a:lnTo>
                  <a:pt x="2503" y="467"/>
                </a:lnTo>
                <a:lnTo>
                  <a:pt x="2490" y="486"/>
                </a:lnTo>
                <a:lnTo>
                  <a:pt x="2477" y="504"/>
                </a:lnTo>
                <a:lnTo>
                  <a:pt x="2461" y="521"/>
                </a:lnTo>
                <a:lnTo>
                  <a:pt x="2445" y="536"/>
                </a:lnTo>
                <a:lnTo>
                  <a:pt x="2426" y="550"/>
                </a:lnTo>
                <a:lnTo>
                  <a:pt x="2407" y="561"/>
                </a:lnTo>
                <a:lnTo>
                  <a:pt x="2387" y="570"/>
                </a:lnTo>
                <a:lnTo>
                  <a:pt x="2366" y="578"/>
                </a:lnTo>
                <a:lnTo>
                  <a:pt x="2344" y="585"/>
                </a:lnTo>
                <a:lnTo>
                  <a:pt x="2320" y="588"/>
                </a:lnTo>
                <a:lnTo>
                  <a:pt x="2297" y="589"/>
                </a:lnTo>
                <a:lnTo>
                  <a:pt x="2297" y="589"/>
                </a:lnTo>
                <a:lnTo>
                  <a:pt x="2273" y="588"/>
                </a:lnTo>
                <a:lnTo>
                  <a:pt x="2249" y="585"/>
                </a:lnTo>
                <a:lnTo>
                  <a:pt x="2227" y="578"/>
                </a:lnTo>
                <a:lnTo>
                  <a:pt x="2205" y="570"/>
                </a:lnTo>
                <a:lnTo>
                  <a:pt x="2186" y="561"/>
                </a:lnTo>
                <a:lnTo>
                  <a:pt x="2165" y="550"/>
                </a:lnTo>
                <a:lnTo>
                  <a:pt x="2148" y="536"/>
                </a:lnTo>
                <a:lnTo>
                  <a:pt x="2132" y="521"/>
                </a:lnTo>
                <a:lnTo>
                  <a:pt x="2116" y="504"/>
                </a:lnTo>
                <a:lnTo>
                  <a:pt x="2102" y="486"/>
                </a:lnTo>
                <a:lnTo>
                  <a:pt x="2091" y="467"/>
                </a:lnTo>
                <a:lnTo>
                  <a:pt x="2081" y="447"/>
                </a:lnTo>
                <a:lnTo>
                  <a:pt x="2073" y="425"/>
                </a:lnTo>
                <a:lnTo>
                  <a:pt x="2067" y="402"/>
                </a:lnTo>
                <a:lnTo>
                  <a:pt x="2064" y="379"/>
                </a:lnTo>
                <a:lnTo>
                  <a:pt x="2062" y="355"/>
                </a:lnTo>
                <a:lnTo>
                  <a:pt x="2062" y="355"/>
                </a:lnTo>
                <a:lnTo>
                  <a:pt x="2064" y="325"/>
                </a:lnTo>
                <a:lnTo>
                  <a:pt x="2067" y="296"/>
                </a:lnTo>
                <a:lnTo>
                  <a:pt x="2072" y="271"/>
                </a:lnTo>
                <a:lnTo>
                  <a:pt x="2076" y="247"/>
                </a:lnTo>
                <a:lnTo>
                  <a:pt x="2086" y="214"/>
                </a:lnTo>
                <a:lnTo>
                  <a:pt x="2091" y="200"/>
                </a:lnTo>
                <a:lnTo>
                  <a:pt x="2091" y="200"/>
                </a:lnTo>
                <a:lnTo>
                  <a:pt x="2097" y="179"/>
                </a:lnTo>
                <a:lnTo>
                  <a:pt x="2102" y="160"/>
                </a:lnTo>
                <a:lnTo>
                  <a:pt x="2103" y="141"/>
                </a:lnTo>
                <a:lnTo>
                  <a:pt x="2105" y="124"/>
                </a:lnTo>
                <a:lnTo>
                  <a:pt x="2102" y="106"/>
                </a:lnTo>
                <a:lnTo>
                  <a:pt x="2098" y="89"/>
                </a:lnTo>
                <a:lnTo>
                  <a:pt x="2092" y="73"/>
                </a:lnTo>
                <a:lnTo>
                  <a:pt x="2083" y="59"/>
                </a:lnTo>
                <a:lnTo>
                  <a:pt x="2083" y="59"/>
                </a:lnTo>
                <a:lnTo>
                  <a:pt x="2072" y="44"/>
                </a:lnTo>
                <a:lnTo>
                  <a:pt x="2060" y="33"/>
                </a:lnTo>
                <a:lnTo>
                  <a:pt x="2046" y="24"/>
                </a:lnTo>
                <a:lnTo>
                  <a:pt x="2030" y="16"/>
                </a:lnTo>
                <a:lnTo>
                  <a:pt x="2013" y="8"/>
                </a:lnTo>
                <a:lnTo>
                  <a:pt x="1995" y="3"/>
                </a:lnTo>
                <a:lnTo>
                  <a:pt x="1975" y="2"/>
                </a:lnTo>
                <a:lnTo>
                  <a:pt x="1954" y="0"/>
                </a:lnTo>
                <a:lnTo>
                  <a:pt x="1576" y="0"/>
                </a:lnTo>
                <a:lnTo>
                  <a:pt x="1576" y="0"/>
                </a:lnTo>
                <a:lnTo>
                  <a:pt x="1574" y="51"/>
                </a:lnTo>
                <a:lnTo>
                  <a:pt x="1571" y="102"/>
                </a:lnTo>
                <a:lnTo>
                  <a:pt x="1563" y="151"/>
                </a:lnTo>
                <a:lnTo>
                  <a:pt x="1555" y="198"/>
                </a:lnTo>
                <a:lnTo>
                  <a:pt x="1544" y="246"/>
                </a:lnTo>
                <a:lnTo>
                  <a:pt x="1530" y="293"/>
                </a:lnTo>
                <a:lnTo>
                  <a:pt x="1514" y="339"/>
                </a:lnTo>
                <a:lnTo>
                  <a:pt x="1496" y="383"/>
                </a:lnTo>
                <a:lnTo>
                  <a:pt x="1477" y="428"/>
                </a:lnTo>
                <a:lnTo>
                  <a:pt x="1455" y="469"/>
                </a:lnTo>
                <a:lnTo>
                  <a:pt x="1431" y="510"/>
                </a:lnTo>
                <a:lnTo>
                  <a:pt x="1406" y="551"/>
                </a:lnTo>
                <a:lnTo>
                  <a:pt x="1377" y="589"/>
                </a:lnTo>
                <a:lnTo>
                  <a:pt x="1349" y="627"/>
                </a:lnTo>
                <a:lnTo>
                  <a:pt x="1317" y="662"/>
                </a:lnTo>
                <a:lnTo>
                  <a:pt x="1286" y="697"/>
                </a:lnTo>
                <a:lnTo>
                  <a:pt x="1251" y="730"/>
                </a:lnTo>
                <a:lnTo>
                  <a:pt x="1214" y="760"/>
                </a:lnTo>
                <a:lnTo>
                  <a:pt x="1178" y="791"/>
                </a:lnTo>
                <a:lnTo>
                  <a:pt x="1140" y="817"/>
                </a:lnTo>
                <a:lnTo>
                  <a:pt x="1099" y="844"/>
                </a:lnTo>
                <a:lnTo>
                  <a:pt x="1057" y="868"/>
                </a:lnTo>
                <a:lnTo>
                  <a:pt x="1016" y="890"/>
                </a:lnTo>
                <a:lnTo>
                  <a:pt x="972" y="909"/>
                </a:lnTo>
                <a:lnTo>
                  <a:pt x="927" y="928"/>
                </a:lnTo>
                <a:lnTo>
                  <a:pt x="881" y="944"/>
                </a:lnTo>
                <a:lnTo>
                  <a:pt x="836" y="957"/>
                </a:lnTo>
                <a:lnTo>
                  <a:pt x="788" y="968"/>
                </a:lnTo>
                <a:lnTo>
                  <a:pt x="739" y="977"/>
                </a:lnTo>
                <a:lnTo>
                  <a:pt x="690" y="984"/>
                </a:lnTo>
                <a:lnTo>
                  <a:pt x="641" y="989"/>
                </a:lnTo>
                <a:lnTo>
                  <a:pt x="590" y="990"/>
                </a:lnTo>
                <a:lnTo>
                  <a:pt x="590" y="1370"/>
                </a:lnTo>
                <a:lnTo>
                  <a:pt x="590" y="1370"/>
                </a:lnTo>
                <a:lnTo>
                  <a:pt x="588" y="1394"/>
                </a:lnTo>
                <a:lnTo>
                  <a:pt x="585" y="1416"/>
                </a:lnTo>
                <a:lnTo>
                  <a:pt x="579" y="1437"/>
                </a:lnTo>
                <a:lnTo>
                  <a:pt x="572" y="1456"/>
                </a:lnTo>
                <a:lnTo>
                  <a:pt x="563" y="1473"/>
                </a:lnTo>
                <a:lnTo>
                  <a:pt x="552" y="1489"/>
                </a:lnTo>
                <a:lnTo>
                  <a:pt x="538" y="1503"/>
                </a:lnTo>
                <a:lnTo>
                  <a:pt x="523" y="1514"/>
                </a:lnTo>
                <a:lnTo>
                  <a:pt x="523" y="1514"/>
                </a:lnTo>
                <a:lnTo>
                  <a:pt x="506" y="1526"/>
                </a:lnTo>
                <a:lnTo>
                  <a:pt x="488" y="1532"/>
                </a:lnTo>
                <a:lnTo>
                  <a:pt x="469" y="1537"/>
                </a:lnTo>
                <a:lnTo>
                  <a:pt x="449" y="1540"/>
                </a:lnTo>
                <a:lnTo>
                  <a:pt x="428" y="1540"/>
                </a:lnTo>
                <a:lnTo>
                  <a:pt x="408" y="1537"/>
                </a:lnTo>
                <a:lnTo>
                  <a:pt x="385" y="1532"/>
                </a:lnTo>
                <a:lnTo>
                  <a:pt x="363" y="1524"/>
                </a:lnTo>
                <a:lnTo>
                  <a:pt x="363" y="1524"/>
                </a:lnTo>
                <a:lnTo>
                  <a:pt x="351" y="1521"/>
                </a:lnTo>
                <a:lnTo>
                  <a:pt x="319" y="1511"/>
                </a:lnTo>
                <a:lnTo>
                  <a:pt x="297" y="1507"/>
                </a:lnTo>
                <a:lnTo>
                  <a:pt x="271" y="1502"/>
                </a:lnTo>
                <a:lnTo>
                  <a:pt x="244" y="1499"/>
                </a:lnTo>
                <a:lnTo>
                  <a:pt x="214" y="1499"/>
                </a:lnTo>
                <a:lnTo>
                  <a:pt x="214" y="1499"/>
                </a:lnTo>
                <a:lnTo>
                  <a:pt x="194" y="1499"/>
                </a:lnTo>
                <a:lnTo>
                  <a:pt x="172" y="1502"/>
                </a:lnTo>
                <a:lnTo>
                  <a:pt x="151" y="1508"/>
                </a:lnTo>
                <a:lnTo>
                  <a:pt x="132" y="1514"/>
                </a:lnTo>
                <a:lnTo>
                  <a:pt x="113" y="1524"/>
                </a:lnTo>
                <a:lnTo>
                  <a:pt x="95" y="1535"/>
                </a:lnTo>
                <a:lnTo>
                  <a:pt x="78" y="1548"/>
                </a:lnTo>
                <a:lnTo>
                  <a:pt x="64" y="1560"/>
                </a:lnTo>
                <a:lnTo>
                  <a:pt x="50" y="1576"/>
                </a:lnTo>
                <a:lnTo>
                  <a:pt x="37" y="1592"/>
                </a:lnTo>
                <a:lnTo>
                  <a:pt x="26" y="1611"/>
                </a:lnTo>
                <a:lnTo>
                  <a:pt x="16" y="1628"/>
                </a:lnTo>
                <a:lnTo>
                  <a:pt x="10" y="1649"/>
                </a:lnTo>
                <a:lnTo>
                  <a:pt x="4" y="1670"/>
                </a:lnTo>
                <a:lnTo>
                  <a:pt x="0" y="1690"/>
                </a:lnTo>
                <a:lnTo>
                  <a:pt x="0" y="1712"/>
                </a:lnTo>
                <a:lnTo>
                  <a:pt x="0" y="1712"/>
                </a:lnTo>
                <a:lnTo>
                  <a:pt x="0" y="1735"/>
                </a:lnTo>
                <a:lnTo>
                  <a:pt x="4" y="1755"/>
                </a:lnTo>
                <a:lnTo>
                  <a:pt x="10" y="1776"/>
                </a:lnTo>
                <a:lnTo>
                  <a:pt x="16" y="1796"/>
                </a:lnTo>
                <a:lnTo>
                  <a:pt x="26" y="1815"/>
                </a:lnTo>
                <a:lnTo>
                  <a:pt x="37" y="1833"/>
                </a:lnTo>
                <a:lnTo>
                  <a:pt x="50" y="1849"/>
                </a:lnTo>
                <a:lnTo>
                  <a:pt x="64" y="1864"/>
                </a:lnTo>
                <a:lnTo>
                  <a:pt x="78" y="1879"/>
                </a:lnTo>
                <a:lnTo>
                  <a:pt x="95" y="1891"/>
                </a:lnTo>
                <a:lnTo>
                  <a:pt x="113" y="1901"/>
                </a:lnTo>
                <a:lnTo>
                  <a:pt x="132" y="1910"/>
                </a:lnTo>
                <a:lnTo>
                  <a:pt x="151" y="1918"/>
                </a:lnTo>
                <a:lnTo>
                  <a:pt x="172" y="1923"/>
                </a:lnTo>
                <a:lnTo>
                  <a:pt x="194" y="1926"/>
                </a:lnTo>
                <a:lnTo>
                  <a:pt x="214" y="1928"/>
                </a:lnTo>
                <a:lnTo>
                  <a:pt x="214" y="1928"/>
                </a:lnTo>
                <a:lnTo>
                  <a:pt x="244" y="1926"/>
                </a:lnTo>
                <a:lnTo>
                  <a:pt x="271" y="1923"/>
                </a:lnTo>
                <a:lnTo>
                  <a:pt x="297" y="1920"/>
                </a:lnTo>
                <a:lnTo>
                  <a:pt x="319" y="1915"/>
                </a:lnTo>
                <a:lnTo>
                  <a:pt x="351" y="1906"/>
                </a:lnTo>
                <a:lnTo>
                  <a:pt x="363" y="1901"/>
                </a:lnTo>
                <a:lnTo>
                  <a:pt x="363" y="1901"/>
                </a:lnTo>
                <a:lnTo>
                  <a:pt x="385" y="1893"/>
                </a:lnTo>
                <a:lnTo>
                  <a:pt x="408" y="1888"/>
                </a:lnTo>
                <a:lnTo>
                  <a:pt x="428" y="1887"/>
                </a:lnTo>
                <a:lnTo>
                  <a:pt x="449" y="1887"/>
                </a:lnTo>
                <a:lnTo>
                  <a:pt x="469" y="1888"/>
                </a:lnTo>
                <a:lnTo>
                  <a:pt x="488" y="1893"/>
                </a:lnTo>
                <a:lnTo>
                  <a:pt x="506" y="1901"/>
                </a:lnTo>
                <a:lnTo>
                  <a:pt x="523" y="1910"/>
                </a:lnTo>
                <a:lnTo>
                  <a:pt x="523" y="1910"/>
                </a:lnTo>
                <a:lnTo>
                  <a:pt x="538" y="1923"/>
                </a:lnTo>
                <a:lnTo>
                  <a:pt x="552" y="1936"/>
                </a:lnTo>
                <a:lnTo>
                  <a:pt x="563" y="1952"/>
                </a:lnTo>
                <a:lnTo>
                  <a:pt x="572" y="1969"/>
                </a:lnTo>
                <a:lnTo>
                  <a:pt x="579" y="1990"/>
                </a:lnTo>
                <a:lnTo>
                  <a:pt x="585" y="2010"/>
                </a:lnTo>
                <a:lnTo>
                  <a:pt x="588" y="2032"/>
                </a:lnTo>
                <a:lnTo>
                  <a:pt x="590" y="2055"/>
                </a:lnTo>
                <a:lnTo>
                  <a:pt x="590" y="2444"/>
                </a:lnTo>
                <a:lnTo>
                  <a:pt x="590" y="2444"/>
                </a:lnTo>
                <a:lnTo>
                  <a:pt x="652" y="2444"/>
                </a:lnTo>
                <a:lnTo>
                  <a:pt x="715" y="2441"/>
                </a:lnTo>
                <a:lnTo>
                  <a:pt x="777" y="2436"/>
                </a:lnTo>
                <a:lnTo>
                  <a:pt x="839" y="2432"/>
                </a:lnTo>
                <a:lnTo>
                  <a:pt x="900" y="2424"/>
                </a:lnTo>
                <a:lnTo>
                  <a:pt x="961" y="2416"/>
                </a:lnTo>
                <a:lnTo>
                  <a:pt x="1021" y="2405"/>
                </a:lnTo>
                <a:lnTo>
                  <a:pt x="1081" y="2394"/>
                </a:lnTo>
                <a:lnTo>
                  <a:pt x="1140" y="2379"/>
                </a:lnTo>
                <a:lnTo>
                  <a:pt x="1198" y="2365"/>
                </a:lnTo>
                <a:lnTo>
                  <a:pt x="1257" y="2349"/>
                </a:lnTo>
                <a:lnTo>
                  <a:pt x="1314" y="2332"/>
                </a:lnTo>
                <a:lnTo>
                  <a:pt x="1371" y="2313"/>
                </a:lnTo>
                <a:lnTo>
                  <a:pt x="1428" y="2294"/>
                </a:lnTo>
                <a:lnTo>
                  <a:pt x="1484" y="2272"/>
                </a:lnTo>
                <a:lnTo>
                  <a:pt x="1539" y="2249"/>
                </a:lnTo>
                <a:lnTo>
                  <a:pt x="1593" y="2226"/>
                </a:lnTo>
                <a:lnTo>
                  <a:pt x="1647" y="2200"/>
                </a:lnTo>
                <a:lnTo>
                  <a:pt x="1699" y="2173"/>
                </a:lnTo>
                <a:lnTo>
                  <a:pt x="1751" y="2146"/>
                </a:lnTo>
                <a:lnTo>
                  <a:pt x="1804" y="2118"/>
                </a:lnTo>
                <a:lnTo>
                  <a:pt x="1853" y="2088"/>
                </a:lnTo>
                <a:lnTo>
                  <a:pt x="1904" y="2056"/>
                </a:lnTo>
                <a:lnTo>
                  <a:pt x="1953" y="2023"/>
                </a:lnTo>
                <a:lnTo>
                  <a:pt x="2000" y="1990"/>
                </a:lnTo>
                <a:lnTo>
                  <a:pt x="2048" y="1955"/>
                </a:lnTo>
                <a:lnTo>
                  <a:pt x="2095" y="1920"/>
                </a:lnTo>
                <a:lnTo>
                  <a:pt x="2140" y="1884"/>
                </a:lnTo>
                <a:lnTo>
                  <a:pt x="2186" y="1845"/>
                </a:lnTo>
                <a:lnTo>
                  <a:pt x="2228" y="1806"/>
                </a:lnTo>
                <a:lnTo>
                  <a:pt x="2271" y="1766"/>
                </a:lnTo>
                <a:lnTo>
                  <a:pt x="2314" y="1725"/>
                </a:lnTo>
                <a:lnTo>
                  <a:pt x="2355" y="1684"/>
                </a:lnTo>
                <a:lnTo>
                  <a:pt x="2395" y="1641"/>
                </a:lnTo>
                <a:lnTo>
                  <a:pt x="2433" y="1597"/>
                </a:lnTo>
                <a:lnTo>
                  <a:pt x="2471" y="1552"/>
                </a:lnTo>
                <a:lnTo>
                  <a:pt x="2507" y="1507"/>
                </a:lnTo>
                <a:lnTo>
                  <a:pt x="2544" y="1459"/>
                </a:lnTo>
                <a:lnTo>
                  <a:pt x="2579" y="1411"/>
                </a:lnTo>
                <a:lnTo>
                  <a:pt x="2612" y="1364"/>
                </a:lnTo>
                <a:lnTo>
                  <a:pt x="2644" y="1315"/>
                </a:lnTo>
                <a:lnTo>
                  <a:pt x="2675" y="1264"/>
                </a:lnTo>
                <a:lnTo>
                  <a:pt x="2705" y="1213"/>
                </a:lnTo>
                <a:lnTo>
                  <a:pt x="2734" y="1163"/>
                </a:lnTo>
                <a:lnTo>
                  <a:pt x="2761" y="1111"/>
                </a:lnTo>
                <a:lnTo>
                  <a:pt x="2788" y="1058"/>
                </a:lnTo>
                <a:lnTo>
                  <a:pt x="2813" y="1004"/>
                </a:lnTo>
                <a:lnTo>
                  <a:pt x="2837" y="949"/>
                </a:lnTo>
                <a:lnTo>
                  <a:pt x="2859" y="895"/>
                </a:lnTo>
                <a:lnTo>
                  <a:pt x="2881" y="838"/>
                </a:lnTo>
                <a:lnTo>
                  <a:pt x="2900" y="783"/>
                </a:lnTo>
                <a:lnTo>
                  <a:pt x="2919" y="726"/>
                </a:lnTo>
                <a:lnTo>
                  <a:pt x="2937" y="669"/>
                </a:lnTo>
                <a:lnTo>
                  <a:pt x="2953" y="610"/>
                </a:lnTo>
                <a:lnTo>
                  <a:pt x="2967" y="551"/>
                </a:lnTo>
                <a:lnTo>
                  <a:pt x="2980" y="491"/>
                </a:lnTo>
                <a:lnTo>
                  <a:pt x="2992" y="433"/>
                </a:lnTo>
                <a:lnTo>
                  <a:pt x="3002" y="372"/>
                </a:lnTo>
                <a:lnTo>
                  <a:pt x="3010" y="311"/>
                </a:lnTo>
                <a:lnTo>
                  <a:pt x="3018" y="249"/>
                </a:lnTo>
                <a:lnTo>
                  <a:pt x="3022" y="187"/>
                </a:lnTo>
                <a:lnTo>
                  <a:pt x="3027" y="125"/>
                </a:lnTo>
                <a:lnTo>
                  <a:pt x="3030" y="63"/>
                </a:lnTo>
                <a:lnTo>
                  <a:pt x="3030" y="0"/>
                </a:lnTo>
                <a:lnTo>
                  <a:pt x="2639" y="0"/>
                </a:lnTo>
                <a:close/>
              </a:path>
            </a:pathLst>
          </a:custGeom>
          <a:solidFill>
            <a:srgbClr val="A6D25F"/>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normAutofit/>
          </a:bodyPr>
          <a:lstStyle/>
          <a:p>
            <a:pPr algn="ctr"/>
            <a:endParaRPr lang="en-US" sz="2400"/>
          </a:p>
        </p:txBody>
      </p:sp>
      <p:sp>
        <p:nvSpPr>
          <p:cNvPr id="2" name="文本框 1"/>
          <p:cNvSpPr txBox="1"/>
          <p:nvPr>
            <p:custDataLst>
              <p:tags r:id="rId6"/>
            </p:custDataLst>
          </p:nvPr>
        </p:nvSpPr>
        <p:spPr>
          <a:xfrm>
            <a:off x="1134719" y="4008718"/>
            <a:ext cx="2639586" cy="686292"/>
          </a:xfrm>
          <a:prstGeom prst="rect">
            <a:avLst/>
          </a:prstGeom>
        </p:spPr>
        <p:txBody>
          <a:bodyPr wrap="square" anchor="b" anchorCtr="0">
            <a:normAutofit/>
          </a:bodyPr>
          <a:lstStyle>
            <a:defPPr>
              <a:defRPr lang="zh-CN"/>
            </a:defPPr>
            <a:lvl1pPr indent="0" algn="r">
              <a:lnSpc>
                <a:spcPct val="130000"/>
              </a:lnSpc>
              <a:spcBef>
                <a:spcPts val="1200"/>
              </a:spcBef>
              <a:buFont typeface="Arial" panose="020B0604020202020204" pitchFamily="34" charset="0"/>
              <a:buNone/>
              <a:defRPr sz="2600" baseline="0">
                <a:solidFill>
                  <a:srgbClr val="6AB9D4"/>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solidFill>
                  <a:srgbClr val="007ADD"/>
                </a:solidFill>
                <a:sym typeface="+mn-ea"/>
              </a:rPr>
              <a:t>数据应用</a:t>
            </a:r>
            <a:endParaRPr lang="zh-CN" altLang="en-US" b="1">
              <a:solidFill>
                <a:srgbClr val="007ADD"/>
              </a:solidFill>
              <a:sym typeface="+mn-ea"/>
            </a:endParaRPr>
          </a:p>
        </p:txBody>
      </p:sp>
      <p:sp>
        <p:nvSpPr>
          <p:cNvPr id="3" name="文本框 2"/>
          <p:cNvSpPr txBox="1"/>
          <p:nvPr>
            <p:custDataLst>
              <p:tags r:id="rId7"/>
            </p:custDataLst>
          </p:nvPr>
        </p:nvSpPr>
        <p:spPr>
          <a:xfrm>
            <a:off x="263525" y="4695190"/>
            <a:ext cx="4064635" cy="1539875"/>
          </a:xfrm>
          <a:prstGeom prst="rect">
            <a:avLst/>
          </a:prstGeom>
        </p:spPr>
        <p:txBody>
          <a:bodyPr wrap="square"/>
          <a:lstStyle>
            <a:defPPr>
              <a:defRPr lang="zh-CN"/>
            </a:defPPr>
            <a:lvl1pPr indent="0" algn="r">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a:r>
              <a:rPr lang="zh-CN" altLang="en-US" sz="1200"/>
              <a:t>通过</a:t>
            </a:r>
            <a:r>
              <a:rPr lang="zh-CN" altLang="en-US" sz="1200">
                <a:sym typeface="+mn-ea"/>
              </a:rPr>
              <a:t>搭建</a:t>
            </a:r>
            <a:r>
              <a:rPr lang="zh-CN" altLang="en-US" sz="1200"/>
              <a:t>本系统，并向该股份制银行的安全运营系统、资产管理系统开放共享所有数据，有效解决该银行内网资产数据采集不全面、不完整，存在安全盲点，缺失哑终端管控措施等问题，为该银行的安全资源整合，安全自动化能力提升起到有效推进作用。</a:t>
            </a:r>
            <a:endParaRPr lang="zh-CN" altLang="en-US" sz="1200"/>
          </a:p>
        </p:txBody>
      </p:sp>
      <p:sp>
        <p:nvSpPr>
          <p:cNvPr id="6" name="文本框 5"/>
          <p:cNvSpPr txBox="1"/>
          <p:nvPr>
            <p:custDataLst>
              <p:tags r:id="rId8"/>
            </p:custDataLst>
          </p:nvPr>
        </p:nvSpPr>
        <p:spPr>
          <a:xfrm>
            <a:off x="8544527" y="4008842"/>
            <a:ext cx="2639586" cy="686292"/>
          </a:xfrm>
          <a:prstGeom prst="rect">
            <a:avLst/>
          </a:prstGeom>
        </p:spPr>
        <p:txBody>
          <a:bodyPr wrap="square" anchor="b" anchorCtr="0">
            <a:normAutofit/>
          </a:bodyPr>
          <a:lstStyle>
            <a:defPPr>
              <a:defRPr lang="zh-CN"/>
            </a:defPPr>
            <a:lvl1pPr indent="0">
              <a:lnSpc>
                <a:spcPct val="130000"/>
              </a:lnSpc>
              <a:spcBef>
                <a:spcPts val="1200"/>
              </a:spcBef>
              <a:buFont typeface="Arial" panose="020B0604020202020204" pitchFamily="34" charset="0"/>
              <a:buNone/>
              <a:defRPr sz="2600" baseline="0">
                <a:solidFill>
                  <a:srgbClr val="A6D25F"/>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sym typeface="+mn-ea"/>
              </a:rPr>
              <a:t>发现问题</a:t>
            </a:r>
            <a:endParaRPr lang="zh-CN" altLang="en-US" b="1"/>
          </a:p>
        </p:txBody>
      </p:sp>
      <p:sp>
        <p:nvSpPr>
          <p:cNvPr id="7" name="文本框 6"/>
          <p:cNvSpPr txBox="1"/>
          <p:nvPr>
            <p:custDataLst>
              <p:tags r:id="rId9"/>
            </p:custDataLst>
          </p:nvPr>
        </p:nvSpPr>
        <p:spPr>
          <a:xfrm>
            <a:off x="8334975" y="4694973"/>
            <a:ext cx="3480374" cy="1540092"/>
          </a:xfrm>
          <a:prstGeom prst="rect">
            <a:avLst/>
          </a:prstGeom>
        </p:spPr>
        <p:txBody>
          <a:bodyPr wrap="square">
            <a:normAutofit lnSpcReduction="10000"/>
          </a:bodyPr>
          <a:lstStyle>
            <a:defPPr>
              <a:defRPr lang="zh-CN"/>
            </a:defPPr>
            <a:lvl1pPr indent="0">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171450" indent="-171450" fontAlgn="auto">
              <a:spcBef>
                <a:spcPts val="0"/>
              </a:spcBef>
              <a:buFont typeface="Arial" panose="020B0604020202020204" pitchFamily="34" charset="0"/>
              <a:buChar char="•"/>
            </a:pPr>
            <a:r>
              <a:rPr lang="zh-CN" sz="1200">
                <a:solidFill>
                  <a:prstClr val="black"/>
                </a:solidFill>
                <a:latin typeface="微软雅黑" panose="020B0503020204020204" pitchFamily="34" charset="-122"/>
                <a:ea typeface="微软雅黑" panose="020B0503020204020204" pitchFamily="34" charset="-122"/>
                <a:sym typeface="+mn-ea"/>
              </a:rPr>
              <a:t>发现存在办公网中存在个别非正常准入的</a:t>
            </a:r>
            <a:r>
              <a:rPr lang="en-US" altLang="zh-CN" sz="1200">
                <a:solidFill>
                  <a:prstClr val="black"/>
                </a:solidFill>
                <a:latin typeface="微软雅黑" panose="020B0503020204020204" pitchFamily="34" charset="-122"/>
                <a:ea typeface="微软雅黑" panose="020B0503020204020204" pitchFamily="34" charset="-122"/>
                <a:sym typeface="+mn-ea"/>
              </a:rPr>
              <a:t>PC</a:t>
            </a:r>
            <a:endParaRPr lang="en-US" altLang="zh-CN" sz="1200">
              <a:solidFill>
                <a:prstClr val="black"/>
              </a:solidFill>
              <a:latin typeface="微软雅黑" panose="020B0503020204020204" pitchFamily="34" charset="-122"/>
              <a:ea typeface="微软雅黑" panose="020B0503020204020204" pitchFamily="34" charset="-122"/>
              <a:sym typeface="+mn-ea"/>
            </a:endParaRPr>
          </a:p>
          <a:p>
            <a:pPr marL="171450" indent="-171450" fontAlgn="auto">
              <a:spcBef>
                <a:spcPts val="0"/>
              </a:spcBef>
              <a:buFont typeface="Arial" panose="020B0604020202020204" pitchFamily="34" charset="0"/>
              <a:buChar char="•"/>
            </a:pPr>
            <a:r>
              <a:rPr lang="zh-CN" altLang="en-US" sz="1200">
                <a:solidFill>
                  <a:prstClr val="black"/>
                </a:solidFill>
                <a:latin typeface="微软雅黑" panose="020B0503020204020204" pitchFamily="34" charset="-122"/>
                <a:ea typeface="微软雅黑" panose="020B0503020204020204" pitchFamily="34" charset="-122"/>
                <a:sym typeface="+mn-ea"/>
              </a:rPr>
              <a:t>该银行原有基于联软的哑终端准入流程过程中存在被仿冒的可能，通过搭建本系统完善此准入流程</a:t>
            </a:r>
            <a:endParaRPr lang="zh-CN" altLang="en-US" sz="1200">
              <a:solidFill>
                <a:prstClr val="black"/>
              </a:solidFill>
              <a:latin typeface="微软雅黑" panose="020B0503020204020204" pitchFamily="34" charset="-122"/>
              <a:ea typeface="微软雅黑" panose="020B0503020204020204" pitchFamily="34" charset="-122"/>
              <a:sym typeface="+mn-ea"/>
            </a:endParaRPr>
          </a:p>
          <a:p>
            <a:pPr marL="171450" indent="-171450" fontAlgn="auto">
              <a:spcBef>
                <a:spcPts val="0"/>
              </a:spcBef>
              <a:buFont typeface="Arial" panose="020B0604020202020204" pitchFamily="34" charset="0"/>
              <a:buChar char="•"/>
            </a:pPr>
            <a:r>
              <a:rPr lang="zh-CN" altLang="en-US" sz="1200">
                <a:solidFill>
                  <a:prstClr val="black"/>
                </a:solidFill>
                <a:latin typeface="微软雅黑" panose="020B0503020204020204" pitchFamily="34" charset="-122"/>
                <a:ea typeface="微软雅黑" panose="020B0503020204020204" pitchFamily="34" charset="-122"/>
                <a:sym typeface="+mn-ea"/>
              </a:rPr>
              <a:t>发现存在</a:t>
            </a:r>
            <a:r>
              <a:rPr lang="en-US" altLang="zh-CN" sz="1200">
                <a:solidFill>
                  <a:prstClr val="black"/>
                </a:solidFill>
                <a:latin typeface="微软雅黑" panose="020B0503020204020204" pitchFamily="34" charset="-122"/>
                <a:ea typeface="微软雅黑" panose="020B0503020204020204" pitchFamily="34" charset="-122"/>
                <a:sym typeface="+mn-ea"/>
              </a:rPr>
              <a:t>IP</a:t>
            </a:r>
            <a:r>
              <a:rPr lang="zh-CN" altLang="en-US" sz="1200">
                <a:solidFill>
                  <a:prstClr val="black"/>
                </a:solidFill>
                <a:latin typeface="微软雅黑" panose="020B0503020204020204" pitchFamily="34" charset="-122"/>
                <a:ea typeface="微软雅黑" panose="020B0503020204020204" pitchFamily="34" charset="-122"/>
                <a:sym typeface="+mn-ea"/>
              </a:rPr>
              <a:t>地址冲突的设备</a:t>
            </a:r>
            <a:endParaRPr lang="zh-CN" altLang="en-US" sz="1200">
              <a:solidFill>
                <a:prstClr val="black"/>
              </a:solidFill>
              <a:latin typeface="微软雅黑" panose="020B0503020204020204" pitchFamily="34" charset="-122"/>
              <a:ea typeface="微软雅黑" panose="020B0503020204020204" pitchFamily="34" charset="-122"/>
              <a:sym typeface="+mn-ea"/>
            </a:endParaRPr>
          </a:p>
        </p:txBody>
      </p:sp>
      <p:sp>
        <p:nvSpPr>
          <p:cNvPr id="9" name="文本框 8"/>
          <p:cNvSpPr txBox="1"/>
          <p:nvPr>
            <p:custDataLst>
              <p:tags r:id="rId10"/>
            </p:custDataLst>
          </p:nvPr>
        </p:nvSpPr>
        <p:spPr>
          <a:xfrm>
            <a:off x="8544671" y="1479630"/>
            <a:ext cx="2639880" cy="686292"/>
          </a:xfrm>
          <a:prstGeom prst="rect">
            <a:avLst/>
          </a:prstGeom>
        </p:spPr>
        <p:txBody>
          <a:bodyPr wrap="square" lIns="90000" tIns="46800" rIns="90000" bIns="46800" anchor="b" anchorCtr="0">
            <a:normAutofit/>
          </a:bodyPr>
          <a:lstStyle>
            <a:defPPr>
              <a:defRPr lang="zh-CN"/>
            </a:defPPr>
            <a:lvl1pPr indent="0">
              <a:lnSpc>
                <a:spcPct val="130000"/>
              </a:lnSpc>
              <a:spcBef>
                <a:spcPts val="1200"/>
              </a:spcBef>
              <a:buFont typeface="Arial" panose="020B0604020202020204" pitchFamily="34" charset="0"/>
              <a:buNone/>
              <a:defRPr sz="2600" baseline="0">
                <a:solidFill>
                  <a:srgbClr val="EB673C"/>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b="1"/>
              <a:t>安全提升</a:t>
            </a:r>
            <a:endParaRPr lang="zh-CN" altLang="en-US" b="1"/>
          </a:p>
        </p:txBody>
      </p:sp>
      <p:sp>
        <p:nvSpPr>
          <p:cNvPr id="11" name="文本框 10"/>
          <p:cNvSpPr txBox="1"/>
          <p:nvPr>
            <p:custDataLst>
              <p:tags r:id="rId11"/>
            </p:custDataLst>
          </p:nvPr>
        </p:nvSpPr>
        <p:spPr>
          <a:xfrm>
            <a:off x="8333105" y="2147570"/>
            <a:ext cx="3604260" cy="2215515"/>
          </a:xfrm>
          <a:prstGeom prst="rect">
            <a:avLst/>
          </a:prstGeom>
        </p:spPr>
        <p:txBody>
          <a:bodyPr wrap="square" lIns="90000" tIns="46800" rIns="90000" bIns="46800"/>
          <a:lstStyle>
            <a:defPPr>
              <a:defRPr lang="zh-CN"/>
            </a:defPPr>
            <a:lvl1pPr indent="0">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indent="-285750" fontAlgn="auto">
              <a:spcBef>
                <a:spcPts val="0"/>
              </a:spcBef>
              <a:buFont typeface="Arial" panose="020B0604020202020204" pitchFamily="34" charset="0"/>
              <a:buChar char="•"/>
            </a:pPr>
            <a:r>
              <a:rPr lang="zh-CN" altLang="en-US" sz="1200"/>
              <a:t>通过设备指纹进行终端网络接入管理，发现仿冒并自动阻断</a:t>
            </a:r>
            <a:endParaRPr lang="zh-CN" altLang="en-US" sz="1200"/>
          </a:p>
          <a:p>
            <a:pPr marL="285750" indent="-285750" fontAlgn="auto">
              <a:spcBef>
                <a:spcPts val="0"/>
              </a:spcBef>
              <a:buFont typeface="Arial" panose="020B0604020202020204" pitchFamily="34" charset="0"/>
              <a:buChar char="•"/>
            </a:pPr>
            <a:r>
              <a:rPr lang="zh-CN" altLang="en-US" sz="1200"/>
              <a:t>基于自定义条件进行安全策略管理，针对匹配指纹条件的资产网络接入进行阻断、弹框告警、短信告警等</a:t>
            </a:r>
            <a:endParaRPr lang="zh-CN" altLang="en-US" sz="1200"/>
          </a:p>
          <a:p>
            <a:pPr marL="285750" indent="-285750" fontAlgn="auto">
              <a:spcBef>
                <a:spcPts val="0"/>
              </a:spcBef>
              <a:buFont typeface="Arial" panose="020B0604020202020204" pitchFamily="34" charset="0"/>
              <a:buChar char="•"/>
            </a:pPr>
            <a:r>
              <a:rPr lang="zh-CN" altLang="en-US" sz="1200"/>
              <a:t>自动分析内网私接、仿冒，存在漏洞、弱口令风险的终端数据，并通过数据大屏分类别模块进行数据展示</a:t>
            </a:r>
            <a:endParaRPr lang="zh-CN" altLang="en-US" sz="1200"/>
          </a:p>
        </p:txBody>
      </p:sp>
      <p:sp>
        <p:nvSpPr>
          <p:cNvPr id="12" name="文本框 11"/>
          <p:cNvSpPr txBox="1"/>
          <p:nvPr>
            <p:custDataLst>
              <p:tags r:id="rId12"/>
            </p:custDataLst>
          </p:nvPr>
        </p:nvSpPr>
        <p:spPr>
          <a:xfrm>
            <a:off x="1320165" y="1461135"/>
            <a:ext cx="2963545" cy="686435"/>
          </a:xfrm>
          <a:prstGeom prst="rect">
            <a:avLst/>
          </a:prstGeom>
        </p:spPr>
        <p:txBody>
          <a:bodyPr wrap="square" anchor="b" anchorCtr="0"/>
          <a:lstStyle>
            <a:defPPr>
              <a:defRPr lang="zh-CN"/>
            </a:defPPr>
            <a:lvl1pPr indent="0" algn="r">
              <a:lnSpc>
                <a:spcPct val="130000"/>
              </a:lnSpc>
              <a:spcBef>
                <a:spcPts val="1200"/>
              </a:spcBef>
              <a:buFont typeface="Arial" panose="020B0604020202020204" pitchFamily="34" charset="0"/>
              <a:buNone/>
              <a:defRPr sz="2600" baseline="0">
                <a:solidFill>
                  <a:srgbClr val="FFDA62">
                    <a:lumMod val="75000"/>
                  </a:srgbClr>
                </a:solidFill>
                <a:latin typeface="Arial" panose="020B0604020202020204" pitchFamily="34" charset="0"/>
                <a:ea typeface="+mn-ea"/>
                <a:cs typeface="+mn-ea"/>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sz="2400" b="1">
                <a:sym typeface="+mn-ea"/>
              </a:rPr>
              <a:t>终端识别快速、全面</a:t>
            </a:r>
            <a:endParaRPr lang="zh-CN" altLang="en-US" sz="2400" b="1">
              <a:sym typeface="+mn-ea"/>
            </a:endParaRPr>
          </a:p>
        </p:txBody>
      </p:sp>
      <p:sp>
        <p:nvSpPr>
          <p:cNvPr id="14" name="文本框 13"/>
          <p:cNvSpPr txBox="1"/>
          <p:nvPr>
            <p:custDataLst>
              <p:tags r:id="rId13"/>
            </p:custDataLst>
          </p:nvPr>
        </p:nvSpPr>
        <p:spPr>
          <a:xfrm>
            <a:off x="249555" y="2165985"/>
            <a:ext cx="4034155" cy="1957070"/>
          </a:xfrm>
          <a:prstGeom prst="rect">
            <a:avLst/>
          </a:prstGeom>
        </p:spPr>
        <p:txBody>
          <a:bodyPr wrap="square"/>
          <a:lstStyle>
            <a:defPPr>
              <a:defRPr lang="zh-CN"/>
            </a:defPPr>
            <a:lvl1pPr indent="0" algn="r">
              <a:lnSpc>
                <a:spcPct val="130000"/>
              </a:lnSpc>
              <a:spcBef>
                <a:spcPts val="1200"/>
              </a:spcBef>
              <a:buFont typeface="Arial" panose="020B0604020202020204" pitchFamily="34" charset="0"/>
              <a:buNone/>
              <a:defRPr sz="2400">
                <a:solidFill>
                  <a:srgbClr val="3F3F3F"/>
                </a:solidFill>
              </a:defRPr>
            </a:lvl1pPr>
            <a:lvl2pPr indent="0">
              <a:lnSpc>
                <a:spcPct val="130000"/>
              </a:lnSpc>
              <a:spcBef>
                <a:spcPts val="1200"/>
              </a:spcBef>
              <a:buFont typeface="Arial" panose="020B0604020202020204" pitchFamily="34" charset="0"/>
              <a:buNone/>
              <a:defRPr sz="2400"/>
            </a:lvl2pPr>
            <a:lvl3pPr indent="0">
              <a:lnSpc>
                <a:spcPct val="130000"/>
              </a:lnSpc>
              <a:spcBef>
                <a:spcPts val="1200"/>
              </a:spcBef>
              <a:buFont typeface="Arial" panose="020B0604020202020204" pitchFamily="34" charset="0"/>
              <a:buNone/>
              <a:defRPr sz="2000"/>
            </a:lvl3pPr>
            <a:lvl4pPr indent="0">
              <a:lnSpc>
                <a:spcPct val="130000"/>
              </a:lnSpc>
              <a:spcBef>
                <a:spcPts val="1200"/>
              </a:spcBef>
              <a:buFont typeface="Arial" panose="020B0604020202020204" pitchFamily="34" charset="0"/>
              <a:buNone/>
            </a:lvl4pPr>
            <a:lvl5pPr indent="0">
              <a:lnSpc>
                <a:spcPct val="130000"/>
              </a:lnSpc>
              <a:spcBef>
                <a:spcPts val="12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l" fontAlgn="auto">
              <a:spcBef>
                <a:spcPts val="0"/>
              </a:spcBef>
              <a:buFont typeface="Arial" panose="020B0604020202020204" pitchFamily="34" charset="0"/>
            </a:pPr>
            <a:r>
              <a:rPr sz="1200" dirty="0">
                <a:solidFill>
                  <a:prstClr val="black"/>
                </a:solidFill>
                <a:latin typeface="微软雅黑" panose="020B0503020204020204" pitchFamily="34" charset="-122"/>
                <a:ea typeface="微软雅黑" panose="020B0503020204020204" pitchFamily="34" charset="-122"/>
                <a:sym typeface="+mn-ea"/>
              </a:rPr>
              <a:t>对行内各类哑终端自动识别和管理，包括视频会议、打印机、门禁系统、IP电话、传感器、门禁、摄像机、网络设备等，识别对应哑终端的IP、MAC、品牌、型号、操作系统、设备名称、序列号、端口、服务、所接交换机名称和端口号等</a:t>
            </a:r>
            <a:r>
              <a:rPr lang="zh-CN" sz="1200" dirty="0">
                <a:solidFill>
                  <a:prstClr val="black"/>
                </a:solidFill>
                <a:latin typeface="微软雅黑" panose="020B0503020204020204" pitchFamily="34" charset="-122"/>
                <a:ea typeface="微软雅黑" panose="020B0503020204020204" pitchFamily="34" charset="-122"/>
                <a:sym typeface="+mn-ea"/>
              </a:rPr>
              <a:t>，全网识别率高达</a:t>
            </a:r>
            <a:r>
              <a:rPr lang="en-US" altLang="zh-CN" sz="1200" dirty="0">
                <a:solidFill>
                  <a:prstClr val="black"/>
                </a:solidFill>
                <a:latin typeface="微软雅黑" panose="020B0503020204020204" pitchFamily="34" charset="-122"/>
                <a:ea typeface="微软雅黑" panose="020B0503020204020204" pitchFamily="34" charset="-122"/>
                <a:sym typeface="+mn-ea"/>
              </a:rPr>
              <a:t>99%</a:t>
            </a:r>
            <a:endParaRPr lang="zh-CN" altLang="en-US" sz="1200" dirty="0">
              <a:solidFill>
                <a:prstClr val="black"/>
              </a:solidFill>
              <a:latin typeface="微软雅黑" panose="020B0503020204020204" pitchFamily="34" charset="-122"/>
              <a:ea typeface="微软雅黑" panose="020B0503020204020204" pitchFamily="34" charset="-122"/>
              <a:sym typeface="+mn-ea"/>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案例分享（二）：某上市银行的分行合规管理</a:t>
            </a:r>
            <a:endParaRPr lang="zh-CN" altLang="en-US" dirty="0">
              <a:solidFill>
                <a:srgbClr val="007ADD"/>
              </a:solidFill>
              <a:sym typeface="+mn-ea"/>
            </a:endParaRPr>
          </a:p>
        </p:txBody>
      </p:sp>
      <p:grpSp>
        <p:nvGrpSpPr>
          <p:cNvPr id="4" name="组合 3"/>
          <p:cNvGrpSpPr/>
          <p:nvPr>
            <p:custDataLst>
              <p:tags r:id="rId1"/>
            </p:custDataLst>
          </p:nvPr>
        </p:nvGrpSpPr>
        <p:grpSpPr>
          <a:xfrm>
            <a:off x="217805" y="1273810"/>
            <a:ext cx="5470525" cy="3001011"/>
            <a:chOff x="824028" y="1873250"/>
            <a:chExt cx="2964154" cy="1945732"/>
          </a:xfrm>
          <a:solidFill>
            <a:srgbClr val="5F88CD"/>
          </a:solidFill>
        </p:grpSpPr>
        <p:sp>
          <p:nvSpPr>
            <p:cNvPr id="10" name="任意多边形 9"/>
            <p:cNvSpPr/>
            <p:nvPr>
              <p:custDataLst>
                <p:tags r:id="rId2"/>
              </p:custDataLst>
            </p:nvPr>
          </p:nvSpPr>
          <p:spPr>
            <a:xfrm>
              <a:off x="824028" y="1873250"/>
              <a:ext cx="2964154" cy="1705706"/>
            </a:xfrm>
            <a:custGeom>
              <a:avLst/>
              <a:gdLst>
                <a:gd name="connsiteX0" fmla="*/ 1261662 w 1981662"/>
                <a:gd name="connsiteY0" fmla="*/ 0 h 1643600"/>
                <a:gd name="connsiteX1" fmla="*/ 1963662 w 1981662"/>
                <a:gd name="connsiteY1" fmla="*/ 0 h 1643600"/>
                <a:gd name="connsiteX2" fmla="*/ 1981662 w 1981662"/>
                <a:gd name="connsiteY2" fmla="*/ 0 h 1643600"/>
                <a:gd name="connsiteX3" fmla="*/ 1981662 w 1981662"/>
                <a:gd name="connsiteY3" fmla="*/ 18000 h 1643600"/>
                <a:gd name="connsiteX4" fmla="*/ 1981662 w 1981662"/>
                <a:gd name="connsiteY4" fmla="*/ 1625600 h 1643600"/>
                <a:gd name="connsiteX5" fmla="*/ 1981662 w 1981662"/>
                <a:gd name="connsiteY5" fmla="*/ 1643600 h 1643600"/>
                <a:gd name="connsiteX6" fmla="*/ 1963662 w 1981662"/>
                <a:gd name="connsiteY6" fmla="*/ 1643600 h 1643600"/>
                <a:gd name="connsiteX7" fmla="*/ 1621662 w 1981662"/>
                <a:gd name="connsiteY7" fmla="*/ 1643600 h 1643600"/>
                <a:gd name="connsiteX8" fmla="*/ 1621662 w 1981662"/>
                <a:gd name="connsiteY8" fmla="*/ 1625600 h 1643600"/>
                <a:gd name="connsiteX9" fmla="*/ 1963662 w 1981662"/>
                <a:gd name="connsiteY9" fmla="*/ 1625600 h 1643600"/>
                <a:gd name="connsiteX10" fmla="*/ 1963662 w 1981662"/>
                <a:gd name="connsiteY10" fmla="*/ 18000 h 1643600"/>
                <a:gd name="connsiteX11" fmla="*/ 1261662 w 1981662"/>
                <a:gd name="connsiteY11" fmla="*/ 18000 h 1643600"/>
                <a:gd name="connsiteX12" fmla="*/ 0 w 1981662"/>
                <a:gd name="connsiteY12" fmla="*/ 0 h 1643600"/>
                <a:gd name="connsiteX13" fmla="*/ 18000 w 1981662"/>
                <a:gd name="connsiteY13" fmla="*/ 0 h 1643600"/>
                <a:gd name="connsiteX14" fmla="*/ 720000 w 1981662"/>
                <a:gd name="connsiteY14" fmla="*/ 0 h 1643600"/>
                <a:gd name="connsiteX15" fmla="*/ 720000 w 1981662"/>
                <a:gd name="connsiteY15" fmla="*/ 18000 h 1643600"/>
                <a:gd name="connsiteX16" fmla="*/ 18000 w 1981662"/>
                <a:gd name="connsiteY16" fmla="*/ 18000 h 1643600"/>
                <a:gd name="connsiteX17" fmla="*/ 18000 w 1981662"/>
                <a:gd name="connsiteY17" fmla="*/ 1625600 h 1643600"/>
                <a:gd name="connsiteX18" fmla="*/ 360000 w 1981662"/>
                <a:gd name="connsiteY18" fmla="*/ 1625600 h 1643600"/>
                <a:gd name="connsiteX19" fmla="*/ 360000 w 1981662"/>
                <a:gd name="connsiteY19" fmla="*/ 1643600 h 1643600"/>
                <a:gd name="connsiteX20" fmla="*/ 18000 w 1981662"/>
                <a:gd name="connsiteY20" fmla="*/ 1643600 h 1643600"/>
                <a:gd name="connsiteX21" fmla="*/ 0 w 1981662"/>
                <a:gd name="connsiteY21" fmla="*/ 1643600 h 1643600"/>
                <a:gd name="connsiteX22" fmla="*/ 0 w 1981662"/>
                <a:gd name="connsiteY22" fmla="*/ 1625600 h 1643600"/>
                <a:gd name="connsiteX23" fmla="*/ 0 w 1981662"/>
                <a:gd name="connsiteY23" fmla="*/ 18000 h 16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81662" h="1643600">
                  <a:moveTo>
                    <a:pt x="1261662" y="0"/>
                  </a:moveTo>
                  <a:lnTo>
                    <a:pt x="1963662" y="0"/>
                  </a:lnTo>
                  <a:lnTo>
                    <a:pt x="1981662" y="0"/>
                  </a:lnTo>
                  <a:lnTo>
                    <a:pt x="1981662" y="18000"/>
                  </a:lnTo>
                  <a:lnTo>
                    <a:pt x="1981662" y="1625600"/>
                  </a:lnTo>
                  <a:lnTo>
                    <a:pt x="1981662" y="1643600"/>
                  </a:lnTo>
                  <a:lnTo>
                    <a:pt x="1963662" y="1643600"/>
                  </a:lnTo>
                  <a:lnTo>
                    <a:pt x="1621662" y="1643600"/>
                  </a:lnTo>
                  <a:lnTo>
                    <a:pt x="1621662" y="1625600"/>
                  </a:lnTo>
                  <a:lnTo>
                    <a:pt x="1963662" y="1625600"/>
                  </a:lnTo>
                  <a:lnTo>
                    <a:pt x="1963662" y="18000"/>
                  </a:lnTo>
                  <a:lnTo>
                    <a:pt x="1261662" y="18000"/>
                  </a:lnTo>
                  <a:close/>
                  <a:moveTo>
                    <a:pt x="0" y="0"/>
                  </a:moveTo>
                  <a:lnTo>
                    <a:pt x="18000" y="0"/>
                  </a:lnTo>
                  <a:lnTo>
                    <a:pt x="720000" y="0"/>
                  </a:lnTo>
                  <a:lnTo>
                    <a:pt x="720000" y="18000"/>
                  </a:lnTo>
                  <a:lnTo>
                    <a:pt x="18000" y="18000"/>
                  </a:lnTo>
                  <a:lnTo>
                    <a:pt x="18000" y="1625600"/>
                  </a:lnTo>
                  <a:lnTo>
                    <a:pt x="360000" y="1625600"/>
                  </a:lnTo>
                  <a:lnTo>
                    <a:pt x="360000" y="1643600"/>
                  </a:lnTo>
                  <a:lnTo>
                    <a:pt x="18000" y="1643600"/>
                  </a:lnTo>
                  <a:lnTo>
                    <a:pt x="0" y="1643600"/>
                  </a:lnTo>
                  <a:lnTo>
                    <a:pt x="0" y="1625600"/>
                  </a:lnTo>
                  <a:lnTo>
                    <a:pt x="0" y="18000"/>
                  </a:lnTo>
                  <a:close/>
                </a:path>
              </a:pathLst>
            </a:custGeom>
            <a:grpFill/>
          </p:spPr>
          <p:txBody>
            <a:bodyPr rot="0" spcFirstLastPara="0" vertOverflow="overflow" horzOverflow="overflow" vert="horz" wrap="square" lIns="91440" tIns="108000" rIns="91440" bIns="180000" numCol="1" spcCol="0" rtlCol="0" fromWordArt="0" anchor="ctr" anchorCtr="0" forceAA="0" compatLnSpc="1"/>
            <a:p>
              <a:pPr algn="l" fontAlgn="auto">
                <a:lnSpc>
                  <a:spcPct val="150000"/>
                </a:lnSpc>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该上市银行强调</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“扎实推动内控合规管理建设年活动走深走实，</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深化合规治理，是</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深入落实监管要求和总行部署的具体体现，要坚持不懈加强内控合规建设，严守合规底线，为经营管理高质量可持续快速发展保驾护航。”</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a:p>
              <a:pPr algn="l" fontAlgn="auto">
                <a:lnSpc>
                  <a:spcPct val="150000"/>
                </a:lnSpc>
              </a:pP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在网络安全方面，合规管理主要是对</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PC</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rPr>
                <a:t>终端建立统一合规基线，定期执行合规检查。</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sym typeface="+mn-ea"/>
              </a:endParaRPr>
            </a:p>
          </p:txBody>
        </p:sp>
        <p:sp>
          <p:nvSpPr>
            <p:cNvPr id="6" name="文本框 5"/>
            <p:cNvSpPr txBox="1"/>
            <p:nvPr>
              <p:custDataLst>
                <p:tags r:id="rId3"/>
              </p:custDataLst>
            </p:nvPr>
          </p:nvSpPr>
          <p:spPr>
            <a:xfrm>
              <a:off x="1613925" y="3295762"/>
              <a:ext cx="1383840" cy="523220"/>
            </a:xfrm>
            <a:prstGeom prst="rect">
              <a:avLst/>
            </a:prstGeom>
            <a:noFill/>
            <a:extLst>
              <a:ext uri="{909E8E84-426E-40DD-AFC4-6F175D3DCCD1}">
                <a14:hiddenFill xmlns:a14="http://schemas.microsoft.com/office/drawing/2010/main">
                  <a:grpFill/>
                </a14:hiddenFill>
              </a:ext>
            </a:extLst>
          </p:spPr>
          <p:txBody>
            <a:bodyPr wrap="square" rtlCol="0" anchor="ctr" anchorCtr="0">
              <a:normAutofit/>
            </a:bodyPr>
            <a:p>
              <a:pPr algn="ctr"/>
              <a:r>
                <a:rPr lang="zh-CN" altLang="en-US" sz="2800" b="1" kern="0" smtClean="0">
                  <a:solidFill>
                    <a:srgbClr val="5F88CD"/>
                  </a:solidFill>
                  <a:latin typeface="Calibri Light" panose="020F0302020204030204" charset="0"/>
                  <a:ea typeface="宋体" panose="02010600030101010101" pitchFamily="2" charset="-122"/>
                  <a:cs typeface="+mn-ea"/>
                  <a:sym typeface="Arial" panose="020B0604020202020204" pitchFamily="34" charset="0"/>
                </a:rPr>
                <a:t>案例背景</a:t>
              </a:r>
              <a:endParaRPr lang="zh-CN" altLang="en-US" sz="2800" b="1" kern="0" smtClean="0">
                <a:solidFill>
                  <a:srgbClr val="5F88CD"/>
                </a:solidFill>
                <a:latin typeface="Calibri Light" panose="020F0302020204030204" charset="0"/>
                <a:ea typeface="宋体" panose="02010600030101010101" pitchFamily="2" charset="-122"/>
                <a:cs typeface="+mn-ea"/>
                <a:sym typeface="Arial" panose="020B0604020202020204" pitchFamily="34" charset="0"/>
              </a:endParaRPr>
            </a:p>
          </p:txBody>
        </p:sp>
      </p:grpSp>
      <p:grpSp>
        <p:nvGrpSpPr>
          <p:cNvPr id="8" name="组合 7"/>
          <p:cNvGrpSpPr/>
          <p:nvPr>
            <p:custDataLst>
              <p:tags r:id="rId4"/>
            </p:custDataLst>
          </p:nvPr>
        </p:nvGrpSpPr>
        <p:grpSpPr>
          <a:xfrm>
            <a:off x="5998210" y="2773680"/>
            <a:ext cx="5931535" cy="3479800"/>
            <a:chOff x="3581170" y="1873250"/>
            <a:chExt cx="1981662" cy="1885593"/>
          </a:xfrm>
          <a:solidFill>
            <a:srgbClr val="007ADD"/>
          </a:solidFill>
        </p:grpSpPr>
        <p:sp>
          <p:nvSpPr>
            <p:cNvPr id="9" name="任意多边形 8"/>
            <p:cNvSpPr/>
            <p:nvPr>
              <p:custDataLst>
                <p:tags r:id="rId5"/>
              </p:custDataLst>
            </p:nvPr>
          </p:nvSpPr>
          <p:spPr>
            <a:xfrm>
              <a:off x="3581170" y="1873250"/>
              <a:ext cx="1981662" cy="1643600"/>
            </a:xfrm>
            <a:custGeom>
              <a:avLst/>
              <a:gdLst>
                <a:gd name="connsiteX0" fmla="*/ 1261662 w 1981662"/>
                <a:gd name="connsiteY0" fmla="*/ 0 h 1643600"/>
                <a:gd name="connsiteX1" fmla="*/ 1963662 w 1981662"/>
                <a:gd name="connsiteY1" fmla="*/ 0 h 1643600"/>
                <a:gd name="connsiteX2" fmla="*/ 1981662 w 1981662"/>
                <a:gd name="connsiteY2" fmla="*/ 0 h 1643600"/>
                <a:gd name="connsiteX3" fmla="*/ 1981662 w 1981662"/>
                <a:gd name="connsiteY3" fmla="*/ 18000 h 1643600"/>
                <a:gd name="connsiteX4" fmla="*/ 1981662 w 1981662"/>
                <a:gd name="connsiteY4" fmla="*/ 1625600 h 1643600"/>
                <a:gd name="connsiteX5" fmla="*/ 1981662 w 1981662"/>
                <a:gd name="connsiteY5" fmla="*/ 1643600 h 1643600"/>
                <a:gd name="connsiteX6" fmla="*/ 1963662 w 1981662"/>
                <a:gd name="connsiteY6" fmla="*/ 1643600 h 1643600"/>
                <a:gd name="connsiteX7" fmla="*/ 1621662 w 1981662"/>
                <a:gd name="connsiteY7" fmla="*/ 1643600 h 1643600"/>
                <a:gd name="connsiteX8" fmla="*/ 1621662 w 1981662"/>
                <a:gd name="connsiteY8" fmla="*/ 1625600 h 1643600"/>
                <a:gd name="connsiteX9" fmla="*/ 1963662 w 1981662"/>
                <a:gd name="connsiteY9" fmla="*/ 1625600 h 1643600"/>
                <a:gd name="connsiteX10" fmla="*/ 1963662 w 1981662"/>
                <a:gd name="connsiteY10" fmla="*/ 18000 h 1643600"/>
                <a:gd name="connsiteX11" fmla="*/ 1261662 w 1981662"/>
                <a:gd name="connsiteY11" fmla="*/ 18000 h 1643600"/>
                <a:gd name="connsiteX12" fmla="*/ 0 w 1981662"/>
                <a:gd name="connsiteY12" fmla="*/ 0 h 1643600"/>
                <a:gd name="connsiteX13" fmla="*/ 18000 w 1981662"/>
                <a:gd name="connsiteY13" fmla="*/ 0 h 1643600"/>
                <a:gd name="connsiteX14" fmla="*/ 720000 w 1981662"/>
                <a:gd name="connsiteY14" fmla="*/ 0 h 1643600"/>
                <a:gd name="connsiteX15" fmla="*/ 720000 w 1981662"/>
                <a:gd name="connsiteY15" fmla="*/ 18000 h 1643600"/>
                <a:gd name="connsiteX16" fmla="*/ 18000 w 1981662"/>
                <a:gd name="connsiteY16" fmla="*/ 18000 h 1643600"/>
                <a:gd name="connsiteX17" fmla="*/ 18000 w 1981662"/>
                <a:gd name="connsiteY17" fmla="*/ 1625600 h 1643600"/>
                <a:gd name="connsiteX18" fmla="*/ 360000 w 1981662"/>
                <a:gd name="connsiteY18" fmla="*/ 1625600 h 1643600"/>
                <a:gd name="connsiteX19" fmla="*/ 360000 w 1981662"/>
                <a:gd name="connsiteY19" fmla="*/ 1643600 h 1643600"/>
                <a:gd name="connsiteX20" fmla="*/ 18000 w 1981662"/>
                <a:gd name="connsiteY20" fmla="*/ 1643600 h 1643600"/>
                <a:gd name="connsiteX21" fmla="*/ 0 w 1981662"/>
                <a:gd name="connsiteY21" fmla="*/ 1643600 h 1643600"/>
                <a:gd name="connsiteX22" fmla="*/ 0 w 1981662"/>
                <a:gd name="connsiteY22" fmla="*/ 1625600 h 1643600"/>
                <a:gd name="connsiteX23" fmla="*/ 0 w 1981662"/>
                <a:gd name="connsiteY23" fmla="*/ 18000 h 16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81662" h="1643600">
                  <a:moveTo>
                    <a:pt x="1261662" y="0"/>
                  </a:moveTo>
                  <a:lnTo>
                    <a:pt x="1963662" y="0"/>
                  </a:lnTo>
                  <a:lnTo>
                    <a:pt x="1981662" y="0"/>
                  </a:lnTo>
                  <a:lnTo>
                    <a:pt x="1981662" y="18000"/>
                  </a:lnTo>
                  <a:lnTo>
                    <a:pt x="1981662" y="1625600"/>
                  </a:lnTo>
                  <a:lnTo>
                    <a:pt x="1981662" y="1643600"/>
                  </a:lnTo>
                  <a:lnTo>
                    <a:pt x="1963662" y="1643600"/>
                  </a:lnTo>
                  <a:lnTo>
                    <a:pt x="1621662" y="1643600"/>
                  </a:lnTo>
                  <a:lnTo>
                    <a:pt x="1621662" y="1625600"/>
                  </a:lnTo>
                  <a:lnTo>
                    <a:pt x="1963662" y="1625600"/>
                  </a:lnTo>
                  <a:lnTo>
                    <a:pt x="1963662" y="18000"/>
                  </a:lnTo>
                  <a:lnTo>
                    <a:pt x="1261662" y="18000"/>
                  </a:lnTo>
                  <a:close/>
                  <a:moveTo>
                    <a:pt x="0" y="0"/>
                  </a:moveTo>
                  <a:lnTo>
                    <a:pt x="18000" y="0"/>
                  </a:lnTo>
                  <a:lnTo>
                    <a:pt x="720000" y="0"/>
                  </a:lnTo>
                  <a:lnTo>
                    <a:pt x="720000" y="18000"/>
                  </a:lnTo>
                  <a:lnTo>
                    <a:pt x="18000" y="18000"/>
                  </a:lnTo>
                  <a:lnTo>
                    <a:pt x="18000" y="1625600"/>
                  </a:lnTo>
                  <a:lnTo>
                    <a:pt x="360000" y="1625600"/>
                  </a:lnTo>
                  <a:lnTo>
                    <a:pt x="360000" y="1643600"/>
                  </a:lnTo>
                  <a:lnTo>
                    <a:pt x="18000" y="1643600"/>
                  </a:lnTo>
                  <a:lnTo>
                    <a:pt x="0" y="1643600"/>
                  </a:lnTo>
                  <a:lnTo>
                    <a:pt x="0" y="1625600"/>
                  </a:lnTo>
                  <a:lnTo>
                    <a:pt x="0" y="18000"/>
                  </a:lnTo>
                  <a:close/>
                </a:path>
              </a:pathLst>
            </a:custGeom>
            <a:grpFill/>
          </p:spPr>
          <p:txBody>
            <a:bodyPr rot="0" spcFirstLastPara="0" vertOverflow="overflow" horzOverflow="overflow" vert="horz" wrap="square" lIns="91440" tIns="108000" rIns="91440" bIns="180000" numCol="1" spcCol="0" rtlCol="0" fromWordArt="0" anchor="ctr" anchorCtr="0" forceAA="0" compatLnSpc="1">
              <a:normAutofit fontScale="90000"/>
            </a:bodyPr>
            <a:p>
              <a:pPr algn="l" fontAlgn="auto">
                <a:lnSpc>
                  <a:spcPct val="150000"/>
                </a:lnSpc>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       </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针对软件合规，虽然有部署桌面管理软件和正版软件检查工具，但软件信息采集未完全达到预期效果，依然需要依赖人工对终端软件合规进行检查，工作量非常大，效率不高；</a:t>
              </a:r>
              <a:endParaRPr lang="zh-CN" altLang="en-US" dirty="0">
                <a:solidFill>
                  <a:schemeClr val="tx1">
                    <a:lumMod val="50000"/>
                    <a:lumOff val="50000"/>
                  </a:schemeClr>
                </a:solidFill>
                <a:latin typeface="微软雅黑" panose="020B0503020204020204" pitchFamily="34" charset="-122"/>
                <a:ea typeface="微软雅黑" panose="020B0503020204020204" pitchFamily="34" charset="-122"/>
              </a:endParaRPr>
            </a:p>
            <a:p>
              <a:pPr algn="l" fontAlgn="auto">
                <a:lnSpc>
                  <a:spcPct val="150000"/>
                </a:lnSpc>
              </a:pP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       </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针对补丁更新，目前主要依赖微软</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WSUS</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，但无法保证所有终端均连接内网</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WSUS</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，同时</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sym typeface="+mn-ea"/>
                </a:rPr>
                <a:t>WSUS</a:t>
              </a:r>
              <a:r>
                <a:rPr lang="zh-CN" altLang="en-US" dirty="0">
                  <a:solidFill>
                    <a:schemeClr val="tx1">
                      <a:lumMod val="50000"/>
                      <a:lumOff val="50000"/>
                    </a:schemeClr>
                  </a:solidFill>
                  <a:latin typeface="微软雅黑" panose="020B0503020204020204" pitchFamily="34" charset="-122"/>
                  <a:ea typeface="微软雅黑" panose="020B0503020204020204" pitchFamily="34" charset="-122"/>
                  <a:sym typeface="+mn-ea"/>
                </a:rPr>
                <a:t>补丁数据不完全准确，导致日常补丁合规检查需人工核实，工作量非常大，效率很低。</a:t>
              </a:r>
              <a:endParaRPr lang="da-DK" altLang="zh-CN" dirty="0">
                <a:sym typeface="Arial" panose="020B0604020202020204" pitchFamily="34" charset="0"/>
              </a:endParaRPr>
            </a:p>
          </p:txBody>
        </p:sp>
        <p:sp>
          <p:nvSpPr>
            <p:cNvPr id="17" name="文本框 16"/>
            <p:cNvSpPr txBox="1"/>
            <p:nvPr>
              <p:custDataLst>
                <p:tags r:id="rId6"/>
              </p:custDataLst>
            </p:nvPr>
          </p:nvSpPr>
          <p:spPr>
            <a:xfrm>
              <a:off x="3880081" y="3235623"/>
              <a:ext cx="1383840" cy="523220"/>
            </a:xfrm>
            <a:prstGeom prst="rect">
              <a:avLst/>
            </a:prstGeom>
            <a:noFill/>
            <a:extLst>
              <a:ext uri="{909E8E84-426E-40DD-AFC4-6F175D3DCCD1}">
                <a14:hiddenFill xmlns:a14="http://schemas.microsoft.com/office/drawing/2010/main">
                  <a:grpFill/>
                </a14:hiddenFill>
              </a:ext>
            </a:extLst>
          </p:spPr>
          <p:txBody>
            <a:bodyPr wrap="square" rtlCol="0" anchor="ctr" anchorCtr="0">
              <a:normAutofit/>
            </a:bodyPr>
            <a:p>
              <a:pPr algn="ctr"/>
              <a:r>
                <a:rPr lang="zh-CN" altLang="en-US" sz="2800" b="1" kern="0" smtClean="0">
                  <a:solidFill>
                    <a:srgbClr val="007ADD"/>
                  </a:solidFill>
                  <a:latin typeface="Calibri Light" panose="020F0302020204030204" charset="0"/>
                  <a:ea typeface="宋体" panose="02010600030101010101" pitchFamily="2" charset="-122"/>
                  <a:cs typeface="+mn-ea"/>
                  <a:sym typeface="Arial" panose="020B0604020202020204" pitchFamily="34" charset="0"/>
                </a:rPr>
                <a:t>痛点分析</a:t>
              </a:r>
              <a:endParaRPr lang="zh-CN" altLang="en-US" sz="2800" b="1" kern="0" smtClean="0">
                <a:solidFill>
                  <a:srgbClr val="007ADD"/>
                </a:solidFill>
                <a:latin typeface="Calibri Light" panose="020F0302020204030204" charset="0"/>
                <a:ea typeface="宋体" panose="02010600030101010101" pitchFamily="2" charset="-122"/>
                <a:cs typeface="+mn-ea"/>
                <a:sym typeface="Arial" panose="020B0604020202020204" pitchFamily="34" charset="0"/>
              </a:endParaRPr>
            </a:p>
          </p:txBody>
        </p:sp>
      </p:grpSp>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案例分享：某上市银行的分行合规管理</a:t>
            </a:r>
            <a:endParaRPr lang="zh-CN" altLang="en-US" dirty="0">
              <a:solidFill>
                <a:srgbClr val="007ADD"/>
              </a:solidFill>
              <a:sym typeface="+mn-ea"/>
            </a:endParaRPr>
          </a:p>
        </p:txBody>
      </p:sp>
      <p:grpSp>
        <p:nvGrpSpPr>
          <p:cNvPr id="2" name="组合 1"/>
          <p:cNvGrpSpPr/>
          <p:nvPr/>
        </p:nvGrpSpPr>
        <p:grpSpPr>
          <a:xfrm>
            <a:off x="325120" y="1151890"/>
            <a:ext cx="10737215" cy="283210"/>
            <a:chOff x="512" y="1814"/>
            <a:chExt cx="16909" cy="446"/>
          </a:xfrm>
        </p:grpSpPr>
        <p:sp>
          <p:nvSpPr>
            <p:cNvPr id="38" name="矩形 37"/>
            <p:cNvSpPr/>
            <p:nvPr/>
          </p:nvSpPr>
          <p:spPr>
            <a:xfrm>
              <a:off x="9312" y="1814"/>
              <a:ext cx="8109" cy="434"/>
            </a:xfrm>
            <a:prstGeom prst="rect">
              <a:avLst/>
            </a:prstGeom>
          </p:spPr>
          <p:txBody>
            <a:bodyPr wrap="square">
              <a:spAutoFit/>
            </a:bodyPr>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sp>
          <p:nvSpPr>
            <p:cNvPr id="44" name="矩形 43"/>
            <p:cNvSpPr/>
            <p:nvPr/>
          </p:nvSpPr>
          <p:spPr>
            <a:xfrm>
              <a:off x="512" y="1826"/>
              <a:ext cx="7971" cy="434"/>
            </a:xfrm>
            <a:prstGeom prst="rect">
              <a:avLst/>
            </a:prstGeom>
          </p:spPr>
          <p:txBody>
            <a:bodyPr wrap="square">
              <a:spAutoFit/>
            </a:bodyPr>
            <a:p>
              <a:pPr>
                <a:lnSpc>
                  <a:spcPct val="150000"/>
                </a:lnSpc>
              </a:pPr>
              <a:r>
                <a:rPr lang="zh-CN" altLang="en-US" sz="900" b="1" kern="1300" spc="200" dirty="0">
                  <a:solidFill>
                    <a:schemeClr val="bg1"/>
                  </a:solidFill>
                </a:rPr>
                <a:t>广东省常委</a:t>
              </a:r>
              <a:r>
                <a:rPr lang="en-US" altLang="zh-CN" sz="900" b="1" kern="1300" spc="200" dirty="0">
                  <a:solidFill>
                    <a:schemeClr val="bg1"/>
                  </a:solidFill>
                </a:rPr>
                <a:t>/</a:t>
              </a:r>
              <a:r>
                <a:rPr lang="zh-CN" altLang="en-US" sz="900" b="1" kern="1300" spc="200" dirty="0">
                  <a:solidFill>
                    <a:schemeClr val="bg1"/>
                  </a:solidFill>
                </a:rPr>
                <a:t>深圳</a:t>
              </a:r>
              <a:r>
                <a:rPr lang="zh-CN" altLang="zh-CN" sz="900" b="1" kern="1300" spc="200" dirty="0">
                  <a:solidFill>
                    <a:schemeClr val="bg1"/>
                  </a:solidFill>
                </a:rPr>
                <a:t>市长揭牌</a:t>
              </a:r>
              <a:r>
                <a:rPr lang="zh-CN" altLang="en-US" sz="900" b="1" kern="1300" spc="200" dirty="0">
                  <a:solidFill>
                    <a:schemeClr val="bg1"/>
                  </a:solidFill>
                </a:rPr>
                <a:t>湾区标杆超甲级物业</a:t>
              </a:r>
              <a:r>
                <a:rPr lang="en-US" altLang="zh-CN" sz="900" b="1" kern="1300" spc="200" dirty="0">
                  <a:solidFill>
                    <a:schemeClr val="bg1"/>
                  </a:solidFill>
                </a:rPr>
                <a:t>-</a:t>
              </a:r>
              <a:r>
                <a:rPr lang="zh-CN" altLang="en-US" sz="900" b="1" kern="1300" spc="200" dirty="0">
                  <a:solidFill>
                    <a:schemeClr val="bg1"/>
                  </a:solidFill>
                </a:rPr>
                <a:t>国际金融科技城</a:t>
              </a:r>
              <a:endParaRPr lang="zh-CN" altLang="en-US" sz="900" b="1" kern="1300" spc="200" dirty="0">
                <a:solidFill>
                  <a:schemeClr val="bg1"/>
                </a:solidFill>
              </a:endParaRPr>
            </a:p>
          </p:txBody>
        </p:sp>
      </p:grpSp>
      <p:cxnSp>
        <p:nvCxnSpPr>
          <p:cNvPr id="161" name="直接连接符 109"/>
          <p:cNvCxnSpPr/>
          <p:nvPr/>
        </p:nvCxnSpPr>
        <p:spPr>
          <a:xfrm flipH="1">
            <a:off x="3572727" y="4901695"/>
            <a:ext cx="592016" cy="3371"/>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551180" y="985520"/>
            <a:ext cx="5638165" cy="2818765"/>
          </a:xfrm>
          <a:prstGeom prst="roundRect">
            <a:avLst/>
          </a:prstGeom>
          <a:noFill/>
          <a:ln w="12700" cmpd="sng">
            <a:solidFill>
              <a:schemeClr val="accent1">
                <a:shade val="50000"/>
              </a:schemeClr>
            </a:solidFill>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3" name="圆角矩形 2"/>
          <p:cNvSpPr/>
          <p:nvPr/>
        </p:nvSpPr>
        <p:spPr>
          <a:xfrm>
            <a:off x="551180" y="4013200"/>
            <a:ext cx="5572760" cy="2600960"/>
          </a:xfrm>
          <a:prstGeom prst="roundRect">
            <a:avLst/>
          </a:prstGeom>
          <a:noFill/>
          <a:ln w="12700" cmpd="sng">
            <a:solidFill>
              <a:schemeClr val="accent1">
                <a:shade val="50000"/>
              </a:schemeClr>
            </a:solidFill>
            <a:prstDash val="sysDot"/>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5" name="文本框 4"/>
          <p:cNvSpPr txBox="1"/>
          <p:nvPr/>
        </p:nvSpPr>
        <p:spPr>
          <a:xfrm>
            <a:off x="794216" y="985273"/>
            <a:ext cx="1323340" cy="306705"/>
          </a:xfrm>
          <a:prstGeom prst="rect">
            <a:avLst/>
          </a:prstGeom>
          <a:noFill/>
        </p:spPr>
        <p:txBody>
          <a:bodyPr wrap="square" rtlCol="0">
            <a:spAutoFit/>
          </a:bodyPr>
          <a:p>
            <a:r>
              <a:rPr lang="zh-CN" altLang="en-US" sz="1400" b="1">
                <a:solidFill>
                  <a:srgbClr val="007AC3"/>
                </a:solidFill>
              </a:rPr>
              <a:t>分行</a:t>
            </a:r>
            <a:endParaRPr lang="zh-CN" altLang="en-US" sz="1400" b="1" dirty="0">
              <a:solidFill>
                <a:srgbClr val="007AC3"/>
              </a:solidFill>
            </a:endParaRPr>
          </a:p>
        </p:txBody>
      </p:sp>
      <p:sp>
        <p:nvSpPr>
          <p:cNvPr id="7" name="文本框 6"/>
          <p:cNvSpPr txBox="1"/>
          <p:nvPr/>
        </p:nvSpPr>
        <p:spPr>
          <a:xfrm>
            <a:off x="1209676" y="4126389"/>
            <a:ext cx="709428" cy="307777"/>
          </a:xfrm>
          <a:prstGeom prst="rect">
            <a:avLst/>
          </a:prstGeom>
          <a:noFill/>
        </p:spPr>
        <p:txBody>
          <a:bodyPr wrap="square" rtlCol="0">
            <a:spAutoFit/>
          </a:bodyPr>
          <a:p>
            <a:r>
              <a:rPr lang="zh-CN" altLang="en-US" sz="1400" b="1">
                <a:solidFill>
                  <a:srgbClr val="007AC3"/>
                </a:solidFill>
              </a:rPr>
              <a:t>支行</a:t>
            </a:r>
            <a:r>
              <a:rPr lang="en-US" altLang="zh-CN" sz="1400" b="1">
                <a:solidFill>
                  <a:srgbClr val="007AC3"/>
                </a:solidFill>
              </a:rPr>
              <a:t>1</a:t>
            </a:r>
            <a:endParaRPr lang="zh-CN" altLang="zh-CN" sz="1400" b="1" dirty="0">
              <a:solidFill>
                <a:srgbClr val="007AC3"/>
              </a:solidFill>
            </a:endParaRPr>
          </a:p>
        </p:txBody>
      </p:sp>
      <p:cxnSp>
        <p:nvCxnSpPr>
          <p:cNvPr id="54" name="直接连接符 53"/>
          <p:cNvCxnSpPr/>
          <p:nvPr/>
        </p:nvCxnSpPr>
        <p:spPr>
          <a:xfrm>
            <a:off x="1597422" y="1532401"/>
            <a:ext cx="765663" cy="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2346649" y="1524439"/>
            <a:ext cx="0" cy="63373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3523945" y="1584090"/>
            <a:ext cx="0" cy="633730"/>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3739751" y="1162995"/>
            <a:ext cx="1268697" cy="460375"/>
          </a:xfrm>
          <a:prstGeom prst="rect">
            <a:avLst/>
          </a:prstGeom>
          <a:noFill/>
        </p:spPr>
        <p:txBody>
          <a:bodyPr wrap="square" rtlCol="0">
            <a:spAutoFit/>
          </a:bodyPr>
          <a:p>
            <a:pPr algn="ctr"/>
            <a:r>
              <a:rPr lang="zh-CN" altLang="en-US" sz="1200" b="1">
                <a:solidFill>
                  <a:srgbClr val="FF0000"/>
                </a:solidFill>
              </a:rPr>
              <a:t>统一安全监测与</a:t>
            </a:r>
            <a:endParaRPr lang="zh-CN" altLang="en-US" sz="1200" b="1">
              <a:solidFill>
                <a:srgbClr val="FF0000"/>
              </a:solidFill>
            </a:endParaRPr>
          </a:p>
          <a:p>
            <a:pPr algn="ctr"/>
            <a:r>
              <a:rPr lang="zh-CN" altLang="en-US" sz="1200" b="1">
                <a:solidFill>
                  <a:srgbClr val="FF0000"/>
                </a:solidFill>
              </a:rPr>
              <a:t>管控系统</a:t>
            </a:r>
            <a:endParaRPr lang="zh-CN" altLang="en-US" sz="1200" b="1" dirty="0">
              <a:solidFill>
                <a:srgbClr val="FF0000"/>
              </a:solidFill>
            </a:endParaRPr>
          </a:p>
        </p:txBody>
      </p:sp>
      <p:sp>
        <p:nvSpPr>
          <p:cNvPr id="72" name="文本框 71"/>
          <p:cNvSpPr txBox="1"/>
          <p:nvPr/>
        </p:nvSpPr>
        <p:spPr>
          <a:xfrm>
            <a:off x="1849437" y="2523608"/>
            <a:ext cx="1232327" cy="246221"/>
          </a:xfrm>
          <a:prstGeom prst="rect">
            <a:avLst/>
          </a:prstGeom>
          <a:noFill/>
        </p:spPr>
        <p:txBody>
          <a:bodyPr wrap="square" rtlCol="0">
            <a:spAutoFit/>
          </a:bodyPr>
          <a:p>
            <a:r>
              <a:rPr lang="zh-CN" altLang="zh-CN" sz="1000" b="1" dirty="0"/>
              <a:t>办公网汇聚交换机</a:t>
            </a:r>
            <a:endParaRPr lang="zh-CN" altLang="zh-CN" sz="1000" b="1" dirty="0"/>
          </a:p>
        </p:txBody>
      </p:sp>
      <p:sp>
        <p:nvSpPr>
          <p:cNvPr id="73" name="文本框 72"/>
          <p:cNvSpPr txBox="1"/>
          <p:nvPr/>
        </p:nvSpPr>
        <p:spPr>
          <a:xfrm>
            <a:off x="989273" y="2268025"/>
            <a:ext cx="708741" cy="246221"/>
          </a:xfrm>
          <a:prstGeom prst="rect">
            <a:avLst/>
          </a:prstGeom>
          <a:noFill/>
        </p:spPr>
        <p:txBody>
          <a:bodyPr wrap="square" rtlCol="0">
            <a:spAutoFit/>
          </a:bodyPr>
          <a:p>
            <a:r>
              <a:rPr lang="zh-CN" altLang="zh-CN" sz="1000" b="1" dirty="0"/>
              <a:t>台账系统</a:t>
            </a:r>
            <a:endParaRPr lang="zh-CN" altLang="zh-CN" sz="1000" b="1" dirty="0"/>
          </a:p>
        </p:txBody>
      </p:sp>
      <p:sp>
        <p:nvSpPr>
          <p:cNvPr id="74" name="文本框 73"/>
          <p:cNvSpPr txBox="1"/>
          <p:nvPr/>
        </p:nvSpPr>
        <p:spPr>
          <a:xfrm>
            <a:off x="989273" y="2863401"/>
            <a:ext cx="708741" cy="246221"/>
          </a:xfrm>
          <a:prstGeom prst="rect">
            <a:avLst/>
          </a:prstGeom>
          <a:noFill/>
        </p:spPr>
        <p:txBody>
          <a:bodyPr wrap="square" rtlCol="0">
            <a:spAutoFit/>
          </a:bodyPr>
          <a:p>
            <a:r>
              <a:rPr lang="zh-CN" altLang="zh-CN" sz="1000" b="1" dirty="0"/>
              <a:t>数据中心</a:t>
            </a:r>
            <a:endParaRPr lang="zh-CN" altLang="zh-CN" sz="1000" b="1" dirty="0"/>
          </a:p>
        </p:txBody>
      </p:sp>
      <p:sp>
        <p:nvSpPr>
          <p:cNvPr id="75" name="文本框 74"/>
          <p:cNvSpPr txBox="1"/>
          <p:nvPr/>
        </p:nvSpPr>
        <p:spPr>
          <a:xfrm>
            <a:off x="583565" y="3405505"/>
            <a:ext cx="1763395" cy="398780"/>
          </a:xfrm>
          <a:prstGeom prst="rect">
            <a:avLst/>
          </a:prstGeom>
          <a:noFill/>
        </p:spPr>
        <p:txBody>
          <a:bodyPr wrap="square" rtlCol="0">
            <a:spAutoFit/>
          </a:bodyPr>
          <a:p>
            <a:pPr algn="ctr"/>
            <a:r>
              <a:rPr lang="zh-CN" altLang="zh-CN" sz="1000" b="1" dirty="0"/>
              <a:t>安全管理中心</a:t>
            </a:r>
            <a:br>
              <a:rPr lang="en-US" altLang="zh-CN" sz="1000" b="1" dirty="0"/>
            </a:br>
            <a:r>
              <a:rPr lang="zh-CN" altLang="en-US" sz="1000" b="1" dirty="0"/>
              <a:t>（</a:t>
            </a:r>
            <a:r>
              <a:rPr lang="en-US" altLang="zh-CN" sz="1000" b="1" dirty="0"/>
              <a:t>AD</a:t>
            </a:r>
            <a:r>
              <a:rPr lang="zh-CN" altLang="en-US" sz="1000" b="1" dirty="0"/>
              <a:t>域控、</a:t>
            </a:r>
            <a:r>
              <a:rPr lang="en-US" altLang="zh-CN" sz="1000" b="1" dirty="0"/>
              <a:t>Symantec </a:t>
            </a:r>
            <a:r>
              <a:rPr lang="zh-CN" altLang="en-US" sz="1000" b="1" dirty="0"/>
              <a:t>）</a:t>
            </a:r>
            <a:endParaRPr lang="zh-CN" altLang="zh-CN" sz="1000" b="1" dirty="0"/>
          </a:p>
        </p:txBody>
      </p:sp>
      <p:sp>
        <p:nvSpPr>
          <p:cNvPr id="78" name="文本框 77"/>
          <p:cNvSpPr txBox="1"/>
          <p:nvPr/>
        </p:nvSpPr>
        <p:spPr>
          <a:xfrm>
            <a:off x="3139961" y="2557205"/>
            <a:ext cx="784339" cy="246221"/>
          </a:xfrm>
          <a:prstGeom prst="rect">
            <a:avLst/>
          </a:prstGeom>
          <a:noFill/>
        </p:spPr>
        <p:txBody>
          <a:bodyPr wrap="square" rtlCol="0">
            <a:spAutoFit/>
          </a:bodyPr>
          <a:p>
            <a:pPr algn="ctr"/>
            <a:r>
              <a:rPr lang="zh-CN" altLang="en-US" sz="1000" b="1"/>
              <a:t>核心交换</a:t>
            </a:r>
            <a:endParaRPr lang="zh-CN" altLang="zh-CN" sz="1000" b="1" dirty="0"/>
          </a:p>
        </p:txBody>
      </p:sp>
      <p:sp>
        <p:nvSpPr>
          <p:cNvPr id="83" name="文本框 82"/>
          <p:cNvSpPr txBox="1"/>
          <p:nvPr/>
        </p:nvSpPr>
        <p:spPr>
          <a:xfrm>
            <a:off x="3784859" y="2557205"/>
            <a:ext cx="1328997" cy="246221"/>
          </a:xfrm>
          <a:prstGeom prst="rect">
            <a:avLst/>
          </a:prstGeom>
          <a:noFill/>
        </p:spPr>
        <p:txBody>
          <a:bodyPr wrap="square" rtlCol="0">
            <a:spAutoFit/>
          </a:bodyPr>
          <a:p>
            <a:r>
              <a:rPr lang="zh-CN" altLang="en-US" sz="1000" b="1"/>
              <a:t>网点</a:t>
            </a:r>
            <a:r>
              <a:rPr lang="zh-CN" altLang="zh-CN" sz="1000" b="1"/>
              <a:t>汇聚</a:t>
            </a:r>
            <a:r>
              <a:rPr lang="zh-CN" altLang="zh-CN" sz="1000" b="1" dirty="0"/>
              <a:t>交换机</a:t>
            </a:r>
            <a:endParaRPr lang="zh-CN" altLang="zh-CN" sz="1000" b="1" dirty="0"/>
          </a:p>
        </p:txBody>
      </p:sp>
      <p:cxnSp>
        <p:nvCxnSpPr>
          <p:cNvPr id="106" name="直接连接符 105"/>
          <p:cNvCxnSpPr/>
          <p:nvPr/>
        </p:nvCxnSpPr>
        <p:spPr>
          <a:xfrm>
            <a:off x="1498924" y="2134674"/>
            <a:ext cx="238125"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1733239" y="2134039"/>
            <a:ext cx="0" cy="62039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1510354" y="2755704"/>
            <a:ext cx="219075"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1733238" y="2375747"/>
            <a:ext cx="49403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直接连接符 76"/>
          <p:cNvCxnSpPr/>
          <p:nvPr/>
        </p:nvCxnSpPr>
        <p:spPr>
          <a:xfrm>
            <a:off x="2354464" y="2739829"/>
            <a:ext cx="0" cy="63373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直接连接符 75"/>
          <p:cNvCxnSpPr/>
          <p:nvPr/>
        </p:nvCxnSpPr>
        <p:spPr>
          <a:xfrm>
            <a:off x="1498924" y="3376099"/>
            <a:ext cx="87043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09"/>
          <p:cNvCxnSpPr/>
          <p:nvPr/>
        </p:nvCxnSpPr>
        <p:spPr>
          <a:xfrm>
            <a:off x="2592774" y="2375747"/>
            <a:ext cx="84371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09"/>
          <p:cNvCxnSpPr/>
          <p:nvPr/>
        </p:nvCxnSpPr>
        <p:spPr>
          <a:xfrm>
            <a:off x="3308984" y="2409344"/>
            <a:ext cx="843718"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直接连接符 109"/>
          <p:cNvCxnSpPr/>
          <p:nvPr/>
        </p:nvCxnSpPr>
        <p:spPr>
          <a:xfrm>
            <a:off x="2120086" y="5559362"/>
            <a:ext cx="339985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81"/>
          <p:cNvCxnSpPr/>
          <p:nvPr/>
        </p:nvCxnSpPr>
        <p:spPr>
          <a:xfrm>
            <a:off x="2794151" y="5549260"/>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81"/>
          <p:cNvCxnSpPr/>
          <p:nvPr/>
        </p:nvCxnSpPr>
        <p:spPr>
          <a:xfrm>
            <a:off x="2120086" y="5549260"/>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81"/>
          <p:cNvCxnSpPr/>
          <p:nvPr/>
        </p:nvCxnSpPr>
        <p:spPr>
          <a:xfrm>
            <a:off x="4141543" y="5559362"/>
            <a:ext cx="0" cy="2902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81"/>
          <p:cNvCxnSpPr/>
          <p:nvPr/>
        </p:nvCxnSpPr>
        <p:spPr>
          <a:xfrm>
            <a:off x="3523945" y="5559362"/>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81"/>
          <p:cNvCxnSpPr>
            <a:stCxn id="220" idx="2"/>
          </p:cNvCxnSpPr>
          <p:nvPr/>
        </p:nvCxnSpPr>
        <p:spPr>
          <a:xfrm>
            <a:off x="4350848" y="5079593"/>
            <a:ext cx="0" cy="46966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2" name="文本框 381"/>
          <p:cNvSpPr txBox="1"/>
          <p:nvPr/>
        </p:nvSpPr>
        <p:spPr>
          <a:xfrm>
            <a:off x="3090276" y="6218567"/>
            <a:ext cx="853998" cy="246221"/>
          </a:xfrm>
          <a:prstGeom prst="rect">
            <a:avLst/>
          </a:prstGeom>
          <a:noFill/>
        </p:spPr>
        <p:txBody>
          <a:bodyPr wrap="square" rtlCol="0">
            <a:spAutoFit/>
          </a:bodyPr>
          <a:p>
            <a:pPr algn="ctr"/>
            <a:r>
              <a:rPr lang="zh-CN" altLang="en-US" sz="1000" b="1" dirty="0"/>
              <a:t>多媒体设备</a:t>
            </a:r>
            <a:endParaRPr lang="zh-CN" altLang="zh-CN" sz="1000" b="1" dirty="0"/>
          </a:p>
        </p:txBody>
      </p:sp>
      <p:sp>
        <p:nvSpPr>
          <p:cNvPr id="383" name="文本框 382"/>
          <p:cNvSpPr txBox="1"/>
          <p:nvPr/>
        </p:nvSpPr>
        <p:spPr>
          <a:xfrm>
            <a:off x="3825948" y="6218567"/>
            <a:ext cx="725066" cy="246221"/>
          </a:xfrm>
          <a:prstGeom prst="rect">
            <a:avLst/>
          </a:prstGeom>
          <a:noFill/>
        </p:spPr>
        <p:txBody>
          <a:bodyPr wrap="square" rtlCol="0">
            <a:spAutoFit/>
          </a:bodyPr>
          <a:p>
            <a:pPr algn="ctr"/>
            <a:r>
              <a:rPr lang="zh-CN" altLang="en-US" sz="1000" b="1"/>
              <a:t>打印机</a:t>
            </a:r>
            <a:endParaRPr lang="zh-CN" altLang="zh-CN" sz="1000" b="1" dirty="0"/>
          </a:p>
        </p:txBody>
      </p:sp>
      <p:sp>
        <p:nvSpPr>
          <p:cNvPr id="384" name="文本框 383"/>
          <p:cNvSpPr txBox="1"/>
          <p:nvPr/>
        </p:nvSpPr>
        <p:spPr>
          <a:xfrm>
            <a:off x="2414895" y="6228752"/>
            <a:ext cx="725066" cy="246221"/>
          </a:xfrm>
          <a:prstGeom prst="rect">
            <a:avLst/>
          </a:prstGeom>
          <a:noFill/>
        </p:spPr>
        <p:txBody>
          <a:bodyPr wrap="square" rtlCol="0">
            <a:spAutoFit/>
          </a:bodyPr>
          <a:p>
            <a:pPr algn="ctr"/>
            <a:r>
              <a:rPr lang="zh-CN" altLang="en-US" sz="1000" b="1" dirty="0"/>
              <a:t>移动终端</a:t>
            </a:r>
            <a:endParaRPr lang="zh-CN" altLang="zh-CN" sz="1000" b="1" dirty="0"/>
          </a:p>
        </p:txBody>
      </p:sp>
      <p:sp>
        <p:nvSpPr>
          <p:cNvPr id="385" name="文本框 384"/>
          <p:cNvSpPr txBox="1"/>
          <p:nvPr/>
        </p:nvSpPr>
        <p:spPr>
          <a:xfrm>
            <a:off x="1780024" y="6218567"/>
            <a:ext cx="624265" cy="246221"/>
          </a:xfrm>
          <a:prstGeom prst="rect">
            <a:avLst/>
          </a:prstGeom>
          <a:noFill/>
        </p:spPr>
        <p:txBody>
          <a:bodyPr wrap="square" rtlCol="0">
            <a:spAutoFit/>
          </a:bodyPr>
          <a:p>
            <a:pPr algn="ctr"/>
            <a:r>
              <a:rPr lang="en-US" altLang="zh-CN" sz="1000" b="1" dirty="0"/>
              <a:t>PC</a:t>
            </a:r>
            <a:r>
              <a:rPr lang="zh-CN" altLang="en-US" sz="1000" b="1" dirty="0"/>
              <a:t>设备</a:t>
            </a:r>
            <a:endParaRPr lang="zh-CN" altLang="zh-CN" sz="1000" b="1" dirty="0"/>
          </a:p>
        </p:txBody>
      </p:sp>
      <p:sp>
        <p:nvSpPr>
          <p:cNvPr id="330" name="文本框 329"/>
          <p:cNvSpPr txBox="1"/>
          <p:nvPr/>
        </p:nvSpPr>
        <p:spPr>
          <a:xfrm>
            <a:off x="4490147" y="4692998"/>
            <a:ext cx="749403" cy="400110"/>
          </a:xfrm>
          <a:prstGeom prst="rect">
            <a:avLst/>
          </a:prstGeom>
          <a:noFill/>
        </p:spPr>
        <p:txBody>
          <a:bodyPr wrap="square" rtlCol="0">
            <a:spAutoFit/>
          </a:bodyPr>
          <a:p>
            <a:pPr algn="ctr"/>
            <a:r>
              <a:rPr lang="zh-CN" altLang="en-US" sz="1000" b="1" dirty="0"/>
              <a:t>办公接入交换机</a:t>
            </a:r>
            <a:endParaRPr lang="zh-CN" altLang="zh-CN" sz="1000" b="1"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87200" y="3120641"/>
            <a:ext cx="326316" cy="326316"/>
          </a:xfrm>
          <a:prstGeom prst="rect">
            <a:avLst/>
          </a:prstGeom>
        </p:spPr>
      </p:pic>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6512" y="5848572"/>
            <a:ext cx="334685" cy="317070"/>
          </a:xfrm>
          <a:prstGeom prst="rect">
            <a:avLst/>
          </a:prstGeom>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4093" y="2132426"/>
            <a:ext cx="383842" cy="383842"/>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9033" y="5890281"/>
            <a:ext cx="380239" cy="262881"/>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5665" y="2581439"/>
            <a:ext cx="366040" cy="285563"/>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0563" y="1943150"/>
            <a:ext cx="327416" cy="313423"/>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1884" y="2217820"/>
            <a:ext cx="479992" cy="332626"/>
          </a:xfrm>
          <a:prstGeom prst="rect">
            <a:avLst/>
          </a:prstGeom>
        </p:spPr>
      </p:pic>
      <p:pic>
        <p:nvPicPr>
          <p:cNvPr id="55" name="图片 5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10583" y="1293546"/>
            <a:ext cx="636203" cy="463673"/>
          </a:xfrm>
          <a:prstGeom prst="rect">
            <a:avLst/>
          </a:prstGeom>
        </p:spPr>
      </p:pic>
      <p:pic>
        <p:nvPicPr>
          <p:cNvPr id="57" name="图片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5175" y="5854020"/>
            <a:ext cx="231150" cy="335718"/>
          </a:xfrm>
          <a:prstGeom prst="rect">
            <a:avLst/>
          </a:prstGeom>
        </p:spPr>
      </p:pic>
      <p:pic>
        <p:nvPicPr>
          <p:cNvPr id="61" name="图片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56169" y="5850600"/>
            <a:ext cx="322593" cy="293042"/>
          </a:xfrm>
          <a:prstGeom prst="rect">
            <a:avLst/>
          </a:prstGeom>
        </p:spPr>
      </p:pic>
      <p:pic>
        <p:nvPicPr>
          <p:cNvPr id="199" name="图片 1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0437" y="2178825"/>
            <a:ext cx="383842" cy="383842"/>
          </a:xfrm>
          <a:prstGeom prst="rect">
            <a:avLst/>
          </a:prstGeom>
        </p:spPr>
      </p:pic>
      <p:pic>
        <p:nvPicPr>
          <p:cNvPr id="220" name="图片 2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164743" y="4707383"/>
            <a:ext cx="372210" cy="372210"/>
          </a:xfrm>
          <a:prstGeom prst="rect">
            <a:avLst/>
          </a:prstGeom>
        </p:spPr>
      </p:pic>
      <p:pic>
        <p:nvPicPr>
          <p:cNvPr id="228" name="图片 22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30326" y="1172922"/>
            <a:ext cx="439962" cy="375509"/>
          </a:xfrm>
          <a:prstGeom prst="rect">
            <a:avLst/>
          </a:prstGeom>
        </p:spPr>
      </p:pic>
      <p:cxnSp>
        <p:nvCxnSpPr>
          <p:cNvPr id="154" name="直接连接符 109"/>
          <p:cNvCxnSpPr>
            <a:endCxn id="220" idx="0"/>
          </p:cNvCxnSpPr>
          <p:nvPr/>
        </p:nvCxnSpPr>
        <p:spPr>
          <a:xfrm flipH="1">
            <a:off x="4350848" y="2803426"/>
            <a:ext cx="0" cy="190395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98727" y="4728136"/>
            <a:ext cx="440611" cy="380945"/>
          </a:xfrm>
          <a:prstGeom prst="rect">
            <a:avLst/>
          </a:prstGeom>
        </p:spPr>
      </p:pic>
      <p:sp>
        <p:nvSpPr>
          <p:cNvPr id="22" name="文本框 21"/>
          <p:cNvSpPr txBox="1"/>
          <p:nvPr/>
        </p:nvSpPr>
        <p:spPr>
          <a:xfrm>
            <a:off x="2785210" y="5079593"/>
            <a:ext cx="997325" cy="245110"/>
          </a:xfrm>
          <a:prstGeom prst="rect">
            <a:avLst/>
          </a:prstGeom>
          <a:noFill/>
        </p:spPr>
        <p:txBody>
          <a:bodyPr wrap="square" rtlCol="0">
            <a:spAutoFit/>
          </a:bodyPr>
          <a:p>
            <a:pPr algn="ctr"/>
            <a:r>
              <a:rPr lang="zh-CN" altLang="en-US" sz="1000" b="1">
                <a:solidFill>
                  <a:srgbClr val="FF0000"/>
                </a:solidFill>
              </a:rPr>
              <a:t>资产采集引擎</a:t>
            </a:r>
            <a:endParaRPr lang="zh-CN" altLang="zh-CN" sz="1000" b="1" dirty="0">
              <a:solidFill>
                <a:srgbClr val="FF0000"/>
              </a:solidFill>
            </a:endParaRPr>
          </a:p>
        </p:txBody>
      </p:sp>
      <p:cxnSp>
        <p:nvCxnSpPr>
          <p:cNvPr id="173" name="连接符: 曲线 7"/>
          <p:cNvCxnSpPr>
            <a:stCxn id="15" idx="3"/>
          </p:cNvCxnSpPr>
          <p:nvPr/>
        </p:nvCxnSpPr>
        <p:spPr>
          <a:xfrm flipV="1">
            <a:off x="1497979" y="1471514"/>
            <a:ext cx="1923995" cy="628348"/>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6" name="连接符: 曲线 7"/>
          <p:cNvCxnSpPr>
            <a:stCxn id="11" idx="3"/>
          </p:cNvCxnSpPr>
          <p:nvPr/>
        </p:nvCxnSpPr>
        <p:spPr>
          <a:xfrm flipV="1">
            <a:off x="1514151" y="1609318"/>
            <a:ext cx="1907269" cy="1674481"/>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74476" y="4087696"/>
            <a:ext cx="604835" cy="276656"/>
          </a:xfrm>
          <a:prstGeom prst="rect">
            <a:avLst/>
          </a:prstGeom>
        </p:spPr>
      </p:pic>
      <p:sp>
        <p:nvSpPr>
          <p:cNvPr id="43" name="文本框 42"/>
          <p:cNvSpPr txBox="1"/>
          <p:nvPr/>
        </p:nvSpPr>
        <p:spPr>
          <a:xfrm>
            <a:off x="4633732" y="4136729"/>
            <a:ext cx="754829" cy="246221"/>
          </a:xfrm>
          <a:prstGeom prst="rect">
            <a:avLst/>
          </a:prstGeom>
          <a:noFill/>
        </p:spPr>
        <p:txBody>
          <a:bodyPr wrap="square" rtlCol="0">
            <a:spAutoFit/>
          </a:bodyPr>
          <a:p>
            <a:pPr algn="ctr"/>
            <a:r>
              <a:rPr lang="zh-CN" altLang="en-US" sz="1000" b="1" dirty="0"/>
              <a:t>防火墙</a:t>
            </a:r>
            <a:endParaRPr lang="zh-CN" altLang="zh-CN" sz="1000" b="1" dirty="0"/>
          </a:p>
        </p:txBody>
      </p:sp>
      <p:sp>
        <p:nvSpPr>
          <p:cNvPr id="45" name="文本框 44"/>
          <p:cNvSpPr txBox="1"/>
          <p:nvPr/>
        </p:nvSpPr>
        <p:spPr>
          <a:xfrm>
            <a:off x="794241" y="1690765"/>
            <a:ext cx="1222047" cy="246221"/>
          </a:xfrm>
          <a:prstGeom prst="rect">
            <a:avLst/>
          </a:prstGeom>
          <a:noFill/>
        </p:spPr>
        <p:txBody>
          <a:bodyPr wrap="square" rtlCol="0">
            <a:spAutoFit/>
          </a:bodyPr>
          <a:p>
            <a:r>
              <a:rPr lang="en-US" altLang="zh-CN" sz="1000" b="1" dirty="0" err="1"/>
              <a:t>Vmware</a:t>
            </a:r>
            <a:r>
              <a:rPr lang="en-US" altLang="zh-CN" sz="1000" b="1" dirty="0"/>
              <a:t> </a:t>
            </a:r>
            <a:r>
              <a:rPr lang="en-US" altLang="zh-CN" sz="1000" b="1" dirty="0" err="1"/>
              <a:t>Vsphere</a:t>
            </a:r>
            <a:endParaRPr lang="zh-CN" altLang="zh-CN" sz="1000" b="1" dirty="0"/>
          </a:p>
        </p:txBody>
      </p:sp>
      <p:cxnSp>
        <p:nvCxnSpPr>
          <p:cNvPr id="191" name="连接符: 曲线 7"/>
          <p:cNvCxnSpPr/>
          <p:nvPr/>
        </p:nvCxnSpPr>
        <p:spPr>
          <a:xfrm flipV="1">
            <a:off x="1597422" y="1398001"/>
            <a:ext cx="1760920" cy="292764"/>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0" name="直接连接符 81"/>
          <p:cNvCxnSpPr/>
          <p:nvPr/>
        </p:nvCxnSpPr>
        <p:spPr>
          <a:xfrm>
            <a:off x="4799856" y="5594479"/>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4498349" y="6214078"/>
            <a:ext cx="725066" cy="246221"/>
          </a:xfrm>
          <a:prstGeom prst="rect">
            <a:avLst/>
          </a:prstGeom>
          <a:noFill/>
        </p:spPr>
        <p:txBody>
          <a:bodyPr wrap="square" rtlCol="0">
            <a:spAutoFit/>
          </a:bodyPr>
          <a:p>
            <a:pPr algn="ctr"/>
            <a:r>
              <a:rPr lang="zh-CN" altLang="en-US" sz="1000" b="1"/>
              <a:t>点钞机</a:t>
            </a:r>
            <a:endParaRPr lang="zh-CN" altLang="zh-CN" sz="1000" b="1" dirty="0"/>
          </a:p>
        </p:txBody>
      </p:sp>
      <p:cxnSp>
        <p:nvCxnSpPr>
          <p:cNvPr id="185" name="直接连接符 81"/>
          <p:cNvCxnSpPr/>
          <p:nvPr/>
        </p:nvCxnSpPr>
        <p:spPr>
          <a:xfrm>
            <a:off x="5519936" y="5605990"/>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6" name="文本框 185"/>
          <p:cNvSpPr txBox="1"/>
          <p:nvPr/>
        </p:nvSpPr>
        <p:spPr>
          <a:xfrm>
            <a:off x="5105089" y="6214078"/>
            <a:ext cx="725066" cy="400110"/>
          </a:xfrm>
          <a:prstGeom prst="rect">
            <a:avLst/>
          </a:prstGeom>
          <a:noFill/>
        </p:spPr>
        <p:txBody>
          <a:bodyPr wrap="square" rtlCol="0">
            <a:spAutoFit/>
          </a:bodyPr>
          <a:p>
            <a:pPr algn="ctr"/>
            <a:r>
              <a:rPr lang="en-US" altLang="zh-CN" sz="1000" b="1"/>
              <a:t>RFID</a:t>
            </a:r>
            <a:r>
              <a:rPr lang="zh-CN" altLang="en-US" sz="1000" b="1"/>
              <a:t>标签设备</a:t>
            </a:r>
            <a:endParaRPr lang="zh-CN" altLang="zh-CN" sz="1000" b="1" dirty="0"/>
          </a:p>
        </p:txBody>
      </p:sp>
      <p:cxnSp>
        <p:nvCxnSpPr>
          <p:cNvPr id="187" name="直接连接符 109"/>
          <p:cNvCxnSpPr/>
          <p:nvPr/>
        </p:nvCxnSpPr>
        <p:spPr>
          <a:xfrm flipH="1">
            <a:off x="8895772" y="4906563"/>
            <a:ext cx="592016" cy="3371"/>
          </a:xfrm>
          <a:prstGeom prst="line">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8" name="圆角矩形 37"/>
          <p:cNvSpPr/>
          <p:nvPr/>
        </p:nvSpPr>
        <p:spPr>
          <a:xfrm>
            <a:off x="6384290" y="4047490"/>
            <a:ext cx="4997450" cy="2566670"/>
          </a:xfrm>
          <a:prstGeom prst="roundRect">
            <a:avLst/>
          </a:prstGeom>
          <a:noFill/>
          <a:ln w="12700" cmpd="sng">
            <a:solidFill>
              <a:schemeClr val="accent1">
                <a:shade val="50000"/>
              </a:schemeClr>
            </a:solidFill>
            <a:prstDash val="sysDot"/>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90" name="文本框 189"/>
          <p:cNvSpPr txBox="1"/>
          <p:nvPr/>
        </p:nvSpPr>
        <p:spPr>
          <a:xfrm>
            <a:off x="6586438" y="4160795"/>
            <a:ext cx="747238" cy="306705"/>
          </a:xfrm>
          <a:prstGeom prst="rect">
            <a:avLst/>
          </a:prstGeom>
          <a:noFill/>
        </p:spPr>
        <p:txBody>
          <a:bodyPr wrap="square" rtlCol="0">
            <a:spAutoFit/>
          </a:bodyPr>
          <a:p>
            <a:r>
              <a:rPr lang="zh-CN" altLang="en-US" sz="1400" b="1">
                <a:solidFill>
                  <a:srgbClr val="007AC3"/>
                </a:solidFill>
              </a:rPr>
              <a:t>支行</a:t>
            </a:r>
            <a:r>
              <a:rPr lang="en-US" altLang="zh-CN" sz="1400" b="1">
                <a:solidFill>
                  <a:srgbClr val="007AC3"/>
                </a:solidFill>
              </a:rPr>
              <a:t>2</a:t>
            </a:r>
            <a:endParaRPr lang="zh-CN" altLang="zh-CN" sz="1400" b="1" dirty="0">
              <a:solidFill>
                <a:srgbClr val="007AC3"/>
              </a:solidFill>
            </a:endParaRPr>
          </a:p>
        </p:txBody>
      </p:sp>
      <p:cxnSp>
        <p:nvCxnSpPr>
          <p:cNvPr id="194" name="直接连接符 109"/>
          <p:cNvCxnSpPr/>
          <p:nvPr/>
        </p:nvCxnSpPr>
        <p:spPr>
          <a:xfrm>
            <a:off x="7333676" y="5593768"/>
            <a:ext cx="339985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直接连接符 81"/>
          <p:cNvCxnSpPr/>
          <p:nvPr/>
        </p:nvCxnSpPr>
        <p:spPr>
          <a:xfrm>
            <a:off x="8007741" y="5583666"/>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直接连接符 81"/>
          <p:cNvCxnSpPr/>
          <p:nvPr/>
        </p:nvCxnSpPr>
        <p:spPr>
          <a:xfrm>
            <a:off x="7333676" y="5583666"/>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直接连接符 81"/>
          <p:cNvCxnSpPr/>
          <p:nvPr/>
        </p:nvCxnSpPr>
        <p:spPr>
          <a:xfrm>
            <a:off x="9355133" y="5593768"/>
            <a:ext cx="0" cy="29028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81"/>
          <p:cNvCxnSpPr/>
          <p:nvPr/>
        </p:nvCxnSpPr>
        <p:spPr>
          <a:xfrm>
            <a:off x="8737535" y="5593768"/>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81"/>
          <p:cNvCxnSpPr>
            <a:stCxn id="222" idx="2"/>
          </p:cNvCxnSpPr>
          <p:nvPr/>
        </p:nvCxnSpPr>
        <p:spPr>
          <a:xfrm>
            <a:off x="8737535" y="5079593"/>
            <a:ext cx="0" cy="469667"/>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8" name="文本框 207"/>
          <p:cNvSpPr txBox="1"/>
          <p:nvPr/>
        </p:nvSpPr>
        <p:spPr>
          <a:xfrm>
            <a:off x="8303866" y="6252973"/>
            <a:ext cx="853998" cy="246221"/>
          </a:xfrm>
          <a:prstGeom prst="rect">
            <a:avLst/>
          </a:prstGeom>
          <a:noFill/>
        </p:spPr>
        <p:txBody>
          <a:bodyPr wrap="square" rtlCol="0">
            <a:spAutoFit/>
          </a:bodyPr>
          <a:p>
            <a:pPr algn="ctr"/>
            <a:r>
              <a:rPr lang="zh-CN" altLang="en-US" sz="1000" b="1" dirty="0"/>
              <a:t>多媒体设备</a:t>
            </a:r>
            <a:endParaRPr lang="zh-CN" altLang="zh-CN" sz="1000" b="1" dirty="0"/>
          </a:p>
        </p:txBody>
      </p:sp>
      <p:sp>
        <p:nvSpPr>
          <p:cNvPr id="210" name="文本框 209"/>
          <p:cNvSpPr txBox="1"/>
          <p:nvPr/>
        </p:nvSpPr>
        <p:spPr>
          <a:xfrm>
            <a:off x="9039538" y="6252973"/>
            <a:ext cx="725066" cy="246221"/>
          </a:xfrm>
          <a:prstGeom prst="rect">
            <a:avLst/>
          </a:prstGeom>
          <a:noFill/>
        </p:spPr>
        <p:txBody>
          <a:bodyPr wrap="square" rtlCol="0">
            <a:spAutoFit/>
          </a:bodyPr>
          <a:p>
            <a:pPr algn="ctr"/>
            <a:r>
              <a:rPr lang="zh-CN" altLang="en-US" sz="1000" b="1"/>
              <a:t>打印机</a:t>
            </a:r>
            <a:endParaRPr lang="zh-CN" altLang="zh-CN" sz="1000" b="1" dirty="0"/>
          </a:p>
        </p:txBody>
      </p:sp>
      <p:sp>
        <p:nvSpPr>
          <p:cNvPr id="211" name="文本框 210"/>
          <p:cNvSpPr txBox="1"/>
          <p:nvPr/>
        </p:nvSpPr>
        <p:spPr>
          <a:xfrm>
            <a:off x="7628485" y="6263158"/>
            <a:ext cx="725066" cy="246221"/>
          </a:xfrm>
          <a:prstGeom prst="rect">
            <a:avLst/>
          </a:prstGeom>
          <a:noFill/>
        </p:spPr>
        <p:txBody>
          <a:bodyPr wrap="square" rtlCol="0">
            <a:spAutoFit/>
          </a:bodyPr>
          <a:p>
            <a:pPr algn="ctr"/>
            <a:r>
              <a:rPr lang="zh-CN" altLang="en-US" sz="1000" b="1" dirty="0"/>
              <a:t>移动终端</a:t>
            </a:r>
            <a:endParaRPr lang="zh-CN" altLang="zh-CN" sz="1000" b="1" dirty="0"/>
          </a:p>
        </p:txBody>
      </p:sp>
      <p:sp>
        <p:nvSpPr>
          <p:cNvPr id="212" name="文本框 211"/>
          <p:cNvSpPr txBox="1"/>
          <p:nvPr/>
        </p:nvSpPr>
        <p:spPr>
          <a:xfrm>
            <a:off x="6993614" y="6252973"/>
            <a:ext cx="624265" cy="246221"/>
          </a:xfrm>
          <a:prstGeom prst="rect">
            <a:avLst/>
          </a:prstGeom>
          <a:noFill/>
        </p:spPr>
        <p:txBody>
          <a:bodyPr wrap="square" rtlCol="0">
            <a:spAutoFit/>
          </a:bodyPr>
          <a:p>
            <a:pPr algn="ctr"/>
            <a:r>
              <a:rPr lang="en-US" altLang="zh-CN" sz="1000" b="1" dirty="0"/>
              <a:t>PC</a:t>
            </a:r>
            <a:r>
              <a:rPr lang="zh-CN" altLang="en-US" sz="1000" b="1" dirty="0"/>
              <a:t>设备</a:t>
            </a:r>
            <a:endParaRPr lang="zh-CN" altLang="zh-CN" sz="1000" b="1" dirty="0"/>
          </a:p>
        </p:txBody>
      </p:sp>
      <p:sp>
        <p:nvSpPr>
          <p:cNvPr id="213" name="文本框 212"/>
          <p:cNvSpPr txBox="1"/>
          <p:nvPr/>
        </p:nvSpPr>
        <p:spPr>
          <a:xfrm>
            <a:off x="7802027" y="4736515"/>
            <a:ext cx="749403" cy="400110"/>
          </a:xfrm>
          <a:prstGeom prst="rect">
            <a:avLst/>
          </a:prstGeom>
          <a:noFill/>
        </p:spPr>
        <p:txBody>
          <a:bodyPr wrap="square" rtlCol="0">
            <a:spAutoFit/>
          </a:bodyPr>
          <a:p>
            <a:pPr algn="ctr"/>
            <a:r>
              <a:rPr lang="zh-CN" altLang="en-US" sz="1000" b="1" dirty="0"/>
              <a:t>办公接入交换机</a:t>
            </a:r>
            <a:endParaRPr lang="zh-CN" altLang="zh-CN" sz="1000" b="1" dirty="0"/>
          </a:p>
        </p:txBody>
      </p:sp>
      <p:pic>
        <p:nvPicPr>
          <p:cNvPr id="214" name="图片 2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0102" y="5882978"/>
            <a:ext cx="334685" cy="317070"/>
          </a:xfrm>
          <a:prstGeom prst="rect">
            <a:avLst/>
          </a:prstGeom>
        </p:spPr>
      </p:pic>
      <p:pic>
        <p:nvPicPr>
          <p:cNvPr id="215" name="图片 2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32623" y="5924687"/>
            <a:ext cx="380239" cy="262881"/>
          </a:xfrm>
          <a:prstGeom prst="rect">
            <a:avLst/>
          </a:prstGeom>
        </p:spPr>
      </p:pic>
      <p:pic>
        <p:nvPicPr>
          <p:cNvPr id="217" name="图片 2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8765" y="5888426"/>
            <a:ext cx="231150" cy="335718"/>
          </a:xfrm>
          <a:prstGeom prst="rect">
            <a:avLst/>
          </a:prstGeom>
        </p:spPr>
      </p:pic>
      <p:pic>
        <p:nvPicPr>
          <p:cNvPr id="221" name="图片 2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69759" y="5885006"/>
            <a:ext cx="322593" cy="293042"/>
          </a:xfrm>
          <a:prstGeom prst="rect">
            <a:avLst/>
          </a:prstGeom>
        </p:spPr>
      </p:pic>
      <p:pic>
        <p:nvPicPr>
          <p:cNvPr id="222" name="图片 2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551430" y="4707383"/>
            <a:ext cx="372210" cy="372210"/>
          </a:xfrm>
          <a:prstGeom prst="rect">
            <a:avLst/>
          </a:prstGeom>
        </p:spPr>
      </p:pic>
      <p:pic>
        <p:nvPicPr>
          <p:cNvPr id="223" name="图片 22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52737" y="4723434"/>
            <a:ext cx="440611" cy="380945"/>
          </a:xfrm>
          <a:prstGeom prst="rect">
            <a:avLst/>
          </a:prstGeom>
        </p:spPr>
      </p:pic>
      <p:sp>
        <p:nvSpPr>
          <p:cNvPr id="225" name="文本框 224"/>
          <p:cNvSpPr txBox="1"/>
          <p:nvPr/>
        </p:nvSpPr>
        <p:spPr>
          <a:xfrm>
            <a:off x="9248345" y="5079593"/>
            <a:ext cx="997325" cy="245110"/>
          </a:xfrm>
          <a:prstGeom prst="rect">
            <a:avLst/>
          </a:prstGeom>
          <a:noFill/>
        </p:spPr>
        <p:txBody>
          <a:bodyPr wrap="square" rtlCol="0">
            <a:spAutoFit/>
          </a:bodyPr>
          <a:p>
            <a:pPr algn="ctr"/>
            <a:r>
              <a:rPr lang="zh-CN" altLang="en-US" sz="1000" b="1">
                <a:solidFill>
                  <a:srgbClr val="FF0000"/>
                </a:solidFill>
              </a:rPr>
              <a:t>资产采集引擎</a:t>
            </a:r>
            <a:endParaRPr lang="zh-CN" altLang="zh-CN" sz="1000" b="1" dirty="0">
              <a:solidFill>
                <a:srgbClr val="FF0000"/>
              </a:solidFill>
            </a:endParaRPr>
          </a:p>
        </p:txBody>
      </p:sp>
      <p:pic>
        <p:nvPicPr>
          <p:cNvPr id="232" name="图片 2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53551" y="4122134"/>
            <a:ext cx="604835" cy="276656"/>
          </a:xfrm>
          <a:prstGeom prst="rect">
            <a:avLst/>
          </a:prstGeom>
        </p:spPr>
      </p:pic>
      <p:sp>
        <p:nvSpPr>
          <p:cNvPr id="233" name="文本框 232"/>
          <p:cNvSpPr txBox="1"/>
          <p:nvPr/>
        </p:nvSpPr>
        <p:spPr>
          <a:xfrm>
            <a:off x="8918667" y="4137895"/>
            <a:ext cx="589682" cy="246221"/>
          </a:xfrm>
          <a:prstGeom prst="rect">
            <a:avLst/>
          </a:prstGeom>
          <a:noFill/>
        </p:spPr>
        <p:txBody>
          <a:bodyPr wrap="square" rtlCol="0">
            <a:spAutoFit/>
          </a:bodyPr>
          <a:p>
            <a:pPr algn="ctr"/>
            <a:r>
              <a:rPr lang="zh-CN" altLang="en-US" sz="1000" b="1" dirty="0"/>
              <a:t>防火墙</a:t>
            </a:r>
            <a:endParaRPr lang="zh-CN" altLang="zh-CN" sz="1000" b="1" dirty="0"/>
          </a:p>
        </p:txBody>
      </p:sp>
      <p:cxnSp>
        <p:nvCxnSpPr>
          <p:cNvPr id="234" name="直接连接符 81"/>
          <p:cNvCxnSpPr/>
          <p:nvPr/>
        </p:nvCxnSpPr>
        <p:spPr>
          <a:xfrm>
            <a:off x="10013446" y="5628885"/>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5" name="文本框 234"/>
          <p:cNvSpPr txBox="1"/>
          <p:nvPr/>
        </p:nvSpPr>
        <p:spPr>
          <a:xfrm>
            <a:off x="9711939" y="6248484"/>
            <a:ext cx="725066" cy="246221"/>
          </a:xfrm>
          <a:prstGeom prst="rect">
            <a:avLst/>
          </a:prstGeom>
          <a:noFill/>
        </p:spPr>
        <p:txBody>
          <a:bodyPr wrap="square" rtlCol="0">
            <a:spAutoFit/>
          </a:bodyPr>
          <a:p>
            <a:pPr algn="ctr"/>
            <a:r>
              <a:rPr lang="zh-CN" altLang="en-US" sz="1000" b="1"/>
              <a:t>点钞机</a:t>
            </a:r>
            <a:endParaRPr lang="zh-CN" altLang="zh-CN" sz="1000" b="1" dirty="0"/>
          </a:p>
        </p:txBody>
      </p:sp>
      <p:cxnSp>
        <p:nvCxnSpPr>
          <p:cNvPr id="236" name="直接连接符 81"/>
          <p:cNvCxnSpPr/>
          <p:nvPr/>
        </p:nvCxnSpPr>
        <p:spPr>
          <a:xfrm>
            <a:off x="10733526" y="5640396"/>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7" name="文本框 236"/>
          <p:cNvSpPr txBox="1"/>
          <p:nvPr/>
        </p:nvSpPr>
        <p:spPr>
          <a:xfrm>
            <a:off x="10318679" y="6248484"/>
            <a:ext cx="725066" cy="400110"/>
          </a:xfrm>
          <a:prstGeom prst="rect">
            <a:avLst/>
          </a:prstGeom>
          <a:noFill/>
        </p:spPr>
        <p:txBody>
          <a:bodyPr wrap="square" rtlCol="0">
            <a:spAutoFit/>
          </a:bodyPr>
          <a:p>
            <a:pPr algn="ctr"/>
            <a:r>
              <a:rPr lang="en-US" altLang="zh-CN" sz="1000" b="1"/>
              <a:t>RFID</a:t>
            </a:r>
            <a:r>
              <a:rPr lang="zh-CN" altLang="en-US" sz="1000" b="1"/>
              <a:t>标签设备</a:t>
            </a:r>
            <a:endParaRPr lang="zh-CN" altLang="zh-CN" sz="1000" b="1" dirty="0"/>
          </a:p>
        </p:txBody>
      </p:sp>
      <p:cxnSp>
        <p:nvCxnSpPr>
          <p:cNvPr id="239" name="连接符: 曲线 7"/>
          <p:cNvCxnSpPr>
            <a:stCxn id="20" idx="0"/>
            <a:endCxn id="228" idx="2"/>
          </p:cNvCxnSpPr>
          <p:nvPr/>
        </p:nvCxnSpPr>
        <p:spPr>
          <a:xfrm flipV="1">
            <a:off x="3319033" y="1548056"/>
            <a:ext cx="231775" cy="3180080"/>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0" name="连接符: 曲线 7"/>
          <p:cNvCxnSpPr>
            <a:stCxn id="223" idx="0"/>
          </p:cNvCxnSpPr>
          <p:nvPr/>
        </p:nvCxnSpPr>
        <p:spPr>
          <a:xfrm flipH="1" flipV="1">
            <a:off x="3799025" y="1471514"/>
            <a:ext cx="5874018" cy="3251920"/>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1" name="连接符: 曲线 7"/>
          <p:cNvCxnSpPr>
            <a:stCxn id="199" idx="1"/>
          </p:cNvCxnSpPr>
          <p:nvPr/>
        </p:nvCxnSpPr>
        <p:spPr>
          <a:xfrm flipH="1" flipV="1">
            <a:off x="3640508" y="1609318"/>
            <a:ext cx="509929" cy="761428"/>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2" name="连接符: 曲线 7"/>
          <p:cNvCxnSpPr>
            <a:stCxn id="42" idx="0"/>
          </p:cNvCxnSpPr>
          <p:nvPr/>
        </p:nvCxnSpPr>
        <p:spPr>
          <a:xfrm flipH="1" flipV="1">
            <a:off x="3625282" y="1757219"/>
            <a:ext cx="750977" cy="2330477"/>
          </a:xfrm>
          <a:prstGeom prst="straightConnector1">
            <a:avLst/>
          </a:prstGeom>
          <a:ln w="12700">
            <a:solidFill>
              <a:srgbClr val="007ADD"/>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3" name="文本框 242"/>
          <p:cNvSpPr txBox="1"/>
          <p:nvPr/>
        </p:nvSpPr>
        <p:spPr>
          <a:xfrm>
            <a:off x="5146126" y="2550446"/>
            <a:ext cx="767233" cy="246221"/>
          </a:xfrm>
          <a:prstGeom prst="rect">
            <a:avLst/>
          </a:prstGeom>
          <a:noFill/>
        </p:spPr>
        <p:txBody>
          <a:bodyPr wrap="square" rtlCol="0">
            <a:spAutoFit/>
          </a:bodyPr>
          <a:p>
            <a:pPr algn="ctr"/>
            <a:r>
              <a:rPr lang="zh-CN" altLang="en-US" sz="1000" b="1">
                <a:solidFill>
                  <a:srgbClr val="007ADD"/>
                </a:solidFill>
              </a:rPr>
              <a:t>数据联动</a:t>
            </a:r>
            <a:endParaRPr lang="zh-CN" altLang="en-US" sz="1000" b="1" dirty="0">
              <a:solidFill>
                <a:srgbClr val="007ADD"/>
              </a:solidFill>
            </a:endParaRPr>
          </a:p>
        </p:txBody>
      </p:sp>
      <p:sp>
        <p:nvSpPr>
          <p:cNvPr id="244" name="文本框 243"/>
          <p:cNvSpPr txBox="1"/>
          <p:nvPr/>
        </p:nvSpPr>
        <p:spPr>
          <a:xfrm>
            <a:off x="3037763" y="3130644"/>
            <a:ext cx="767233" cy="246221"/>
          </a:xfrm>
          <a:prstGeom prst="rect">
            <a:avLst/>
          </a:prstGeom>
          <a:noFill/>
          <a:ln>
            <a:noFill/>
          </a:ln>
        </p:spPr>
        <p:txBody>
          <a:bodyPr wrap="square" rtlCol="0">
            <a:spAutoFit/>
          </a:bodyPr>
          <a:p>
            <a:pPr algn="ctr"/>
            <a:r>
              <a:rPr lang="zh-CN" altLang="en-US" sz="1000" b="1">
                <a:solidFill>
                  <a:srgbClr val="007ADD"/>
                </a:solidFill>
              </a:rPr>
              <a:t>数据联动</a:t>
            </a:r>
            <a:endParaRPr lang="zh-CN" altLang="en-US" sz="1000" b="1" dirty="0">
              <a:solidFill>
                <a:srgbClr val="007ADD"/>
              </a:solidFill>
            </a:endParaRPr>
          </a:p>
        </p:txBody>
      </p:sp>
      <p:sp>
        <p:nvSpPr>
          <p:cNvPr id="245" name="文本框 244"/>
          <p:cNvSpPr txBox="1"/>
          <p:nvPr/>
        </p:nvSpPr>
        <p:spPr>
          <a:xfrm>
            <a:off x="2605054" y="1838289"/>
            <a:ext cx="767233" cy="246221"/>
          </a:xfrm>
          <a:prstGeom prst="rect">
            <a:avLst/>
          </a:prstGeom>
          <a:noFill/>
          <a:ln>
            <a:noFill/>
          </a:ln>
        </p:spPr>
        <p:txBody>
          <a:bodyPr wrap="square" rtlCol="0">
            <a:spAutoFit/>
          </a:bodyPr>
          <a:p>
            <a:pPr algn="ctr"/>
            <a:r>
              <a:rPr lang="zh-CN" altLang="en-US" sz="1000" b="1">
                <a:solidFill>
                  <a:srgbClr val="007ADD"/>
                </a:solidFill>
              </a:rPr>
              <a:t>数据联动</a:t>
            </a:r>
            <a:endParaRPr lang="zh-CN" altLang="en-US" sz="1000" b="1" dirty="0">
              <a:solidFill>
                <a:srgbClr val="007ADD"/>
              </a:solidFill>
            </a:endParaRPr>
          </a:p>
        </p:txBody>
      </p:sp>
      <p:sp>
        <p:nvSpPr>
          <p:cNvPr id="246" name="文本框 245"/>
          <p:cNvSpPr txBox="1"/>
          <p:nvPr/>
        </p:nvSpPr>
        <p:spPr>
          <a:xfrm>
            <a:off x="2309135" y="1478641"/>
            <a:ext cx="767233" cy="246221"/>
          </a:xfrm>
          <a:prstGeom prst="rect">
            <a:avLst/>
          </a:prstGeom>
          <a:noFill/>
          <a:ln>
            <a:noFill/>
          </a:ln>
        </p:spPr>
        <p:txBody>
          <a:bodyPr wrap="square" rtlCol="0">
            <a:spAutoFit/>
          </a:bodyPr>
          <a:p>
            <a:pPr algn="ctr"/>
            <a:r>
              <a:rPr lang="zh-CN" altLang="en-US" sz="1000" b="1">
                <a:solidFill>
                  <a:srgbClr val="007ADD"/>
                </a:solidFill>
              </a:rPr>
              <a:t>数据联动</a:t>
            </a:r>
            <a:endParaRPr lang="zh-CN" altLang="en-US" sz="1000" b="1" dirty="0">
              <a:solidFill>
                <a:srgbClr val="007ADD"/>
              </a:solidFill>
            </a:endParaRPr>
          </a:p>
        </p:txBody>
      </p:sp>
      <p:cxnSp>
        <p:nvCxnSpPr>
          <p:cNvPr id="23" name="直接连接符 109"/>
          <p:cNvCxnSpPr/>
          <p:nvPr/>
        </p:nvCxnSpPr>
        <p:spPr>
          <a:xfrm>
            <a:off x="4533265" y="2490470"/>
            <a:ext cx="3773170" cy="174434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333721" y="887687"/>
            <a:ext cx="4348976" cy="2584450"/>
          </a:xfrm>
          <a:prstGeom prst="rect">
            <a:avLst/>
          </a:prstGeom>
          <a:noFill/>
        </p:spPr>
        <p:txBody>
          <a:bodyPr wrap="square">
            <a:spAutoFit/>
          </a:bodyPr>
          <a:p>
            <a:pPr>
              <a:lnSpc>
                <a:spcPct val="150000"/>
              </a:lnSpc>
            </a:pPr>
            <a:r>
              <a:rPr lang="zh-CN" altLang="en-US" sz="1600" b="1" kern="0" dirty="0">
                <a:solidFill>
                  <a:srgbClr val="007AC3"/>
                </a:solidFill>
                <a:latin typeface="+mj-ea"/>
                <a:ea typeface="+mj-ea"/>
                <a:cs typeface="Times New Roman" panose="02020603050405020304" pitchFamily="18" charset="0"/>
              </a:rPr>
              <a:t>分行</a:t>
            </a:r>
            <a:endParaRPr lang="en-US" altLang="zh-CN" sz="1600" b="1" kern="0" dirty="0">
              <a:solidFill>
                <a:srgbClr val="007AC3"/>
              </a:solidFill>
              <a:latin typeface="+mj-ea"/>
              <a:ea typeface="+mj-ea"/>
              <a:cs typeface="Times New Roman" panose="02020603050405020304" pitchFamily="18" charset="0"/>
            </a:endParaRPr>
          </a:p>
          <a:p>
            <a:pPr>
              <a:lnSpc>
                <a:spcPct val="150000"/>
              </a:lnSpc>
              <a:spcAft>
                <a:spcPts val="0"/>
              </a:spcAft>
            </a:pPr>
            <a:r>
              <a:rPr lang="zh-CN" altLang="en-US" sz="1400" kern="0" dirty="0">
                <a:solidFill>
                  <a:schemeClr val="tx1">
                    <a:lumMod val="75000"/>
                    <a:lumOff val="25000"/>
                  </a:schemeClr>
                </a:solidFill>
                <a:effectLst/>
                <a:latin typeface="+mj-ea"/>
                <a:ea typeface="+mj-ea"/>
                <a:cs typeface="Times New Roman" panose="02020603050405020304" pitchFamily="18" charset="0"/>
              </a:rPr>
              <a:t>部署</a:t>
            </a:r>
            <a:r>
              <a:rPr lang="en-US" altLang="zh-CN" sz="1400" b="1" kern="0" dirty="0">
                <a:solidFill>
                  <a:srgbClr val="FF0000"/>
                </a:solidFill>
                <a:effectLst/>
                <a:latin typeface="+mj-ea"/>
                <a:ea typeface="+mj-ea"/>
                <a:cs typeface="Times New Roman" panose="02020603050405020304" pitchFamily="18" charset="0"/>
              </a:rPr>
              <a:t>【</a:t>
            </a:r>
            <a:r>
              <a:rPr lang="zh-CN" altLang="en-US" sz="1400" b="1" kern="0" dirty="0">
                <a:solidFill>
                  <a:srgbClr val="FF0000"/>
                </a:solidFill>
                <a:effectLst/>
                <a:latin typeface="+mj-ea"/>
                <a:ea typeface="+mj-ea"/>
                <a:cs typeface="Times New Roman" panose="02020603050405020304" pitchFamily="18" charset="0"/>
              </a:rPr>
              <a:t>统一安全监测与管理系统</a:t>
            </a:r>
            <a:r>
              <a:rPr lang="en-US" altLang="zh-CN" sz="1400" kern="0" dirty="0">
                <a:solidFill>
                  <a:schemeClr val="tx1">
                    <a:lumMod val="75000"/>
                    <a:lumOff val="25000"/>
                  </a:schemeClr>
                </a:solidFill>
                <a:effectLst/>
                <a:latin typeface="+mj-ea"/>
                <a:ea typeface="+mj-ea"/>
                <a:cs typeface="Times New Roman" panose="02020603050405020304" pitchFamily="18" charset="0"/>
              </a:rPr>
              <a:t>】</a:t>
            </a:r>
            <a:endParaRPr lang="en-US" altLang="zh-CN" sz="1400" kern="0" dirty="0">
              <a:solidFill>
                <a:schemeClr val="tx1">
                  <a:lumMod val="75000"/>
                  <a:lumOff val="25000"/>
                </a:schemeClr>
              </a:solidFill>
              <a:effectLst/>
              <a:latin typeface="+mj-ea"/>
              <a:ea typeface="+mj-ea"/>
              <a:cs typeface="Times New Roman" panose="02020603050405020304" pitchFamily="18" charset="0"/>
            </a:endParaRPr>
          </a:p>
          <a:p>
            <a:pPr>
              <a:lnSpc>
                <a:spcPct val="150000"/>
              </a:lnSpc>
              <a:spcAft>
                <a:spcPts val="0"/>
              </a:spcAft>
            </a:pPr>
            <a:r>
              <a:rPr lang="zh-CN" altLang="zh-CN" sz="1200" kern="0" dirty="0">
                <a:solidFill>
                  <a:schemeClr val="tx1">
                    <a:lumMod val="75000"/>
                    <a:lumOff val="25000"/>
                  </a:schemeClr>
                </a:solidFill>
                <a:effectLst/>
                <a:latin typeface="+mj-ea"/>
                <a:ea typeface="+mj-ea"/>
                <a:cs typeface="Times New Roman" panose="02020603050405020304" pitchFamily="18" charset="0"/>
              </a:rPr>
              <a:t>负责</a:t>
            </a:r>
            <a:r>
              <a:rPr lang="zh-CN" altLang="en-US" sz="1200" kern="0" dirty="0">
                <a:solidFill>
                  <a:schemeClr val="tx1">
                    <a:lumMod val="75000"/>
                    <a:lumOff val="25000"/>
                  </a:schemeClr>
                </a:solidFill>
                <a:effectLst/>
                <a:latin typeface="+mj-ea"/>
                <a:ea typeface="+mj-ea"/>
                <a:cs typeface="Times New Roman" panose="02020603050405020304" pitchFamily="18" charset="0"/>
              </a:rPr>
              <a:t>对全网资产信息采集，并提供自动化数据分析，实现统一资产管理、合规管理、运维管理、安全管理；</a:t>
            </a:r>
            <a:endParaRPr lang="en-US" altLang="zh-CN" sz="1200" kern="0" dirty="0">
              <a:solidFill>
                <a:schemeClr val="tx1">
                  <a:lumMod val="75000"/>
                  <a:lumOff val="25000"/>
                </a:schemeClr>
              </a:solidFill>
              <a:latin typeface="+mj-ea"/>
              <a:ea typeface="+mj-ea"/>
              <a:cs typeface="Times New Roman" panose="02020603050405020304" pitchFamily="18" charset="0"/>
            </a:endParaRPr>
          </a:p>
          <a:p>
            <a:pPr>
              <a:lnSpc>
                <a:spcPct val="150000"/>
              </a:lnSpc>
            </a:pPr>
            <a:r>
              <a:rPr lang="zh-CN" altLang="en-US" sz="1600" b="1" kern="0" dirty="0">
                <a:solidFill>
                  <a:srgbClr val="007AC3"/>
                </a:solidFill>
                <a:latin typeface="+mj-ea"/>
                <a:ea typeface="+mj-ea"/>
                <a:cs typeface="Times New Roman" panose="02020603050405020304" pitchFamily="18" charset="0"/>
              </a:rPr>
              <a:t>支行</a:t>
            </a:r>
            <a:r>
              <a:rPr lang="en-US" altLang="zh-CN" sz="1600" b="1" kern="0" dirty="0">
                <a:solidFill>
                  <a:srgbClr val="007AC3"/>
                </a:solidFill>
                <a:latin typeface="+mj-ea"/>
                <a:ea typeface="+mj-ea"/>
                <a:cs typeface="Times New Roman" panose="02020603050405020304" pitchFamily="18" charset="0"/>
              </a:rPr>
              <a:t>/</a:t>
            </a:r>
            <a:r>
              <a:rPr lang="zh-CN" altLang="en-US" sz="1600" b="1" kern="0" dirty="0">
                <a:solidFill>
                  <a:srgbClr val="007AC3"/>
                </a:solidFill>
                <a:latin typeface="+mj-ea"/>
                <a:ea typeface="+mj-ea"/>
                <a:cs typeface="Times New Roman" panose="02020603050405020304" pitchFamily="18" charset="0"/>
              </a:rPr>
              <a:t>网点</a:t>
            </a:r>
            <a:endParaRPr lang="en-US" altLang="zh-CN" sz="1600" b="1" kern="0" dirty="0">
              <a:solidFill>
                <a:srgbClr val="007AC3"/>
              </a:solidFill>
              <a:latin typeface="+mj-ea"/>
              <a:ea typeface="+mj-ea"/>
              <a:cs typeface="Times New Roman" panose="02020603050405020304" pitchFamily="18" charset="0"/>
            </a:endParaRPr>
          </a:p>
          <a:p>
            <a:pPr>
              <a:lnSpc>
                <a:spcPct val="150000"/>
              </a:lnSpc>
              <a:spcAft>
                <a:spcPts val="0"/>
              </a:spcAft>
            </a:pPr>
            <a:r>
              <a:rPr lang="zh-CN" altLang="en-US" sz="1400" kern="0" dirty="0">
                <a:solidFill>
                  <a:schemeClr val="tx1">
                    <a:lumMod val="75000"/>
                    <a:lumOff val="25000"/>
                  </a:schemeClr>
                </a:solidFill>
                <a:latin typeface="+mj-ea"/>
                <a:ea typeface="+mj-ea"/>
                <a:cs typeface="Times New Roman" panose="02020603050405020304" pitchFamily="18" charset="0"/>
              </a:rPr>
              <a:t>部署</a:t>
            </a:r>
            <a:r>
              <a:rPr lang="en-US" altLang="zh-CN" sz="1400" kern="0" dirty="0">
                <a:solidFill>
                  <a:schemeClr val="tx1">
                    <a:lumMod val="75000"/>
                    <a:lumOff val="25000"/>
                  </a:schemeClr>
                </a:solidFill>
                <a:latin typeface="+mj-ea"/>
                <a:ea typeface="+mj-ea"/>
                <a:cs typeface="Times New Roman" panose="02020603050405020304" pitchFamily="18" charset="0"/>
              </a:rPr>
              <a:t>【</a:t>
            </a:r>
            <a:r>
              <a:rPr lang="zh-CN" altLang="en-US" sz="1400" b="1" kern="0" dirty="0">
                <a:solidFill>
                  <a:srgbClr val="FF0000"/>
                </a:solidFill>
                <a:latin typeface="+mj-ea"/>
                <a:ea typeface="+mj-ea"/>
                <a:cs typeface="Times New Roman" panose="02020603050405020304" pitchFamily="18" charset="0"/>
              </a:rPr>
              <a:t>资产采集引擎</a:t>
            </a:r>
            <a:r>
              <a:rPr lang="en-US" altLang="zh-CN" sz="1400" kern="0" dirty="0">
                <a:solidFill>
                  <a:schemeClr val="tx1">
                    <a:lumMod val="75000"/>
                    <a:lumOff val="25000"/>
                  </a:schemeClr>
                </a:solidFill>
                <a:latin typeface="+mj-ea"/>
                <a:ea typeface="+mj-ea"/>
                <a:cs typeface="Times New Roman" panose="02020603050405020304" pitchFamily="18" charset="0"/>
              </a:rPr>
              <a:t>】</a:t>
            </a:r>
            <a:endParaRPr lang="en-US" altLang="zh-CN" sz="1400" kern="0" dirty="0">
              <a:solidFill>
                <a:schemeClr val="tx1">
                  <a:lumMod val="75000"/>
                  <a:lumOff val="25000"/>
                </a:schemeClr>
              </a:solidFill>
              <a:latin typeface="+mj-ea"/>
              <a:ea typeface="+mj-ea"/>
              <a:cs typeface="Times New Roman" panose="02020603050405020304" pitchFamily="18" charset="0"/>
            </a:endParaRPr>
          </a:p>
          <a:p>
            <a:pPr>
              <a:lnSpc>
                <a:spcPct val="150000"/>
              </a:lnSpc>
              <a:spcAft>
                <a:spcPts val="0"/>
              </a:spcAft>
            </a:pPr>
            <a:r>
              <a:rPr lang="zh-CN" altLang="en-US" sz="1200" kern="0" dirty="0">
                <a:solidFill>
                  <a:schemeClr val="tx1">
                    <a:lumMod val="75000"/>
                    <a:lumOff val="25000"/>
                  </a:schemeClr>
                </a:solidFill>
                <a:effectLst/>
                <a:latin typeface="+mj-ea"/>
                <a:ea typeface="+mj-ea"/>
                <a:cs typeface="Times New Roman" panose="02020603050405020304" pitchFamily="18" charset="0"/>
              </a:rPr>
              <a:t>通过主动探测方式，实现对接入层资产数据采集，并将数据上报至分行管理平台；</a:t>
            </a:r>
            <a:endParaRPr lang="zh-CN" altLang="en-US" sz="1200" kern="0" dirty="0">
              <a:solidFill>
                <a:schemeClr val="tx1">
                  <a:lumMod val="75000"/>
                  <a:lumOff val="25000"/>
                </a:schemeClr>
              </a:solidFill>
              <a:effectLst/>
              <a:latin typeface="+mj-ea"/>
              <a:ea typeface="+mj-ea"/>
              <a:cs typeface="Times New Roman" panose="02020603050405020304" pitchFamily="18" charset="0"/>
            </a:endParaRPr>
          </a:p>
        </p:txBody>
      </p:sp>
      <p:sp>
        <p:nvSpPr>
          <p:cNvPr id="25" name="euro-bill_876"/>
          <p:cNvSpPr/>
          <p:nvPr/>
        </p:nvSpPr>
        <p:spPr>
          <a:xfrm>
            <a:off x="4613275" y="5870575"/>
            <a:ext cx="372745" cy="249555"/>
          </a:xfrm>
          <a:custGeom>
            <a:avLst/>
            <a:gdLst>
              <a:gd name="connsiteX0" fmla="*/ 87613 w 572672"/>
              <a:gd name="connsiteY0" fmla="*/ 151932 h 365535"/>
              <a:gd name="connsiteX1" fmla="*/ 58900 w 572672"/>
              <a:gd name="connsiteY1" fmla="*/ 180610 h 365535"/>
              <a:gd name="connsiteX2" fmla="*/ 87613 w 572672"/>
              <a:gd name="connsiteY2" fmla="*/ 207855 h 365535"/>
              <a:gd name="connsiteX3" fmla="*/ 152217 w 572672"/>
              <a:gd name="connsiteY3" fmla="*/ 207855 h 365535"/>
              <a:gd name="connsiteX4" fmla="*/ 180930 w 572672"/>
              <a:gd name="connsiteY4" fmla="*/ 180610 h 365535"/>
              <a:gd name="connsiteX5" fmla="*/ 152217 w 572672"/>
              <a:gd name="connsiteY5" fmla="*/ 151932 h 365535"/>
              <a:gd name="connsiteX6" fmla="*/ 424991 w 572672"/>
              <a:gd name="connsiteY6" fmla="*/ 147630 h 365535"/>
              <a:gd name="connsiteX7" fmla="*/ 396278 w 572672"/>
              <a:gd name="connsiteY7" fmla="*/ 176309 h 365535"/>
              <a:gd name="connsiteX8" fmla="*/ 424991 w 572672"/>
              <a:gd name="connsiteY8" fmla="*/ 203553 h 365535"/>
              <a:gd name="connsiteX9" fmla="*/ 491031 w 572672"/>
              <a:gd name="connsiteY9" fmla="*/ 203553 h 365535"/>
              <a:gd name="connsiteX10" fmla="*/ 518308 w 572672"/>
              <a:gd name="connsiteY10" fmla="*/ 176309 h 365535"/>
              <a:gd name="connsiteX11" fmla="*/ 491031 w 572672"/>
              <a:gd name="connsiteY11" fmla="*/ 147630 h 365535"/>
              <a:gd name="connsiteX12" fmla="*/ 295810 w 572672"/>
              <a:gd name="connsiteY12" fmla="*/ 98855 h 365535"/>
              <a:gd name="connsiteX13" fmla="*/ 328825 w 572672"/>
              <a:gd name="connsiteY13" fmla="*/ 111764 h 365535"/>
              <a:gd name="connsiteX14" fmla="*/ 344615 w 572672"/>
              <a:gd name="connsiteY14" fmla="*/ 143319 h 365535"/>
              <a:gd name="connsiteX15" fmla="*/ 344615 w 572672"/>
              <a:gd name="connsiteY15" fmla="*/ 144753 h 365535"/>
              <a:gd name="connsiteX16" fmla="*/ 324519 w 572672"/>
              <a:gd name="connsiteY16" fmla="*/ 144753 h 365535"/>
              <a:gd name="connsiteX17" fmla="*/ 324519 w 572672"/>
              <a:gd name="connsiteY17" fmla="*/ 143319 h 365535"/>
              <a:gd name="connsiteX18" fmla="*/ 314471 w 572672"/>
              <a:gd name="connsiteY18" fmla="*/ 123238 h 365535"/>
              <a:gd name="connsiteX19" fmla="*/ 295810 w 572672"/>
              <a:gd name="connsiteY19" fmla="*/ 117501 h 365535"/>
              <a:gd name="connsiteX20" fmla="*/ 269972 w 572672"/>
              <a:gd name="connsiteY20" fmla="*/ 133278 h 365535"/>
              <a:gd name="connsiteX21" fmla="*/ 261359 w 572672"/>
              <a:gd name="connsiteY21" fmla="*/ 157662 h 365535"/>
              <a:gd name="connsiteX22" fmla="*/ 313035 w 572672"/>
              <a:gd name="connsiteY22" fmla="*/ 157662 h 365535"/>
              <a:gd name="connsiteX23" fmla="*/ 314471 w 572672"/>
              <a:gd name="connsiteY23" fmla="*/ 174873 h 365535"/>
              <a:gd name="connsiteX24" fmla="*/ 259924 w 572672"/>
              <a:gd name="connsiteY24" fmla="*/ 174873 h 365535"/>
              <a:gd name="connsiteX25" fmla="*/ 259924 w 572672"/>
              <a:gd name="connsiteY25" fmla="*/ 184914 h 365535"/>
              <a:gd name="connsiteX26" fmla="*/ 307294 w 572672"/>
              <a:gd name="connsiteY26" fmla="*/ 184914 h 365535"/>
              <a:gd name="connsiteX27" fmla="*/ 307294 w 572672"/>
              <a:gd name="connsiteY27" fmla="*/ 203560 h 365535"/>
              <a:gd name="connsiteX28" fmla="*/ 261359 w 572672"/>
              <a:gd name="connsiteY28" fmla="*/ 203560 h 365535"/>
              <a:gd name="connsiteX29" fmla="*/ 269972 w 572672"/>
              <a:gd name="connsiteY29" fmla="*/ 226509 h 365535"/>
              <a:gd name="connsiteX30" fmla="*/ 295810 w 572672"/>
              <a:gd name="connsiteY30" fmla="*/ 243720 h 365535"/>
              <a:gd name="connsiteX31" fmla="*/ 314471 w 572672"/>
              <a:gd name="connsiteY31" fmla="*/ 236549 h 365535"/>
              <a:gd name="connsiteX32" fmla="*/ 324519 w 572672"/>
              <a:gd name="connsiteY32" fmla="*/ 216468 h 365535"/>
              <a:gd name="connsiteX33" fmla="*/ 324519 w 572672"/>
              <a:gd name="connsiteY33" fmla="*/ 215034 h 365535"/>
              <a:gd name="connsiteX34" fmla="*/ 344615 w 572672"/>
              <a:gd name="connsiteY34" fmla="*/ 215034 h 365535"/>
              <a:gd name="connsiteX35" fmla="*/ 344615 w 572672"/>
              <a:gd name="connsiteY35" fmla="*/ 216468 h 365535"/>
              <a:gd name="connsiteX36" fmla="*/ 328825 w 572672"/>
              <a:gd name="connsiteY36" fmla="*/ 248023 h 365535"/>
              <a:gd name="connsiteX37" fmla="*/ 295810 w 572672"/>
              <a:gd name="connsiteY37" fmla="*/ 260932 h 365535"/>
              <a:gd name="connsiteX38" fmla="*/ 254182 w 572672"/>
              <a:gd name="connsiteY38" fmla="*/ 239417 h 365535"/>
              <a:gd name="connsiteX39" fmla="*/ 241263 w 572672"/>
              <a:gd name="connsiteY39" fmla="*/ 203560 h 365535"/>
              <a:gd name="connsiteX40" fmla="*/ 226908 w 572672"/>
              <a:gd name="connsiteY40" fmla="*/ 203560 h 365535"/>
              <a:gd name="connsiteX41" fmla="*/ 226908 w 572672"/>
              <a:gd name="connsiteY41" fmla="*/ 184914 h 365535"/>
              <a:gd name="connsiteX42" fmla="*/ 239827 w 572672"/>
              <a:gd name="connsiteY42" fmla="*/ 184914 h 365535"/>
              <a:gd name="connsiteX43" fmla="*/ 239827 w 572672"/>
              <a:gd name="connsiteY43" fmla="*/ 180611 h 365535"/>
              <a:gd name="connsiteX44" fmla="*/ 239827 w 572672"/>
              <a:gd name="connsiteY44" fmla="*/ 174873 h 365535"/>
              <a:gd name="connsiteX45" fmla="*/ 228344 w 572672"/>
              <a:gd name="connsiteY45" fmla="*/ 174873 h 365535"/>
              <a:gd name="connsiteX46" fmla="*/ 226908 w 572672"/>
              <a:gd name="connsiteY46" fmla="*/ 157662 h 365535"/>
              <a:gd name="connsiteX47" fmla="*/ 241263 w 572672"/>
              <a:gd name="connsiteY47" fmla="*/ 157662 h 365535"/>
              <a:gd name="connsiteX48" fmla="*/ 255617 w 572672"/>
              <a:gd name="connsiteY48" fmla="*/ 121804 h 365535"/>
              <a:gd name="connsiteX49" fmla="*/ 295810 w 572672"/>
              <a:gd name="connsiteY49" fmla="*/ 98855 h 365535"/>
              <a:gd name="connsiteX50" fmla="*/ 290040 w 572672"/>
              <a:gd name="connsiteY50" fmla="*/ 81671 h 365535"/>
              <a:gd name="connsiteX51" fmla="*/ 193851 w 572672"/>
              <a:gd name="connsiteY51" fmla="*/ 177743 h 365535"/>
              <a:gd name="connsiteX52" fmla="*/ 290040 w 572672"/>
              <a:gd name="connsiteY52" fmla="*/ 273815 h 365535"/>
              <a:gd name="connsiteX53" fmla="*/ 386228 w 572672"/>
              <a:gd name="connsiteY53" fmla="*/ 177743 h 365535"/>
              <a:gd name="connsiteX54" fmla="*/ 290040 w 572672"/>
              <a:gd name="connsiteY54" fmla="*/ 81671 h 365535"/>
              <a:gd name="connsiteX55" fmla="*/ 67514 w 572672"/>
              <a:gd name="connsiteY55" fmla="*/ 25748 h 365535"/>
              <a:gd name="connsiteX56" fmla="*/ 505387 w 572672"/>
              <a:gd name="connsiteY56" fmla="*/ 25748 h 365535"/>
              <a:gd name="connsiteX57" fmla="*/ 526922 w 572672"/>
              <a:gd name="connsiteY57" fmla="*/ 48691 h 365535"/>
              <a:gd name="connsiteX58" fmla="*/ 526922 w 572672"/>
              <a:gd name="connsiteY58" fmla="*/ 312530 h 365535"/>
              <a:gd name="connsiteX59" fmla="*/ 505387 w 572672"/>
              <a:gd name="connsiteY59" fmla="*/ 334039 h 365535"/>
              <a:gd name="connsiteX60" fmla="*/ 67514 w 572672"/>
              <a:gd name="connsiteY60" fmla="*/ 334039 h 365535"/>
              <a:gd name="connsiteX61" fmla="*/ 45979 w 572672"/>
              <a:gd name="connsiteY61" fmla="*/ 312530 h 365535"/>
              <a:gd name="connsiteX62" fmla="*/ 45979 w 572672"/>
              <a:gd name="connsiteY62" fmla="*/ 48691 h 365535"/>
              <a:gd name="connsiteX63" fmla="*/ 67514 w 572672"/>
              <a:gd name="connsiteY63" fmla="*/ 25748 h 365535"/>
              <a:gd name="connsiteX64" fmla="*/ 47364 w 572672"/>
              <a:gd name="connsiteY64" fmla="*/ 14335 h 365535"/>
              <a:gd name="connsiteX65" fmla="*/ 22964 w 572672"/>
              <a:gd name="connsiteY65" fmla="*/ 38704 h 365535"/>
              <a:gd name="connsiteX66" fmla="*/ 22964 w 572672"/>
              <a:gd name="connsiteY66" fmla="*/ 326831 h 365535"/>
              <a:gd name="connsiteX67" fmla="*/ 47364 w 572672"/>
              <a:gd name="connsiteY67" fmla="*/ 351200 h 365535"/>
              <a:gd name="connsiteX68" fmla="*/ 525308 w 572672"/>
              <a:gd name="connsiteY68" fmla="*/ 351200 h 365535"/>
              <a:gd name="connsiteX69" fmla="*/ 549708 w 572672"/>
              <a:gd name="connsiteY69" fmla="*/ 326831 h 365535"/>
              <a:gd name="connsiteX70" fmla="*/ 549708 w 572672"/>
              <a:gd name="connsiteY70" fmla="*/ 38704 h 365535"/>
              <a:gd name="connsiteX71" fmla="*/ 525308 w 572672"/>
              <a:gd name="connsiteY71" fmla="*/ 14335 h 365535"/>
              <a:gd name="connsiteX72" fmla="*/ 25835 w 572672"/>
              <a:gd name="connsiteY72" fmla="*/ 0 h 365535"/>
              <a:gd name="connsiteX73" fmla="*/ 545402 w 572672"/>
              <a:gd name="connsiteY73" fmla="*/ 0 h 365535"/>
              <a:gd name="connsiteX74" fmla="*/ 572672 w 572672"/>
              <a:gd name="connsiteY74" fmla="*/ 25802 h 365535"/>
              <a:gd name="connsiteX75" fmla="*/ 572672 w 572672"/>
              <a:gd name="connsiteY75" fmla="*/ 339733 h 365535"/>
              <a:gd name="connsiteX76" fmla="*/ 545402 w 572672"/>
              <a:gd name="connsiteY76" fmla="*/ 365535 h 365535"/>
              <a:gd name="connsiteX77" fmla="*/ 25835 w 572672"/>
              <a:gd name="connsiteY77" fmla="*/ 365535 h 365535"/>
              <a:gd name="connsiteX78" fmla="*/ 0 w 572672"/>
              <a:gd name="connsiteY78" fmla="*/ 339733 h 365535"/>
              <a:gd name="connsiteX79" fmla="*/ 0 w 572672"/>
              <a:gd name="connsiteY79" fmla="*/ 25802 h 365535"/>
              <a:gd name="connsiteX80" fmla="*/ 25835 w 572672"/>
              <a:gd name="connsiteY80" fmla="*/ 0 h 3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2672" h="365535">
                <a:moveTo>
                  <a:pt x="87613" y="151932"/>
                </a:moveTo>
                <a:cubicBezTo>
                  <a:pt x="71820" y="151932"/>
                  <a:pt x="58900" y="164837"/>
                  <a:pt x="58900" y="180610"/>
                </a:cubicBezTo>
                <a:cubicBezTo>
                  <a:pt x="58900" y="196383"/>
                  <a:pt x="71820" y="207855"/>
                  <a:pt x="87613" y="207855"/>
                </a:cubicBezTo>
                <a:lnTo>
                  <a:pt x="152217" y="207855"/>
                </a:lnTo>
                <a:cubicBezTo>
                  <a:pt x="168009" y="207855"/>
                  <a:pt x="180930" y="196383"/>
                  <a:pt x="180930" y="180610"/>
                </a:cubicBezTo>
                <a:cubicBezTo>
                  <a:pt x="180930" y="164837"/>
                  <a:pt x="168009" y="151932"/>
                  <a:pt x="152217" y="151932"/>
                </a:cubicBezTo>
                <a:close/>
                <a:moveTo>
                  <a:pt x="424991" y="147630"/>
                </a:moveTo>
                <a:cubicBezTo>
                  <a:pt x="409199" y="147630"/>
                  <a:pt x="396278" y="160536"/>
                  <a:pt x="396278" y="176309"/>
                </a:cubicBezTo>
                <a:cubicBezTo>
                  <a:pt x="396278" y="190648"/>
                  <a:pt x="409199" y="203553"/>
                  <a:pt x="424991" y="203553"/>
                </a:cubicBezTo>
                <a:lnTo>
                  <a:pt x="491031" y="203553"/>
                </a:lnTo>
                <a:cubicBezTo>
                  <a:pt x="506823" y="203553"/>
                  <a:pt x="518308" y="190648"/>
                  <a:pt x="518308" y="176309"/>
                </a:cubicBezTo>
                <a:cubicBezTo>
                  <a:pt x="518308" y="160536"/>
                  <a:pt x="506823" y="147630"/>
                  <a:pt x="491031" y="147630"/>
                </a:cubicBezTo>
                <a:close/>
                <a:moveTo>
                  <a:pt x="295810" y="98855"/>
                </a:moveTo>
                <a:cubicBezTo>
                  <a:pt x="308729" y="98855"/>
                  <a:pt x="320213" y="103158"/>
                  <a:pt x="328825" y="111764"/>
                </a:cubicBezTo>
                <a:cubicBezTo>
                  <a:pt x="337438" y="120370"/>
                  <a:pt x="343180" y="130410"/>
                  <a:pt x="344615" y="143319"/>
                </a:cubicBezTo>
                <a:lnTo>
                  <a:pt x="344615" y="144753"/>
                </a:lnTo>
                <a:lnTo>
                  <a:pt x="324519" y="144753"/>
                </a:lnTo>
                <a:lnTo>
                  <a:pt x="324519" y="143319"/>
                </a:lnTo>
                <a:cubicBezTo>
                  <a:pt x="321648" y="134713"/>
                  <a:pt x="318777" y="128976"/>
                  <a:pt x="314471" y="123238"/>
                </a:cubicBezTo>
                <a:cubicBezTo>
                  <a:pt x="308729" y="118935"/>
                  <a:pt x="302987" y="117501"/>
                  <a:pt x="295810" y="117501"/>
                </a:cubicBezTo>
                <a:cubicBezTo>
                  <a:pt x="285762" y="117501"/>
                  <a:pt x="277149" y="123238"/>
                  <a:pt x="269972" y="133278"/>
                </a:cubicBezTo>
                <a:cubicBezTo>
                  <a:pt x="265665" y="140450"/>
                  <a:pt x="262795" y="149056"/>
                  <a:pt x="261359" y="157662"/>
                </a:cubicBezTo>
                <a:lnTo>
                  <a:pt x="313035" y="157662"/>
                </a:lnTo>
                <a:lnTo>
                  <a:pt x="314471" y="174873"/>
                </a:lnTo>
                <a:lnTo>
                  <a:pt x="259924" y="174873"/>
                </a:lnTo>
                <a:lnTo>
                  <a:pt x="259924" y="184914"/>
                </a:lnTo>
                <a:lnTo>
                  <a:pt x="307294" y="184914"/>
                </a:lnTo>
                <a:lnTo>
                  <a:pt x="307294" y="203560"/>
                </a:lnTo>
                <a:lnTo>
                  <a:pt x="261359" y="203560"/>
                </a:lnTo>
                <a:cubicBezTo>
                  <a:pt x="262795" y="212165"/>
                  <a:pt x="265665" y="219337"/>
                  <a:pt x="269972" y="226509"/>
                </a:cubicBezTo>
                <a:cubicBezTo>
                  <a:pt x="277149" y="237983"/>
                  <a:pt x="285762" y="243720"/>
                  <a:pt x="295810" y="243720"/>
                </a:cubicBezTo>
                <a:cubicBezTo>
                  <a:pt x="302987" y="243720"/>
                  <a:pt x="308729" y="240852"/>
                  <a:pt x="314471" y="236549"/>
                </a:cubicBezTo>
                <a:cubicBezTo>
                  <a:pt x="318777" y="232246"/>
                  <a:pt x="323083" y="225074"/>
                  <a:pt x="324519" y="216468"/>
                </a:cubicBezTo>
                <a:lnTo>
                  <a:pt x="324519" y="215034"/>
                </a:lnTo>
                <a:lnTo>
                  <a:pt x="344615" y="215034"/>
                </a:lnTo>
                <a:lnTo>
                  <a:pt x="344615" y="216468"/>
                </a:lnTo>
                <a:cubicBezTo>
                  <a:pt x="343180" y="229377"/>
                  <a:pt x="337438" y="240852"/>
                  <a:pt x="328825" y="248023"/>
                </a:cubicBezTo>
                <a:cubicBezTo>
                  <a:pt x="320213" y="256629"/>
                  <a:pt x="308729" y="260932"/>
                  <a:pt x="295810" y="260932"/>
                </a:cubicBezTo>
                <a:cubicBezTo>
                  <a:pt x="278584" y="260932"/>
                  <a:pt x="264230" y="253760"/>
                  <a:pt x="254182" y="239417"/>
                </a:cubicBezTo>
                <a:cubicBezTo>
                  <a:pt x="247005" y="229377"/>
                  <a:pt x="242698" y="217903"/>
                  <a:pt x="241263" y="203560"/>
                </a:cubicBezTo>
                <a:lnTo>
                  <a:pt x="226908" y="203560"/>
                </a:lnTo>
                <a:lnTo>
                  <a:pt x="226908" y="184914"/>
                </a:lnTo>
                <a:lnTo>
                  <a:pt x="239827" y="184914"/>
                </a:lnTo>
                <a:lnTo>
                  <a:pt x="239827" y="180611"/>
                </a:lnTo>
                <a:cubicBezTo>
                  <a:pt x="239827" y="177742"/>
                  <a:pt x="239827" y="176308"/>
                  <a:pt x="239827" y="174873"/>
                </a:cubicBezTo>
                <a:lnTo>
                  <a:pt x="228344" y="174873"/>
                </a:lnTo>
                <a:lnTo>
                  <a:pt x="226908" y="157662"/>
                </a:lnTo>
                <a:lnTo>
                  <a:pt x="241263" y="157662"/>
                </a:lnTo>
                <a:cubicBezTo>
                  <a:pt x="244134" y="143319"/>
                  <a:pt x="248440" y="131844"/>
                  <a:pt x="255617" y="121804"/>
                </a:cubicBezTo>
                <a:cubicBezTo>
                  <a:pt x="265665" y="107461"/>
                  <a:pt x="280020" y="98855"/>
                  <a:pt x="295810" y="98855"/>
                </a:cubicBezTo>
                <a:close/>
                <a:moveTo>
                  <a:pt x="290040" y="81671"/>
                </a:moveTo>
                <a:cubicBezTo>
                  <a:pt x="236921" y="81671"/>
                  <a:pt x="193851" y="124688"/>
                  <a:pt x="193851" y="177743"/>
                </a:cubicBezTo>
                <a:cubicBezTo>
                  <a:pt x="193851" y="230797"/>
                  <a:pt x="236921" y="273815"/>
                  <a:pt x="290040" y="273815"/>
                </a:cubicBezTo>
                <a:cubicBezTo>
                  <a:pt x="343159" y="273815"/>
                  <a:pt x="386228" y="230797"/>
                  <a:pt x="386228" y="177743"/>
                </a:cubicBezTo>
                <a:cubicBezTo>
                  <a:pt x="386228" y="124688"/>
                  <a:pt x="343159" y="81671"/>
                  <a:pt x="290040" y="81671"/>
                </a:cubicBezTo>
                <a:close/>
                <a:moveTo>
                  <a:pt x="67514" y="25748"/>
                </a:moveTo>
                <a:lnTo>
                  <a:pt x="505387" y="25748"/>
                </a:lnTo>
                <a:cubicBezTo>
                  <a:pt x="516873" y="25748"/>
                  <a:pt x="526922" y="35785"/>
                  <a:pt x="526922" y="48691"/>
                </a:cubicBezTo>
                <a:lnTo>
                  <a:pt x="526922" y="312530"/>
                </a:lnTo>
                <a:cubicBezTo>
                  <a:pt x="526922" y="324002"/>
                  <a:pt x="516873" y="334039"/>
                  <a:pt x="505387" y="334039"/>
                </a:cubicBezTo>
                <a:lnTo>
                  <a:pt x="67514" y="334039"/>
                </a:lnTo>
                <a:cubicBezTo>
                  <a:pt x="56028" y="334039"/>
                  <a:pt x="45979" y="324002"/>
                  <a:pt x="45979" y="312530"/>
                </a:cubicBezTo>
                <a:lnTo>
                  <a:pt x="45979" y="48691"/>
                </a:lnTo>
                <a:cubicBezTo>
                  <a:pt x="45979" y="35785"/>
                  <a:pt x="56028" y="25748"/>
                  <a:pt x="67514" y="25748"/>
                </a:cubicBezTo>
                <a:close/>
                <a:moveTo>
                  <a:pt x="47364" y="14335"/>
                </a:moveTo>
                <a:cubicBezTo>
                  <a:pt x="33011" y="14335"/>
                  <a:pt x="22964" y="24369"/>
                  <a:pt x="22964" y="38704"/>
                </a:cubicBezTo>
                <a:lnTo>
                  <a:pt x="22964" y="326831"/>
                </a:lnTo>
                <a:cubicBezTo>
                  <a:pt x="22964" y="341166"/>
                  <a:pt x="33011" y="351200"/>
                  <a:pt x="47364" y="351200"/>
                </a:cubicBezTo>
                <a:lnTo>
                  <a:pt x="525308" y="351200"/>
                </a:lnTo>
                <a:cubicBezTo>
                  <a:pt x="538226" y="351200"/>
                  <a:pt x="549708" y="341166"/>
                  <a:pt x="549708" y="326831"/>
                </a:cubicBezTo>
                <a:lnTo>
                  <a:pt x="549708" y="38704"/>
                </a:lnTo>
                <a:cubicBezTo>
                  <a:pt x="549708" y="24369"/>
                  <a:pt x="538226" y="14335"/>
                  <a:pt x="525308" y="14335"/>
                </a:cubicBezTo>
                <a:close/>
                <a:moveTo>
                  <a:pt x="25835" y="0"/>
                </a:moveTo>
                <a:lnTo>
                  <a:pt x="545402" y="0"/>
                </a:lnTo>
                <a:cubicBezTo>
                  <a:pt x="561190" y="0"/>
                  <a:pt x="572672" y="11468"/>
                  <a:pt x="572672" y="25802"/>
                </a:cubicBezTo>
                <a:lnTo>
                  <a:pt x="572672" y="339733"/>
                </a:lnTo>
                <a:cubicBezTo>
                  <a:pt x="572672" y="354067"/>
                  <a:pt x="561190" y="365535"/>
                  <a:pt x="545402" y="365535"/>
                </a:cubicBezTo>
                <a:lnTo>
                  <a:pt x="25835" y="365535"/>
                </a:lnTo>
                <a:cubicBezTo>
                  <a:pt x="11482" y="365535"/>
                  <a:pt x="0" y="354067"/>
                  <a:pt x="0" y="339733"/>
                </a:cubicBezTo>
                <a:lnTo>
                  <a:pt x="0" y="25802"/>
                </a:lnTo>
                <a:cubicBezTo>
                  <a:pt x="0" y="11468"/>
                  <a:pt x="11482" y="0"/>
                  <a:pt x="25835"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7" name="euro-bill_876"/>
          <p:cNvSpPr/>
          <p:nvPr/>
        </p:nvSpPr>
        <p:spPr>
          <a:xfrm>
            <a:off x="9826625" y="5937885"/>
            <a:ext cx="372745" cy="249555"/>
          </a:xfrm>
          <a:custGeom>
            <a:avLst/>
            <a:gdLst>
              <a:gd name="connsiteX0" fmla="*/ 87613 w 572672"/>
              <a:gd name="connsiteY0" fmla="*/ 151932 h 365535"/>
              <a:gd name="connsiteX1" fmla="*/ 58900 w 572672"/>
              <a:gd name="connsiteY1" fmla="*/ 180610 h 365535"/>
              <a:gd name="connsiteX2" fmla="*/ 87613 w 572672"/>
              <a:gd name="connsiteY2" fmla="*/ 207855 h 365535"/>
              <a:gd name="connsiteX3" fmla="*/ 152217 w 572672"/>
              <a:gd name="connsiteY3" fmla="*/ 207855 h 365535"/>
              <a:gd name="connsiteX4" fmla="*/ 180930 w 572672"/>
              <a:gd name="connsiteY4" fmla="*/ 180610 h 365535"/>
              <a:gd name="connsiteX5" fmla="*/ 152217 w 572672"/>
              <a:gd name="connsiteY5" fmla="*/ 151932 h 365535"/>
              <a:gd name="connsiteX6" fmla="*/ 424991 w 572672"/>
              <a:gd name="connsiteY6" fmla="*/ 147630 h 365535"/>
              <a:gd name="connsiteX7" fmla="*/ 396278 w 572672"/>
              <a:gd name="connsiteY7" fmla="*/ 176309 h 365535"/>
              <a:gd name="connsiteX8" fmla="*/ 424991 w 572672"/>
              <a:gd name="connsiteY8" fmla="*/ 203553 h 365535"/>
              <a:gd name="connsiteX9" fmla="*/ 491031 w 572672"/>
              <a:gd name="connsiteY9" fmla="*/ 203553 h 365535"/>
              <a:gd name="connsiteX10" fmla="*/ 518308 w 572672"/>
              <a:gd name="connsiteY10" fmla="*/ 176309 h 365535"/>
              <a:gd name="connsiteX11" fmla="*/ 491031 w 572672"/>
              <a:gd name="connsiteY11" fmla="*/ 147630 h 365535"/>
              <a:gd name="connsiteX12" fmla="*/ 295810 w 572672"/>
              <a:gd name="connsiteY12" fmla="*/ 98855 h 365535"/>
              <a:gd name="connsiteX13" fmla="*/ 328825 w 572672"/>
              <a:gd name="connsiteY13" fmla="*/ 111764 h 365535"/>
              <a:gd name="connsiteX14" fmla="*/ 344615 w 572672"/>
              <a:gd name="connsiteY14" fmla="*/ 143319 h 365535"/>
              <a:gd name="connsiteX15" fmla="*/ 344615 w 572672"/>
              <a:gd name="connsiteY15" fmla="*/ 144753 h 365535"/>
              <a:gd name="connsiteX16" fmla="*/ 324519 w 572672"/>
              <a:gd name="connsiteY16" fmla="*/ 144753 h 365535"/>
              <a:gd name="connsiteX17" fmla="*/ 324519 w 572672"/>
              <a:gd name="connsiteY17" fmla="*/ 143319 h 365535"/>
              <a:gd name="connsiteX18" fmla="*/ 314471 w 572672"/>
              <a:gd name="connsiteY18" fmla="*/ 123238 h 365535"/>
              <a:gd name="connsiteX19" fmla="*/ 295810 w 572672"/>
              <a:gd name="connsiteY19" fmla="*/ 117501 h 365535"/>
              <a:gd name="connsiteX20" fmla="*/ 269972 w 572672"/>
              <a:gd name="connsiteY20" fmla="*/ 133278 h 365535"/>
              <a:gd name="connsiteX21" fmla="*/ 261359 w 572672"/>
              <a:gd name="connsiteY21" fmla="*/ 157662 h 365535"/>
              <a:gd name="connsiteX22" fmla="*/ 313035 w 572672"/>
              <a:gd name="connsiteY22" fmla="*/ 157662 h 365535"/>
              <a:gd name="connsiteX23" fmla="*/ 314471 w 572672"/>
              <a:gd name="connsiteY23" fmla="*/ 174873 h 365535"/>
              <a:gd name="connsiteX24" fmla="*/ 259924 w 572672"/>
              <a:gd name="connsiteY24" fmla="*/ 174873 h 365535"/>
              <a:gd name="connsiteX25" fmla="*/ 259924 w 572672"/>
              <a:gd name="connsiteY25" fmla="*/ 184914 h 365535"/>
              <a:gd name="connsiteX26" fmla="*/ 307294 w 572672"/>
              <a:gd name="connsiteY26" fmla="*/ 184914 h 365535"/>
              <a:gd name="connsiteX27" fmla="*/ 307294 w 572672"/>
              <a:gd name="connsiteY27" fmla="*/ 203560 h 365535"/>
              <a:gd name="connsiteX28" fmla="*/ 261359 w 572672"/>
              <a:gd name="connsiteY28" fmla="*/ 203560 h 365535"/>
              <a:gd name="connsiteX29" fmla="*/ 269972 w 572672"/>
              <a:gd name="connsiteY29" fmla="*/ 226509 h 365535"/>
              <a:gd name="connsiteX30" fmla="*/ 295810 w 572672"/>
              <a:gd name="connsiteY30" fmla="*/ 243720 h 365535"/>
              <a:gd name="connsiteX31" fmla="*/ 314471 w 572672"/>
              <a:gd name="connsiteY31" fmla="*/ 236549 h 365535"/>
              <a:gd name="connsiteX32" fmla="*/ 324519 w 572672"/>
              <a:gd name="connsiteY32" fmla="*/ 216468 h 365535"/>
              <a:gd name="connsiteX33" fmla="*/ 324519 w 572672"/>
              <a:gd name="connsiteY33" fmla="*/ 215034 h 365535"/>
              <a:gd name="connsiteX34" fmla="*/ 344615 w 572672"/>
              <a:gd name="connsiteY34" fmla="*/ 215034 h 365535"/>
              <a:gd name="connsiteX35" fmla="*/ 344615 w 572672"/>
              <a:gd name="connsiteY35" fmla="*/ 216468 h 365535"/>
              <a:gd name="connsiteX36" fmla="*/ 328825 w 572672"/>
              <a:gd name="connsiteY36" fmla="*/ 248023 h 365535"/>
              <a:gd name="connsiteX37" fmla="*/ 295810 w 572672"/>
              <a:gd name="connsiteY37" fmla="*/ 260932 h 365535"/>
              <a:gd name="connsiteX38" fmla="*/ 254182 w 572672"/>
              <a:gd name="connsiteY38" fmla="*/ 239417 h 365535"/>
              <a:gd name="connsiteX39" fmla="*/ 241263 w 572672"/>
              <a:gd name="connsiteY39" fmla="*/ 203560 h 365535"/>
              <a:gd name="connsiteX40" fmla="*/ 226908 w 572672"/>
              <a:gd name="connsiteY40" fmla="*/ 203560 h 365535"/>
              <a:gd name="connsiteX41" fmla="*/ 226908 w 572672"/>
              <a:gd name="connsiteY41" fmla="*/ 184914 h 365535"/>
              <a:gd name="connsiteX42" fmla="*/ 239827 w 572672"/>
              <a:gd name="connsiteY42" fmla="*/ 184914 h 365535"/>
              <a:gd name="connsiteX43" fmla="*/ 239827 w 572672"/>
              <a:gd name="connsiteY43" fmla="*/ 180611 h 365535"/>
              <a:gd name="connsiteX44" fmla="*/ 239827 w 572672"/>
              <a:gd name="connsiteY44" fmla="*/ 174873 h 365535"/>
              <a:gd name="connsiteX45" fmla="*/ 228344 w 572672"/>
              <a:gd name="connsiteY45" fmla="*/ 174873 h 365535"/>
              <a:gd name="connsiteX46" fmla="*/ 226908 w 572672"/>
              <a:gd name="connsiteY46" fmla="*/ 157662 h 365535"/>
              <a:gd name="connsiteX47" fmla="*/ 241263 w 572672"/>
              <a:gd name="connsiteY47" fmla="*/ 157662 h 365535"/>
              <a:gd name="connsiteX48" fmla="*/ 255617 w 572672"/>
              <a:gd name="connsiteY48" fmla="*/ 121804 h 365535"/>
              <a:gd name="connsiteX49" fmla="*/ 295810 w 572672"/>
              <a:gd name="connsiteY49" fmla="*/ 98855 h 365535"/>
              <a:gd name="connsiteX50" fmla="*/ 290040 w 572672"/>
              <a:gd name="connsiteY50" fmla="*/ 81671 h 365535"/>
              <a:gd name="connsiteX51" fmla="*/ 193851 w 572672"/>
              <a:gd name="connsiteY51" fmla="*/ 177743 h 365535"/>
              <a:gd name="connsiteX52" fmla="*/ 290040 w 572672"/>
              <a:gd name="connsiteY52" fmla="*/ 273815 h 365535"/>
              <a:gd name="connsiteX53" fmla="*/ 386228 w 572672"/>
              <a:gd name="connsiteY53" fmla="*/ 177743 h 365535"/>
              <a:gd name="connsiteX54" fmla="*/ 290040 w 572672"/>
              <a:gd name="connsiteY54" fmla="*/ 81671 h 365535"/>
              <a:gd name="connsiteX55" fmla="*/ 67514 w 572672"/>
              <a:gd name="connsiteY55" fmla="*/ 25748 h 365535"/>
              <a:gd name="connsiteX56" fmla="*/ 505387 w 572672"/>
              <a:gd name="connsiteY56" fmla="*/ 25748 h 365535"/>
              <a:gd name="connsiteX57" fmla="*/ 526922 w 572672"/>
              <a:gd name="connsiteY57" fmla="*/ 48691 h 365535"/>
              <a:gd name="connsiteX58" fmla="*/ 526922 w 572672"/>
              <a:gd name="connsiteY58" fmla="*/ 312530 h 365535"/>
              <a:gd name="connsiteX59" fmla="*/ 505387 w 572672"/>
              <a:gd name="connsiteY59" fmla="*/ 334039 h 365535"/>
              <a:gd name="connsiteX60" fmla="*/ 67514 w 572672"/>
              <a:gd name="connsiteY60" fmla="*/ 334039 h 365535"/>
              <a:gd name="connsiteX61" fmla="*/ 45979 w 572672"/>
              <a:gd name="connsiteY61" fmla="*/ 312530 h 365535"/>
              <a:gd name="connsiteX62" fmla="*/ 45979 w 572672"/>
              <a:gd name="connsiteY62" fmla="*/ 48691 h 365535"/>
              <a:gd name="connsiteX63" fmla="*/ 67514 w 572672"/>
              <a:gd name="connsiteY63" fmla="*/ 25748 h 365535"/>
              <a:gd name="connsiteX64" fmla="*/ 47364 w 572672"/>
              <a:gd name="connsiteY64" fmla="*/ 14335 h 365535"/>
              <a:gd name="connsiteX65" fmla="*/ 22964 w 572672"/>
              <a:gd name="connsiteY65" fmla="*/ 38704 h 365535"/>
              <a:gd name="connsiteX66" fmla="*/ 22964 w 572672"/>
              <a:gd name="connsiteY66" fmla="*/ 326831 h 365535"/>
              <a:gd name="connsiteX67" fmla="*/ 47364 w 572672"/>
              <a:gd name="connsiteY67" fmla="*/ 351200 h 365535"/>
              <a:gd name="connsiteX68" fmla="*/ 525308 w 572672"/>
              <a:gd name="connsiteY68" fmla="*/ 351200 h 365535"/>
              <a:gd name="connsiteX69" fmla="*/ 549708 w 572672"/>
              <a:gd name="connsiteY69" fmla="*/ 326831 h 365535"/>
              <a:gd name="connsiteX70" fmla="*/ 549708 w 572672"/>
              <a:gd name="connsiteY70" fmla="*/ 38704 h 365535"/>
              <a:gd name="connsiteX71" fmla="*/ 525308 w 572672"/>
              <a:gd name="connsiteY71" fmla="*/ 14335 h 365535"/>
              <a:gd name="connsiteX72" fmla="*/ 25835 w 572672"/>
              <a:gd name="connsiteY72" fmla="*/ 0 h 365535"/>
              <a:gd name="connsiteX73" fmla="*/ 545402 w 572672"/>
              <a:gd name="connsiteY73" fmla="*/ 0 h 365535"/>
              <a:gd name="connsiteX74" fmla="*/ 572672 w 572672"/>
              <a:gd name="connsiteY74" fmla="*/ 25802 h 365535"/>
              <a:gd name="connsiteX75" fmla="*/ 572672 w 572672"/>
              <a:gd name="connsiteY75" fmla="*/ 339733 h 365535"/>
              <a:gd name="connsiteX76" fmla="*/ 545402 w 572672"/>
              <a:gd name="connsiteY76" fmla="*/ 365535 h 365535"/>
              <a:gd name="connsiteX77" fmla="*/ 25835 w 572672"/>
              <a:gd name="connsiteY77" fmla="*/ 365535 h 365535"/>
              <a:gd name="connsiteX78" fmla="*/ 0 w 572672"/>
              <a:gd name="connsiteY78" fmla="*/ 339733 h 365535"/>
              <a:gd name="connsiteX79" fmla="*/ 0 w 572672"/>
              <a:gd name="connsiteY79" fmla="*/ 25802 h 365535"/>
              <a:gd name="connsiteX80" fmla="*/ 25835 w 572672"/>
              <a:gd name="connsiteY80" fmla="*/ 0 h 365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572672" h="365535">
                <a:moveTo>
                  <a:pt x="87613" y="151932"/>
                </a:moveTo>
                <a:cubicBezTo>
                  <a:pt x="71820" y="151932"/>
                  <a:pt x="58900" y="164837"/>
                  <a:pt x="58900" y="180610"/>
                </a:cubicBezTo>
                <a:cubicBezTo>
                  <a:pt x="58900" y="196383"/>
                  <a:pt x="71820" y="207855"/>
                  <a:pt x="87613" y="207855"/>
                </a:cubicBezTo>
                <a:lnTo>
                  <a:pt x="152217" y="207855"/>
                </a:lnTo>
                <a:cubicBezTo>
                  <a:pt x="168009" y="207855"/>
                  <a:pt x="180930" y="196383"/>
                  <a:pt x="180930" y="180610"/>
                </a:cubicBezTo>
                <a:cubicBezTo>
                  <a:pt x="180930" y="164837"/>
                  <a:pt x="168009" y="151932"/>
                  <a:pt x="152217" y="151932"/>
                </a:cubicBezTo>
                <a:close/>
                <a:moveTo>
                  <a:pt x="424991" y="147630"/>
                </a:moveTo>
                <a:cubicBezTo>
                  <a:pt x="409199" y="147630"/>
                  <a:pt x="396278" y="160536"/>
                  <a:pt x="396278" y="176309"/>
                </a:cubicBezTo>
                <a:cubicBezTo>
                  <a:pt x="396278" y="190648"/>
                  <a:pt x="409199" y="203553"/>
                  <a:pt x="424991" y="203553"/>
                </a:cubicBezTo>
                <a:lnTo>
                  <a:pt x="491031" y="203553"/>
                </a:lnTo>
                <a:cubicBezTo>
                  <a:pt x="506823" y="203553"/>
                  <a:pt x="518308" y="190648"/>
                  <a:pt x="518308" y="176309"/>
                </a:cubicBezTo>
                <a:cubicBezTo>
                  <a:pt x="518308" y="160536"/>
                  <a:pt x="506823" y="147630"/>
                  <a:pt x="491031" y="147630"/>
                </a:cubicBezTo>
                <a:close/>
                <a:moveTo>
                  <a:pt x="295810" y="98855"/>
                </a:moveTo>
                <a:cubicBezTo>
                  <a:pt x="308729" y="98855"/>
                  <a:pt x="320213" y="103158"/>
                  <a:pt x="328825" y="111764"/>
                </a:cubicBezTo>
                <a:cubicBezTo>
                  <a:pt x="337438" y="120370"/>
                  <a:pt x="343180" y="130410"/>
                  <a:pt x="344615" y="143319"/>
                </a:cubicBezTo>
                <a:lnTo>
                  <a:pt x="344615" y="144753"/>
                </a:lnTo>
                <a:lnTo>
                  <a:pt x="324519" y="144753"/>
                </a:lnTo>
                <a:lnTo>
                  <a:pt x="324519" y="143319"/>
                </a:lnTo>
                <a:cubicBezTo>
                  <a:pt x="321648" y="134713"/>
                  <a:pt x="318777" y="128976"/>
                  <a:pt x="314471" y="123238"/>
                </a:cubicBezTo>
                <a:cubicBezTo>
                  <a:pt x="308729" y="118935"/>
                  <a:pt x="302987" y="117501"/>
                  <a:pt x="295810" y="117501"/>
                </a:cubicBezTo>
                <a:cubicBezTo>
                  <a:pt x="285762" y="117501"/>
                  <a:pt x="277149" y="123238"/>
                  <a:pt x="269972" y="133278"/>
                </a:cubicBezTo>
                <a:cubicBezTo>
                  <a:pt x="265665" y="140450"/>
                  <a:pt x="262795" y="149056"/>
                  <a:pt x="261359" y="157662"/>
                </a:cubicBezTo>
                <a:lnTo>
                  <a:pt x="313035" y="157662"/>
                </a:lnTo>
                <a:lnTo>
                  <a:pt x="314471" y="174873"/>
                </a:lnTo>
                <a:lnTo>
                  <a:pt x="259924" y="174873"/>
                </a:lnTo>
                <a:lnTo>
                  <a:pt x="259924" y="184914"/>
                </a:lnTo>
                <a:lnTo>
                  <a:pt x="307294" y="184914"/>
                </a:lnTo>
                <a:lnTo>
                  <a:pt x="307294" y="203560"/>
                </a:lnTo>
                <a:lnTo>
                  <a:pt x="261359" y="203560"/>
                </a:lnTo>
                <a:cubicBezTo>
                  <a:pt x="262795" y="212165"/>
                  <a:pt x="265665" y="219337"/>
                  <a:pt x="269972" y="226509"/>
                </a:cubicBezTo>
                <a:cubicBezTo>
                  <a:pt x="277149" y="237983"/>
                  <a:pt x="285762" y="243720"/>
                  <a:pt x="295810" y="243720"/>
                </a:cubicBezTo>
                <a:cubicBezTo>
                  <a:pt x="302987" y="243720"/>
                  <a:pt x="308729" y="240852"/>
                  <a:pt x="314471" y="236549"/>
                </a:cubicBezTo>
                <a:cubicBezTo>
                  <a:pt x="318777" y="232246"/>
                  <a:pt x="323083" y="225074"/>
                  <a:pt x="324519" y="216468"/>
                </a:cubicBezTo>
                <a:lnTo>
                  <a:pt x="324519" y="215034"/>
                </a:lnTo>
                <a:lnTo>
                  <a:pt x="344615" y="215034"/>
                </a:lnTo>
                <a:lnTo>
                  <a:pt x="344615" y="216468"/>
                </a:lnTo>
                <a:cubicBezTo>
                  <a:pt x="343180" y="229377"/>
                  <a:pt x="337438" y="240852"/>
                  <a:pt x="328825" y="248023"/>
                </a:cubicBezTo>
                <a:cubicBezTo>
                  <a:pt x="320213" y="256629"/>
                  <a:pt x="308729" y="260932"/>
                  <a:pt x="295810" y="260932"/>
                </a:cubicBezTo>
                <a:cubicBezTo>
                  <a:pt x="278584" y="260932"/>
                  <a:pt x="264230" y="253760"/>
                  <a:pt x="254182" y="239417"/>
                </a:cubicBezTo>
                <a:cubicBezTo>
                  <a:pt x="247005" y="229377"/>
                  <a:pt x="242698" y="217903"/>
                  <a:pt x="241263" y="203560"/>
                </a:cubicBezTo>
                <a:lnTo>
                  <a:pt x="226908" y="203560"/>
                </a:lnTo>
                <a:lnTo>
                  <a:pt x="226908" y="184914"/>
                </a:lnTo>
                <a:lnTo>
                  <a:pt x="239827" y="184914"/>
                </a:lnTo>
                <a:lnTo>
                  <a:pt x="239827" y="180611"/>
                </a:lnTo>
                <a:cubicBezTo>
                  <a:pt x="239827" y="177742"/>
                  <a:pt x="239827" y="176308"/>
                  <a:pt x="239827" y="174873"/>
                </a:cubicBezTo>
                <a:lnTo>
                  <a:pt x="228344" y="174873"/>
                </a:lnTo>
                <a:lnTo>
                  <a:pt x="226908" y="157662"/>
                </a:lnTo>
                <a:lnTo>
                  <a:pt x="241263" y="157662"/>
                </a:lnTo>
                <a:cubicBezTo>
                  <a:pt x="244134" y="143319"/>
                  <a:pt x="248440" y="131844"/>
                  <a:pt x="255617" y="121804"/>
                </a:cubicBezTo>
                <a:cubicBezTo>
                  <a:pt x="265665" y="107461"/>
                  <a:pt x="280020" y="98855"/>
                  <a:pt x="295810" y="98855"/>
                </a:cubicBezTo>
                <a:close/>
                <a:moveTo>
                  <a:pt x="290040" y="81671"/>
                </a:moveTo>
                <a:cubicBezTo>
                  <a:pt x="236921" y="81671"/>
                  <a:pt x="193851" y="124688"/>
                  <a:pt x="193851" y="177743"/>
                </a:cubicBezTo>
                <a:cubicBezTo>
                  <a:pt x="193851" y="230797"/>
                  <a:pt x="236921" y="273815"/>
                  <a:pt x="290040" y="273815"/>
                </a:cubicBezTo>
                <a:cubicBezTo>
                  <a:pt x="343159" y="273815"/>
                  <a:pt x="386228" y="230797"/>
                  <a:pt x="386228" y="177743"/>
                </a:cubicBezTo>
                <a:cubicBezTo>
                  <a:pt x="386228" y="124688"/>
                  <a:pt x="343159" y="81671"/>
                  <a:pt x="290040" y="81671"/>
                </a:cubicBezTo>
                <a:close/>
                <a:moveTo>
                  <a:pt x="67514" y="25748"/>
                </a:moveTo>
                <a:lnTo>
                  <a:pt x="505387" y="25748"/>
                </a:lnTo>
                <a:cubicBezTo>
                  <a:pt x="516873" y="25748"/>
                  <a:pt x="526922" y="35785"/>
                  <a:pt x="526922" y="48691"/>
                </a:cubicBezTo>
                <a:lnTo>
                  <a:pt x="526922" y="312530"/>
                </a:lnTo>
                <a:cubicBezTo>
                  <a:pt x="526922" y="324002"/>
                  <a:pt x="516873" y="334039"/>
                  <a:pt x="505387" y="334039"/>
                </a:cubicBezTo>
                <a:lnTo>
                  <a:pt x="67514" y="334039"/>
                </a:lnTo>
                <a:cubicBezTo>
                  <a:pt x="56028" y="334039"/>
                  <a:pt x="45979" y="324002"/>
                  <a:pt x="45979" y="312530"/>
                </a:cubicBezTo>
                <a:lnTo>
                  <a:pt x="45979" y="48691"/>
                </a:lnTo>
                <a:cubicBezTo>
                  <a:pt x="45979" y="35785"/>
                  <a:pt x="56028" y="25748"/>
                  <a:pt x="67514" y="25748"/>
                </a:cubicBezTo>
                <a:close/>
                <a:moveTo>
                  <a:pt x="47364" y="14335"/>
                </a:moveTo>
                <a:cubicBezTo>
                  <a:pt x="33011" y="14335"/>
                  <a:pt x="22964" y="24369"/>
                  <a:pt x="22964" y="38704"/>
                </a:cubicBezTo>
                <a:lnTo>
                  <a:pt x="22964" y="326831"/>
                </a:lnTo>
                <a:cubicBezTo>
                  <a:pt x="22964" y="341166"/>
                  <a:pt x="33011" y="351200"/>
                  <a:pt x="47364" y="351200"/>
                </a:cubicBezTo>
                <a:lnTo>
                  <a:pt x="525308" y="351200"/>
                </a:lnTo>
                <a:cubicBezTo>
                  <a:pt x="538226" y="351200"/>
                  <a:pt x="549708" y="341166"/>
                  <a:pt x="549708" y="326831"/>
                </a:cubicBezTo>
                <a:lnTo>
                  <a:pt x="549708" y="38704"/>
                </a:lnTo>
                <a:cubicBezTo>
                  <a:pt x="549708" y="24369"/>
                  <a:pt x="538226" y="14335"/>
                  <a:pt x="525308" y="14335"/>
                </a:cubicBezTo>
                <a:close/>
                <a:moveTo>
                  <a:pt x="25835" y="0"/>
                </a:moveTo>
                <a:lnTo>
                  <a:pt x="545402" y="0"/>
                </a:lnTo>
                <a:cubicBezTo>
                  <a:pt x="561190" y="0"/>
                  <a:pt x="572672" y="11468"/>
                  <a:pt x="572672" y="25802"/>
                </a:cubicBezTo>
                <a:lnTo>
                  <a:pt x="572672" y="339733"/>
                </a:lnTo>
                <a:cubicBezTo>
                  <a:pt x="572672" y="354067"/>
                  <a:pt x="561190" y="365535"/>
                  <a:pt x="545402" y="365535"/>
                </a:cubicBezTo>
                <a:lnTo>
                  <a:pt x="25835" y="365535"/>
                </a:lnTo>
                <a:cubicBezTo>
                  <a:pt x="11482" y="365535"/>
                  <a:pt x="0" y="354067"/>
                  <a:pt x="0" y="339733"/>
                </a:cubicBezTo>
                <a:lnTo>
                  <a:pt x="0" y="25802"/>
                </a:lnTo>
                <a:cubicBezTo>
                  <a:pt x="0" y="11468"/>
                  <a:pt x="11482" y="0"/>
                  <a:pt x="25835" y="0"/>
                </a:cubicBez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8" name="rfid-chip_32110"/>
          <p:cNvSpPr/>
          <p:nvPr/>
        </p:nvSpPr>
        <p:spPr>
          <a:xfrm>
            <a:off x="5299710" y="5848350"/>
            <a:ext cx="344805" cy="271780"/>
          </a:xfrm>
          <a:custGeom>
            <a:avLst/>
            <a:gdLst>
              <a:gd name="T0" fmla="*/ 0 w 5786"/>
              <a:gd name="T1" fmla="*/ 0 h 5837"/>
              <a:gd name="T2" fmla="*/ 0 w 5786"/>
              <a:gd name="T3" fmla="*/ 5837 h 5837"/>
              <a:gd name="T4" fmla="*/ 1958 w 5786"/>
              <a:gd name="T5" fmla="*/ 5837 h 5837"/>
              <a:gd name="T6" fmla="*/ 3912 w 5786"/>
              <a:gd name="T7" fmla="*/ 5837 h 5837"/>
              <a:gd name="T8" fmla="*/ 5786 w 5786"/>
              <a:gd name="T9" fmla="*/ 5837 h 5837"/>
              <a:gd name="T10" fmla="*/ 5786 w 5786"/>
              <a:gd name="T11" fmla="*/ 0 h 5837"/>
              <a:gd name="T12" fmla="*/ 0 w 5786"/>
              <a:gd name="T13" fmla="*/ 0 h 5837"/>
              <a:gd name="T14" fmla="*/ 5479 w 5786"/>
              <a:gd name="T15" fmla="*/ 5530 h 5837"/>
              <a:gd name="T16" fmla="*/ 3912 w 5786"/>
              <a:gd name="T17" fmla="*/ 5530 h 5837"/>
              <a:gd name="T18" fmla="*/ 2085 w 5786"/>
              <a:gd name="T19" fmla="*/ 5530 h 5837"/>
              <a:gd name="T20" fmla="*/ 1240 w 5786"/>
              <a:gd name="T21" fmla="*/ 4686 h 5837"/>
              <a:gd name="T22" fmla="*/ 1240 w 5786"/>
              <a:gd name="T23" fmla="*/ 1242 h 5837"/>
              <a:gd name="T24" fmla="*/ 5465 w 5786"/>
              <a:gd name="T25" fmla="*/ 1242 h 5837"/>
              <a:gd name="T26" fmla="*/ 5465 w 5786"/>
              <a:gd name="T27" fmla="*/ 4707 h 5837"/>
              <a:gd name="T28" fmla="*/ 2635 w 5786"/>
              <a:gd name="T29" fmla="*/ 4707 h 5837"/>
              <a:gd name="T30" fmla="*/ 2000 w 5786"/>
              <a:gd name="T31" fmla="*/ 4071 h 5837"/>
              <a:gd name="T32" fmla="*/ 2000 w 5786"/>
              <a:gd name="T33" fmla="*/ 2155 h 5837"/>
              <a:gd name="T34" fmla="*/ 4765 w 5786"/>
              <a:gd name="T35" fmla="*/ 2155 h 5837"/>
              <a:gd name="T36" fmla="*/ 4765 w 5786"/>
              <a:gd name="T37" fmla="*/ 3981 h 5837"/>
              <a:gd name="T38" fmla="*/ 3497 w 5786"/>
              <a:gd name="T39" fmla="*/ 3981 h 5837"/>
              <a:gd name="T40" fmla="*/ 3260 w 5786"/>
              <a:gd name="T41" fmla="*/ 3744 h 5837"/>
              <a:gd name="T42" fmla="*/ 3900 w 5786"/>
              <a:gd name="T43" fmla="*/ 3744 h 5837"/>
              <a:gd name="T44" fmla="*/ 3900 w 5786"/>
              <a:gd name="T45" fmla="*/ 2669 h 5837"/>
              <a:gd name="T46" fmla="*/ 2825 w 5786"/>
              <a:gd name="T47" fmla="*/ 2669 h 5837"/>
              <a:gd name="T48" fmla="*/ 2825 w 5786"/>
              <a:gd name="T49" fmla="*/ 3744 h 5837"/>
              <a:gd name="T50" fmla="*/ 2835 w 5786"/>
              <a:gd name="T51" fmla="*/ 3744 h 5837"/>
              <a:gd name="T52" fmla="*/ 2830 w 5786"/>
              <a:gd name="T53" fmla="*/ 3749 h 5837"/>
              <a:gd name="T54" fmla="*/ 3370 w 5786"/>
              <a:gd name="T55" fmla="*/ 4289 h 5837"/>
              <a:gd name="T56" fmla="*/ 5072 w 5786"/>
              <a:gd name="T57" fmla="*/ 4289 h 5837"/>
              <a:gd name="T58" fmla="*/ 5072 w 5786"/>
              <a:gd name="T59" fmla="*/ 1848 h 5837"/>
              <a:gd name="T60" fmla="*/ 1693 w 5786"/>
              <a:gd name="T61" fmla="*/ 1848 h 5837"/>
              <a:gd name="T62" fmla="*/ 1693 w 5786"/>
              <a:gd name="T63" fmla="*/ 4199 h 5837"/>
              <a:gd name="T64" fmla="*/ 2508 w 5786"/>
              <a:gd name="T65" fmla="*/ 5014 h 5837"/>
              <a:gd name="T66" fmla="*/ 5479 w 5786"/>
              <a:gd name="T67" fmla="*/ 5014 h 5837"/>
              <a:gd name="T68" fmla="*/ 5479 w 5786"/>
              <a:gd name="T69" fmla="*/ 5530 h 5837"/>
              <a:gd name="T70" fmla="*/ 5479 w 5786"/>
              <a:gd name="T71" fmla="*/ 5530 h 5837"/>
              <a:gd name="T72" fmla="*/ 5479 w 5786"/>
              <a:gd name="T73" fmla="*/ 935 h 5837"/>
              <a:gd name="T74" fmla="*/ 933 w 5786"/>
              <a:gd name="T75" fmla="*/ 935 h 5837"/>
              <a:gd name="T76" fmla="*/ 933 w 5786"/>
              <a:gd name="T77" fmla="*/ 4813 h 5837"/>
              <a:gd name="T78" fmla="*/ 1650 w 5786"/>
              <a:gd name="T79" fmla="*/ 5530 h 5837"/>
              <a:gd name="T80" fmla="*/ 307 w 5786"/>
              <a:gd name="T81" fmla="*/ 5530 h 5837"/>
              <a:gd name="T82" fmla="*/ 307 w 5786"/>
              <a:gd name="T83" fmla="*/ 307 h 5837"/>
              <a:gd name="T84" fmla="*/ 5479 w 5786"/>
              <a:gd name="T85" fmla="*/ 307 h 5837"/>
              <a:gd name="T86" fmla="*/ 5479 w 5786"/>
              <a:gd name="T87" fmla="*/ 935 h 5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86" h="5837">
                <a:moveTo>
                  <a:pt x="0" y="0"/>
                </a:moveTo>
                <a:lnTo>
                  <a:pt x="0" y="5837"/>
                </a:lnTo>
                <a:lnTo>
                  <a:pt x="1958" y="5837"/>
                </a:lnTo>
                <a:lnTo>
                  <a:pt x="3912" y="5837"/>
                </a:lnTo>
                <a:lnTo>
                  <a:pt x="5786" y="5837"/>
                </a:lnTo>
                <a:lnTo>
                  <a:pt x="5786" y="0"/>
                </a:lnTo>
                <a:lnTo>
                  <a:pt x="0" y="0"/>
                </a:lnTo>
                <a:close/>
                <a:moveTo>
                  <a:pt x="5479" y="5530"/>
                </a:moveTo>
                <a:lnTo>
                  <a:pt x="3912" y="5530"/>
                </a:lnTo>
                <a:lnTo>
                  <a:pt x="2085" y="5530"/>
                </a:lnTo>
                <a:lnTo>
                  <a:pt x="1240" y="4686"/>
                </a:lnTo>
                <a:lnTo>
                  <a:pt x="1240" y="1242"/>
                </a:lnTo>
                <a:lnTo>
                  <a:pt x="5465" y="1242"/>
                </a:lnTo>
                <a:lnTo>
                  <a:pt x="5465" y="4707"/>
                </a:lnTo>
                <a:lnTo>
                  <a:pt x="2635" y="4707"/>
                </a:lnTo>
                <a:lnTo>
                  <a:pt x="2000" y="4071"/>
                </a:lnTo>
                <a:lnTo>
                  <a:pt x="2000" y="2155"/>
                </a:lnTo>
                <a:lnTo>
                  <a:pt x="4765" y="2155"/>
                </a:lnTo>
                <a:lnTo>
                  <a:pt x="4765" y="3981"/>
                </a:lnTo>
                <a:lnTo>
                  <a:pt x="3497" y="3981"/>
                </a:lnTo>
                <a:lnTo>
                  <a:pt x="3260" y="3744"/>
                </a:lnTo>
                <a:lnTo>
                  <a:pt x="3900" y="3744"/>
                </a:lnTo>
                <a:lnTo>
                  <a:pt x="3900" y="2669"/>
                </a:lnTo>
                <a:lnTo>
                  <a:pt x="2825" y="2669"/>
                </a:lnTo>
                <a:lnTo>
                  <a:pt x="2825" y="3744"/>
                </a:lnTo>
                <a:lnTo>
                  <a:pt x="2835" y="3744"/>
                </a:lnTo>
                <a:lnTo>
                  <a:pt x="2830" y="3749"/>
                </a:lnTo>
                <a:lnTo>
                  <a:pt x="3370" y="4289"/>
                </a:lnTo>
                <a:lnTo>
                  <a:pt x="5072" y="4289"/>
                </a:lnTo>
                <a:lnTo>
                  <a:pt x="5072" y="1848"/>
                </a:lnTo>
                <a:lnTo>
                  <a:pt x="1693" y="1848"/>
                </a:lnTo>
                <a:lnTo>
                  <a:pt x="1693" y="4199"/>
                </a:lnTo>
                <a:lnTo>
                  <a:pt x="2508" y="5014"/>
                </a:lnTo>
                <a:lnTo>
                  <a:pt x="5479" y="5014"/>
                </a:lnTo>
                <a:lnTo>
                  <a:pt x="5479" y="5530"/>
                </a:lnTo>
                <a:lnTo>
                  <a:pt x="5479" y="5530"/>
                </a:lnTo>
                <a:close/>
                <a:moveTo>
                  <a:pt x="5479" y="935"/>
                </a:moveTo>
                <a:lnTo>
                  <a:pt x="933" y="935"/>
                </a:lnTo>
                <a:lnTo>
                  <a:pt x="933" y="4813"/>
                </a:lnTo>
                <a:lnTo>
                  <a:pt x="1650" y="5530"/>
                </a:lnTo>
                <a:lnTo>
                  <a:pt x="307" y="5530"/>
                </a:lnTo>
                <a:lnTo>
                  <a:pt x="307" y="307"/>
                </a:lnTo>
                <a:lnTo>
                  <a:pt x="5479" y="307"/>
                </a:lnTo>
                <a:lnTo>
                  <a:pt x="5479" y="93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29" name="rfid-chip_32110"/>
          <p:cNvSpPr/>
          <p:nvPr/>
        </p:nvSpPr>
        <p:spPr>
          <a:xfrm>
            <a:off x="10508615" y="5909310"/>
            <a:ext cx="344805" cy="271780"/>
          </a:xfrm>
          <a:custGeom>
            <a:avLst/>
            <a:gdLst>
              <a:gd name="T0" fmla="*/ 0 w 5786"/>
              <a:gd name="T1" fmla="*/ 0 h 5837"/>
              <a:gd name="T2" fmla="*/ 0 w 5786"/>
              <a:gd name="T3" fmla="*/ 5837 h 5837"/>
              <a:gd name="T4" fmla="*/ 1958 w 5786"/>
              <a:gd name="T5" fmla="*/ 5837 h 5837"/>
              <a:gd name="T6" fmla="*/ 3912 w 5786"/>
              <a:gd name="T7" fmla="*/ 5837 h 5837"/>
              <a:gd name="T8" fmla="*/ 5786 w 5786"/>
              <a:gd name="T9" fmla="*/ 5837 h 5837"/>
              <a:gd name="T10" fmla="*/ 5786 w 5786"/>
              <a:gd name="T11" fmla="*/ 0 h 5837"/>
              <a:gd name="T12" fmla="*/ 0 w 5786"/>
              <a:gd name="T13" fmla="*/ 0 h 5837"/>
              <a:gd name="T14" fmla="*/ 5479 w 5786"/>
              <a:gd name="T15" fmla="*/ 5530 h 5837"/>
              <a:gd name="T16" fmla="*/ 3912 w 5786"/>
              <a:gd name="T17" fmla="*/ 5530 h 5837"/>
              <a:gd name="T18" fmla="*/ 2085 w 5786"/>
              <a:gd name="T19" fmla="*/ 5530 h 5837"/>
              <a:gd name="T20" fmla="*/ 1240 w 5786"/>
              <a:gd name="T21" fmla="*/ 4686 h 5837"/>
              <a:gd name="T22" fmla="*/ 1240 w 5786"/>
              <a:gd name="T23" fmla="*/ 1242 h 5837"/>
              <a:gd name="T24" fmla="*/ 5465 w 5786"/>
              <a:gd name="T25" fmla="*/ 1242 h 5837"/>
              <a:gd name="T26" fmla="*/ 5465 w 5786"/>
              <a:gd name="T27" fmla="*/ 4707 h 5837"/>
              <a:gd name="T28" fmla="*/ 2635 w 5786"/>
              <a:gd name="T29" fmla="*/ 4707 h 5837"/>
              <a:gd name="T30" fmla="*/ 2000 w 5786"/>
              <a:gd name="T31" fmla="*/ 4071 h 5837"/>
              <a:gd name="T32" fmla="*/ 2000 w 5786"/>
              <a:gd name="T33" fmla="*/ 2155 h 5837"/>
              <a:gd name="T34" fmla="*/ 4765 w 5786"/>
              <a:gd name="T35" fmla="*/ 2155 h 5837"/>
              <a:gd name="T36" fmla="*/ 4765 w 5786"/>
              <a:gd name="T37" fmla="*/ 3981 h 5837"/>
              <a:gd name="T38" fmla="*/ 3497 w 5786"/>
              <a:gd name="T39" fmla="*/ 3981 h 5837"/>
              <a:gd name="T40" fmla="*/ 3260 w 5786"/>
              <a:gd name="T41" fmla="*/ 3744 h 5837"/>
              <a:gd name="T42" fmla="*/ 3900 w 5786"/>
              <a:gd name="T43" fmla="*/ 3744 h 5837"/>
              <a:gd name="T44" fmla="*/ 3900 w 5786"/>
              <a:gd name="T45" fmla="*/ 2669 h 5837"/>
              <a:gd name="T46" fmla="*/ 2825 w 5786"/>
              <a:gd name="T47" fmla="*/ 2669 h 5837"/>
              <a:gd name="T48" fmla="*/ 2825 w 5786"/>
              <a:gd name="T49" fmla="*/ 3744 h 5837"/>
              <a:gd name="T50" fmla="*/ 2835 w 5786"/>
              <a:gd name="T51" fmla="*/ 3744 h 5837"/>
              <a:gd name="T52" fmla="*/ 2830 w 5786"/>
              <a:gd name="T53" fmla="*/ 3749 h 5837"/>
              <a:gd name="T54" fmla="*/ 3370 w 5786"/>
              <a:gd name="T55" fmla="*/ 4289 h 5837"/>
              <a:gd name="T56" fmla="*/ 5072 w 5786"/>
              <a:gd name="T57" fmla="*/ 4289 h 5837"/>
              <a:gd name="T58" fmla="*/ 5072 w 5786"/>
              <a:gd name="T59" fmla="*/ 1848 h 5837"/>
              <a:gd name="T60" fmla="*/ 1693 w 5786"/>
              <a:gd name="T61" fmla="*/ 1848 h 5837"/>
              <a:gd name="T62" fmla="*/ 1693 w 5786"/>
              <a:gd name="T63" fmla="*/ 4199 h 5837"/>
              <a:gd name="T64" fmla="*/ 2508 w 5786"/>
              <a:gd name="T65" fmla="*/ 5014 h 5837"/>
              <a:gd name="T66" fmla="*/ 5479 w 5786"/>
              <a:gd name="T67" fmla="*/ 5014 h 5837"/>
              <a:gd name="T68" fmla="*/ 5479 w 5786"/>
              <a:gd name="T69" fmla="*/ 5530 h 5837"/>
              <a:gd name="T70" fmla="*/ 5479 w 5786"/>
              <a:gd name="T71" fmla="*/ 5530 h 5837"/>
              <a:gd name="T72" fmla="*/ 5479 w 5786"/>
              <a:gd name="T73" fmla="*/ 935 h 5837"/>
              <a:gd name="T74" fmla="*/ 933 w 5786"/>
              <a:gd name="T75" fmla="*/ 935 h 5837"/>
              <a:gd name="T76" fmla="*/ 933 w 5786"/>
              <a:gd name="T77" fmla="*/ 4813 h 5837"/>
              <a:gd name="T78" fmla="*/ 1650 w 5786"/>
              <a:gd name="T79" fmla="*/ 5530 h 5837"/>
              <a:gd name="T80" fmla="*/ 307 w 5786"/>
              <a:gd name="T81" fmla="*/ 5530 h 5837"/>
              <a:gd name="T82" fmla="*/ 307 w 5786"/>
              <a:gd name="T83" fmla="*/ 307 h 5837"/>
              <a:gd name="T84" fmla="*/ 5479 w 5786"/>
              <a:gd name="T85" fmla="*/ 307 h 5837"/>
              <a:gd name="T86" fmla="*/ 5479 w 5786"/>
              <a:gd name="T87" fmla="*/ 935 h 5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786" h="5837">
                <a:moveTo>
                  <a:pt x="0" y="0"/>
                </a:moveTo>
                <a:lnTo>
                  <a:pt x="0" y="5837"/>
                </a:lnTo>
                <a:lnTo>
                  <a:pt x="1958" y="5837"/>
                </a:lnTo>
                <a:lnTo>
                  <a:pt x="3912" y="5837"/>
                </a:lnTo>
                <a:lnTo>
                  <a:pt x="5786" y="5837"/>
                </a:lnTo>
                <a:lnTo>
                  <a:pt x="5786" y="0"/>
                </a:lnTo>
                <a:lnTo>
                  <a:pt x="0" y="0"/>
                </a:lnTo>
                <a:close/>
                <a:moveTo>
                  <a:pt x="5479" y="5530"/>
                </a:moveTo>
                <a:lnTo>
                  <a:pt x="3912" y="5530"/>
                </a:lnTo>
                <a:lnTo>
                  <a:pt x="2085" y="5530"/>
                </a:lnTo>
                <a:lnTo>
                  <a:pt x="1240" y="4686"/>
                </a:lnTo>
                <a:lnTo>
                  <a:pt x="1240" y="1242"/>
                </a:lnTo>
                <a:lnTo>
                  <a:pt x="5465" y="1242"/>
                </a:lnTo>
                <a:lnTo>
                  <a:pt x="5465" y="4707"/>
                </a:lnTo>
                <a:lnTo>
                  <a:pt x="2635" y="4707"/>
                </a:lnTo>
                <a:lnTo>
                  <a:pt x="2000" y="4071"/>
                </a:lnTo>
                <a:lnTo>
                  <a:pt x="2000" y="2155"/>
                </a:lnTo>
                <a:lnTo>
                  <a:pt x="4765" y="2155"/>
                </a:lnTo>
                <a:lnTo>
                  <a:pt x="4765" y="3981"/>
                </a:lnTo>
                <a:lnTo>
                  <a:pt x="3497" y="3981"/>
                </a:lnTo>
                <a:lnTo>
                  <a:pt x="3260" y="3744"/>
                </a:lnTo>
                <a:lnTo>
                  <a:pt x="3900" y="3744"/>
                </a:lnTo>
                <a:lnTo>
                  <a:pt x="3900" y="2669"/>
                </a:lnTo>
                <a:lnTo>
                  <a:pt x="2825" y="2669"/>
                </a:lnTo>
                <a:lnTo>
                  <a:pt x="2825" y="3744"/>
                </a:lnTo>
                <a:lnTo>
                  <a:pt x="2835" y="3744"/>
                </a:lnTo>
                <a:lnTo>
                  <a:pt x="2830" y="3749"/>
                </a:lnTo>
                <a:lnTo>
                  <a:pt x="3370" y="4289"/>
                </a:lnTo>
                <a:lnTo>
                  <a:pt x="5072" y="4289"/>
                </a:lnTo>
                <a:lnTo>
                  <a:pt x="5072" y="1848"/>
                </a:lnTo>
                <a:lnTo>
                  <a:pt x="1693" y="1848"/>
                </a:lnTo>
                <a:lnTo>
                  <a:pt x="1693" y="4199"/>
                </a:lnTo>
                <a:lnTo>
                  <a:pt x="2508" y="5014"/>
                </a:lnTo>
                <a:lnTo>
                  <a:pt x="5479" y="5014"/>
                </a:lnTo>
                <a:lnTo>
                  <a:pt x="5479" y="5530"/>
                </a:lnTo>
                <a:lnTo>
                  <a:pt x="5479" y="5530"/>
                </a:lnTo>
                <a:close/>
                <a:moveTo>
                  <a:pt x="5479" y="935"/>
                </a:moveTo>
                <a:lnTo>
                  <a:pt x="933" y="935"/>
                </a:lnTo>
                <a:lnTo>
                  <a:pt x="933" y="4813"/>
                </a:lnTo>
                <a:lnTo>
                  <a:pt x="1650" y="5530"/>
                </a:lnTo>
                <a:lnTo>
                  <a:pt x="307" y="5530"/>
                </a:lnTo>
                <a:lnTo>
                  <a:pt x="307" y="307"/>
                </a:lnTo>
                <a:lnTo>
                  <a:pt x="5479" y="307"/>
                </a:lnTo>
                <a:lnTo>
                  <a:pt x="5479" y="93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案例分享：某上市银行的分行合规管理</a:t>
            </a:r>
            <a:endParaRPr lang="zh-CN" altLang="en-US" dirty="0">
              <a:solidFill>
                <a:srgbClr val="007ADD"/>
              </a:solidFill>
              <a:sym typeface="+mn-ea"/>
            </a:endParaRPr>
          </a:p>
        </p:txBody>
      </p:sp>
      <p:grpSp>
        <p:nvGrpSpPr>
          <p:cNvPr id="2" name="组合 1"/>
          <p:cNvGrpSpPr/>
          <p:nvPr/>
        </p:nvGrpSpPr>
        <p:grpSpPr>
          <a:xfrm>
            <a:off x="325120" y="1151890"/>
            <a:ext cx="10737215" cy="283210"/>
            <a:chOff x="512" y="1814"/>
            <a:chExt cx="16909" cy="446"/>
          </a:xfrm>
        </p:grpSpPr>
        <p:sp>
          <p:nvSpPr>
            <p:cNvPr id="38" name="矩形 37"/>
            <p:cNvSpPr/>
            <p:nvPr/>
          </p:nvSpPr>
          <p:spPr>
            <a:xfrm>
              <a:off x="9312" y="1814"/>
              <a:ext cx="8109" cy="434"/>
            </a:xfrm>
            <a:prstGeom prst="rect">
              <a:avLst/>
            </a:prstGeom>
          </p:spPr>
          <p:txBody>
            <a:bodyPr wrap="square">
              <a:spAutoFit/>
            </a:bodyPr>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sp>
          <p:nvSpPr>
            <p:cNvPr id="44" name="矩形 43"/>
            <p:cNvSpPr/>
            <p:nvPr/>
          </p:nvSpPr>
          <p:spPr>
            <a:xfrm>
              <a:off x="512" y="1826"/>
              <a:ext cx="7971" cy="434"/>
            </a:xfrm>
            <a:prstGeom prst="rect">
              <a:avLst/>
            </a:prstGeom>
          </p:spPr>
          <p:txBody>
            <a:bodyPr wrap="square">
              <a:spAutoFit/>
            </a:bodyPr>
            <a:p>
              <a:pPr>
                <a:lnSpc>
                  <a:spcPct val="150000"/>
                </a:lnSpc>
              </a:pPr>
              <a:r>
                <a:rPr lang="zh-CN" altLang="en-US" sz="900" b="1" kern="1300" spc="200" dirty="0">
                  <a:solidFill>
                    <a:schemeClr val="bg1"/>
                  </a:solidFill>
                </a:rPr>
                <a:t>广东省常委</a:t>
              </a:r>
              <a:r>
                <a:rPr lang="en-US" altLang="zh-CN" sz="900" b="1" kern="1300" spc="200" dirty="0">
                  <a:solidFill>
                    <a:schemeClr val="bg1"/>
                  </a:solidFill>
                </a:rPr>
                <a:t>/</a:t>
              </a:r>
              <a:r>
                <a:rPr lang="zh-CN" altLang="en-US" sz="900" b="1" kern="1300" spc="200" dirty="0">
                  <a:solidFill>
                    <a:schemeClr val="bg1"/>
                  </a:solidFill>
                </a:rPr>
                <a:t>深圳</a:t>
              </a:r>
              <a:r>
                <a:rPr lang="zh-CN" altLang="zh-CN" sz="900" b="1" kern="1300" spc="200" dirty="0">
                  <a:solidFill>
                    <a:schemeClr val="bg1"/>
                  </a:solidFill>
                </a:rPr>
                <a:t>市长揭牌</a:t>
              </a:r>
              <a:r>
                <a:rPr lang="zh-CN" altLang="en-US" sz="900" b="1" kern="1300" spc="200" dirty="0">
                  <a:solidFill>
                    <a:schemeClr val="bg1"/>
                  </a:solidFill>
                </a:rPr>
                <a:t>湾区标杆超甲级物业</a:t>
              </a:r>
              <a:r>
                <a:rPr lang="en-US" altLang="zh-CN" sz="900" b="1" kern="1300" spc="200" dirty="0">
                  <a:solidFill>
                    <a:schemeClr val="bg1"/>
                  </a:solidFill>
                </a:rPr>
                <a:t>-</a:t>
              </a:r>
              <a:r>
                <a:rPr lang="zh-CN" altLang="en-US" sz="900" b="1" kern="1300" spc="200" dirty="0">
                  <a:solidFill>
                    <a:schemeClr val="bg1"/>
                  </a:solidFill>
                </a:rPr>
                <a:t>国际金融科技城</a:t>
              </a:r>
              <a:endParaRPr lang="zh-CN" altLang="en-US" sz="900" b="1" kern="1300" spc="200" dirty="0">
                <a:solidFill>
                  <a:schemeClr val="bg1"/>
                </a:solidFill>
              </a:endParaRPr>
            </a:p>
          </p:txBody>
        </p:sp>
      </p:grpSp>
      <p:sp>
        <p:nvSpPr>
          <p:cNvPr id="6" name="文本框 5"/>
          <p:cNvSpPr txBox="1"/>
          <p:nvPr>
            <p:custDataLst>
              <p:tags r:id="rId1"/>
            </p:custDataLst>
          </p:nvPr>
        </p:nvSpPr>
        <p:spPr>
          <a:xfrm>
            <a:off x="6816263" y="1897712"/>
            <a:ext cx="2053936" cy="620485"/>
          </a:xfrm>
          <a:prstGeom prst="rect">
            <a:avLst/>
          </a:prstGeom>
          <a:solidFill>
            <a:srgbClr val="00AFC9"/>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自定义统计图</a:t>
            </a:r>
            <a:endPar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7" name="文本框 16"/>
          <p:cNvSpPr txBox="1"/>
          <p:nvPr>
            <p:custDataLst>
              <p:tags r:id="rId2"/>
            </p:custDataLst>
          </p:nvPr>
        </p:nvSpPr>
        <p:spPr>
          <a:xfrm>
            <a:off x="4762327" y="2207954"/>
            <a:ext cx="2053936" cy="620485"/>
          </a:xfrm>
          <a:prstGeom prst="rect">
            <a:avLst/>
          </a:prstGeom>
          <a:solidFill>
            <a:srgbClr val="009ECA"/>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配置告警策略</a:t>
            </a:r>
            <a:endPar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4" name="文本框 3"/>
          <p:cNvSpPr txBox="1"/>
          <p:nvPr>
            <p:custDataLst>
              <p:tags r:id="rId3"/>
            </p:custDataLst>
          </p:nvPr>
        </p:nvSpPr>
        <p:spPr>
          <a:xfrm>
            <a:off x="2708391" y="2518196"/>
            <a:ext cx="2053936" cy="620485"/>
          </a:xfrm>
          <a:prstGeom prst="rect">
            <a:avLst/>
          </a:prstGeom>
          <a:solidFill>
            <a:srgbClr val="0088D5"/>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自定义查询条件</a:t>
            </a:r>
            <a:endPar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8" name="文本框 7"/>
          <p:cNvSpPr txBox="1"/>
          <p:nvPr>
            <p:custDataLst>
              <p:tags r:id="rId4"/>
            </p:custDataLst>
          </p:nvPr>
        </p:nvSpPr>
        <p:spPr>
          <a:xfrm>
            <a:off x="654455" y="2828439"/>
            <a:ext cx="2053936" cy="620485"/>
          </a:xfrm>
          <a:prstGeom prst="rect">
            <a:avLst/>
          </a:prstGeom>
          <a:solidFill>
            <a:srgbClr val="1D6DC2"/>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fontScale="80000"/>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gn="ctr">
              <a:lnSpc>
                <a:spcPct val="120000"/>
              </a:lnSpc>
              <a:buFont typeface="Arial" panose="020B0604020202020204" pitchFamily="34" charset="0"/>
              <a:buNone/>
              <a:defRPr/>
            </a:pPr>
            <a:r>
              <a:rPr lang="zh-CN" altLang="en-US" b="1" dirty="0">
                <a:solidFill>
                  <a:schemeClr val="bg1"/>
                </a:solidFill>
                <a:sym typeface="+mn-ea"/>
              </a:rPr>
              <a:t>自动化采集</a:t>
            </a:r>
            <a:endParaRPr lang="zh-CN" altLang="en-US" b="1" dirty="0">
              <a:solidFill>
                <a:schemeClr val="bg1"/>
              </a:solidFill>
              <a:sym typeface="+mn-ea"/>
            </a:endParaRPr>
          </a:p>
          <a:p>
            <a:pPr algn="ctr">
              <a:lnSpc>
                <a:spcPct val="120000"/>
              </a:lnSpc>
              <a:buFont typeface="Arial" panose="020B0604020202020204" pitchFamily="34" charset="0"/>
              <a:buNone/>
              <a:defRPr/>
            </a:pPr>
            <a:r>
              <a:rPr lang="zh-CN" altLang="en-US" b="1" dirty="0">
                <a:solidFill>
                  <a:schemeClr val="bg1"/>
                </a:solidFill>
                <a:sym typeface="+mn-ea"/>
              </a:rPr>
              <a:t>全量的资产数据</a:t>
            </a:r>
            <a:endParaRPr lang="zh-CN" altLang="en-US" b="1" spc="200">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5"/>
            </p:custDataLst>
          </p:nvPr>
        </p:nvSpPr>
        <p:spPr>
          <a:xfrm>
            <a:off x="654050" y="3609340"/>
            <a:ext cx="2054225" cy="1775460"/>
          </a:xfrm>
          <a:prstGeom prst="rect">
            <a:avLst/>
          </a:prstGeom>
        </p:spPr>
        <p:txBody>
          <a:bodyPr wrap="square"/>
          <a:lstStyle>
            <a:defPPr>
              <a:defRPr lang="zh-CN"/>
            </a:defPPr>
            <a:lvl1pPr>
              <a:defRPr sz="1400">
                <a:solidFill>
                  <a:srgbClr val="000000">
                    <a:lumMod val="65000"/>
                    <a:lumOff val="35000"/>
                  </a:srgbClr>
                </a:solidFill>
              </a:defRPr>
            </a:lvl1pPr>
          </a:lstStyle>
          <a:p>
            <a:pPr algn="l">
              <a:lnSpc>
                <a:spcPct val="120000"/>
              </a:lnSpc>
              <a:buFont typeface="Arial" panose="020B0604020202020204" pitchFamily="34" charset="0"/>
              <a:buNone/>
              <a:defRPr/>
            </a:pPr>
            <a:r>
              <a:rPr lang="zh-CN" altLang="en-US" dirty="0">
                <a:solidFill>
                  <a:schemeClr val="tx1"/>
                </a:solidFill>
                <a:sym typeface="+mn-ea"/>
              </a:rPr>
              <a:t>包括每台终端安装的软件信息、账号信息、补丁信息</a:t>
            </a:r>
            <a:endParaRPr lang="zh-CN" altLang="en-US" spc="150" dirty="0">
              <a:solidFill>
                <a:schemeClr val="tx1"/>
              </a:solidFill>
              <a:latin typeface="Arial" panose="020B0604020202020204" pitchFamily="34" charset="0"/>
              <a:ea typeface="微软雅黑" panose="020B0503020204020204" pitchFamily="34" charset="-122"/>
              <a:sym typeface="+mn-ea"/>
            </a:endParaRPr>
          </a:p>
        </p:txBody>
      </p:sp>
      <p:sp>
        <p:nvSpPr>
          <p:cNvPr id="10" name="文本框 9"/>
          <p:cNvSpPr txBox="1"/>
          <p:nvPr>
            <p:custDataLst>
              <p:tags r:id="rId6"/>
            </p:custDataLst>
          </p:nvPr>
        </p:nvSpPr>
        <p:spPr>
          <a:xfrm>
            <a:off x="2707640" y="3306445"/>
            <a:ext cx="2052320" cy="2592070"/>
          </a:xfrm>
          <a:prstGeom prst="rect">
            <a:avLst/>
          </a:prstGeom>
        </p:spPr>
        <p:txBody>
          <a:bodyPr wrap="square"/>
          <a:lstStyle>
            <a:defPPr>
              <a:defRPr lang="zh-CN"/>
            </a:defPPr>
            <a:lvl1pPr>
              <a:defRPr sz="1400">
                <a:solidFill>
                  <a:srgbClr val="000000">
                    <a:lumMod val="65000"/>
                    <a:lumOff val="35000"/>
                  </a:srgbClr>
                </a:solidFill>
              </a:defRPr>
            </a:lvl1pPr>
          </a:lstStyle>
          <a:p>
            <a:pPr marL="171450" lvl="0" indent="-171450" algn="l">
              <a:lnSpc>
                <a:spcPct val="120000"/>
              </a:lnSpc>
              <a:buFont typeface="Arial" panose="020B0604020202020204" pitchFamily="34" charset="0"/>
              <a:buChar char="•"/>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不在合规软件列表范围内的都是违规软件</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a:p>
            <a:pPr marL="171450" lvl="0" indent="-171450" algn="l">
              <a:lnSpc>
                <a:spcPct val="120000"/>
              </a:lnSpc>
              <a:buFont typeface="Arial" panose="020B0604020202020204" pitchFamily="34" charset="0"/>
              <a:buChar char="•"/>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哪些主机的账户不该被设置为Admin分组</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a:p>
            <a:pPr marL="171450" lvl="0" indent="-171450" algn="l">
              <a:lnSpc>
                <a:spcPct val="120000"/>
              </a:lnSpc>
              <a:buFont typeface="Arial" panose="020B0604020202020204" pitchFamily="34" charset="0"/>
              <a:buChar char="•"/>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哪些主机启用了未授权账户</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a:p>
            <a:pPr marL="171450" lvl="0" indent="-171450" algn="l">
              <a:lnSpc>
                <a:spcPct val="120000"/>
              </a:lnSpc>
              <a:buFont typeface="Arial" panose="020B0604020202020204" pitchFamily="34" charset="0"/>
              <a:buChar char="•"/>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Windows系统的任何共享文件都是违规的</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a:p>
            <a:pPr marL="171450" lvl="0" indent="-171450" algn="l">
              <a:lnSpc>
                <a:spcPct val="120000"/>
              </a:lnSpc>
              <a:buFont typeface="Arial" panose="020B0604020202020204" pitchFamily="34" charset="0"/>
              <a:buChar char="•"/>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必须安装的补丁</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a:p>
            <a:pPr lvl="0" algn="l">
              <a:lnSpc>
                <a:spcPct val="120000"/>
              </a:lnSpc>
            </a:pP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文本框 20"/>
          <p:cNvSpPr txBox="1"/>
          <p:nvPr>
            <p:custDataLst>
              <p:tags r:id="rId7"/>
            </p:custDataLst>
          </p:nvPr>
        </p:nvSpPr>
        <p:spPr>
          <a:xfrm>
            <a:off x="4891318" y="3004351"/>
            <a:ext cx="1795954" cy="1775768"/>
          </a:xfrm>
          <a:prstGeom prst="rect">
            <a:avLst/>
          </a:prstGeom>
        </p:spPr>
        <p:txBody>
          <a:bodyPr wrap="square"/>
          <a:lstStyle>
            <a:defPPr>
              <a:defRPr lang="zh-CN"/>
            </a:defPPr>
            <a:lvl1pPr>
              <a:defRPr sz="1400">
                <a:solidFill>
                  <a:srgbClr val="000000">
                    <a:lumMod val="65000"/>
                    <a:lumOff val="35000"/>
                  </a:srgbClr>
                </a:solidFill>
              </a:defRPr>
            </a:lvl1pPr>
          </a:lstStyle>
          <a:p>
            <a:pPr lvl="0" algn="l">
              <a:lnSpc>
                <a:spcPct val="120000"/>
              </a:lnSpc>
            </a:pPr>
            <a:r>
              <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实时扫描资产数据，一旦发现违规情况立即自动告警</a:t>
            </a:r>
            <a:endParaRPr lang="en-US" altLang="zh-CN"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custDataLst>
              <p:tags r:id="rId8"/>
            </p:custDataLst>
          </p:nvPr>
        </p:nvSpPr>
        <p:spPr>
          <a:xfrm>
            <a:off x="6945254" y="2701995"/>
            <a:ext cx="1795954" cy="1775768"/>
          </a:xfrm>
          <a:prstGeom prst="rect">
            <a:avLst/>
          </a:prstGeom>
        </p:spPr>
        <p:txBody>
          <a:bodyPr wrap="square">
            <a:normAutofit/>
          </a:bodyPr>
          <a:lstStyle>
            <a:defPPr>
              <a:defRPr lang="zh-CN"/>
            </a:defPPr>
            <a:lvl1pPr>
              <a:defRPr sz="1400">
                <a:solidFill>
                  <a:srgbClr val="000000">
                    <a:lumMod val="65000"/>
                    <a:lumOff val="35000"/>
                  </a:srgbClr>
                </a:solidFill>
              </a:defRPr>
            </a:lvl1pPr>
          </a:lstStyle>
          <a:p>
            <a:pPr lvl="0" algn="l">
              <a:lnSpc>
                <a:spcPct val="120000"/>
              </a:lnSpc>
            </a:pPr>
            <a:r>
              <a:rPr lang="zh-CN"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rPr>
              <a:t>以组织架构或网段等维度进行合规统计分析</a:t>
            </a:r>
            <a:endParaRPr lang="zh-CN" altLang="en-US" sz="1200" spc="150">
              <a:solidFill>
                <a:srgbClr val="000000">
                  <a:lumMod val="75000"/>
                  <a:lumOff val="25000"/>
                </a:srgb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文本框 29"/>
          <p:cNvSpPr txBox="1"/>
          <p:nvPr>
            <p:custDataLst>
              <p:tags r:id="rId9"/>
            </p:custDataLst>
          </p:nvPr>
        </p:nvSpPr>
        <p:spPr>
          <a:xfrm>
            <a:off x="9365499" y="2207864"/>
            <a:ext cx="2053936" cy="620485"/>
          </a:xfrm>
          <a:prstGeom prst="rect">
            <a:avLst/>
          </a:prstGeom>
          <a:solidFill>
            <a:srgbClr val="00BC68"/>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sz="1400"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是否有账户存在权限过高的情况</a:t>
            </a:r>
            <a:endParaRPr lang="zh-CN" altLang="en-US" sz="1400"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2" name="矩形 31"/>
          <p:cNvSpPr/>
          <p:nvPr>
            <p:custDataLst>
              <p:tags r:id="rId10"/>
            </p:custDataLst>
          </p:nvPr>
        </p:nvSpPr>
        <p:spPr>
          <a:xfrm>
            <a:off x="2484634" y="870192"/>
            <a:ext cx="7223125" cy="854859"/>
          </a:xfrm>
          <a:prstGeom prst="rect">
            <a:avLst/>
          </a:prstGeom>
        </p:spPr>
        <p:txBody>
          <a:bodyPr wrap="none" anchor="ctr" anchorCtr="0">
            <a:normAutofit/>
          </a:bodyPr>
          <a:p>
            <a:pPr algn="ctr"/>
            <a:r>
              <a:rPr lang="zh-CN" altLang="en-US" sz="2800" dirty="0">
                <a:solidFill>
                  <a:srgbClr val="009ECA"/>
                </a:solidFill>
                <a:effectLst>
                  <a:outerShdw blurRad="38100" dist="25400" dir="5400000" algn="ctr" rotWithShape="0">
                    <a:srgbClr val="6E747A">
                      <a:alpha val="43000"/>
                    </a:srgbClr>
                  </a:outerShdw>
                </a:effectLst>
                <a:sym typeface="Arial" panose="020B0604020202020204" pitchFamily="34" charset="0"/>
              </a:rPr>
              <a:t>解决方案</a:t>
            </a:r>
            <a:endParaRPr lang="zh-CN" altLang="en-US" sz="2800" dirty="0">
              <a:solidFill>
                <a:srgbClr val="009ECA"/>
              </a:solidFill>
              <a:effectLst>
                <a:outerShdw blurRad="38100" dist="25400" dir="5400000" algn="ctr" rotWithShape="0">
                  <a:srgbClr val="6E747A">
                    <a:alpha val="43000"/>
                  </a:srgbClr>
                </a:outerShdw>
              </a:effectLst>
              <a:sym typeface="Arial" panose="020B0604020202020204" pitchFamily="34" charset="0"/>
            </a:endParaRPr>
          </a:p>
        </p:txBody>
      </p:sp>
      <p:sp>
        <p:nvSpPr>
          <p:cNvPr id="33" name="文本框 32"/>
          <p:cNvSpPr txBox="1"/>
          <p:nvPr>
            <p:custDataLst>
              <p:tags r:id="rId11"/>
            </p:custDataLst>
          </p:nvPr>
        </p:nvSpPr>
        <p:spPr>
          <a:xfrm>
            <a:off x="9365788" y="1587197"/>
            <a:ext cx="2053936" cy="620485"/>
          </a:xfrm>
          <a:prstGeom prst="rect">
            <a:avLst/>
          </a:prstGeom>
          <a:solidFill>
            <a:srgbClr val="00B999"/>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软件合规检查</a:t>
            </a:r>
            <a:endPar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4" name="文本框 33"/>
          <p:cNvSpPr txBox="1"/>
          <p:nvPr>
            <p:custDataLst>
              <p:tags r:id="rId12"/>
            </p:custDataLst>
          </p:nvPr>
        </p:nvSpPr>
        <p:spPr>
          <a:xfrm>
            <a:off x="9365499" y="2828259"/>
            <a:ext cx="2053936" cy="620485"/>
          </a:xfrm>
          <a:prstGeom prst="rect">
            <a:avLst/>
          </a:prstGeom>
          <a:solidFill>
            <a:srgbClr val="4AC31B"/>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sz="1400"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未授权账户在每台主机上是否都已禁用</a:t>
            </a:r>
            <a:endParaRPr lang="zh-CN" altLang="en-US" sz="1400"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5" name="文本框 34"/>
          <p:cNvSpPr txBox="1"/>
          <p:nvPr>
            <p:custDataLst>
              <p:tags r:id="rId13"/>
            </p:custDataLst>
          </p:nvPr>
        </p:nvSpPr>
        <p:spPr>
          <a:xfrm>
            <a:off x="9365499" y="3448654"/>
            <a:ext cx="2053936" cy="620485"/>
          </a:xfrm>
          <a:prstGeom prst="rect">
            <a:avLst/>
          </a:prstGeom>
          <a:solidFill>
            <a:srgbClr val="6DC21D"/>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fontScale="90000" lnSpcReduction="20000"/>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Windows违规</a:t>
            </a:r>
            <a:endParaRPr lang="zh-CN" altLang="en-US" b="1" dirty="0">
              <a:solidFill>
                <a:schemeClr val="bg1"/>
              </a:solidFill>
              <a:latin typeface="微软雅黑" panose="020B0503020204020204" pitchFamily="34" charset="-122"/>
              <a:cs typeface="微软雅黑" panose="020B0503020204020204" pitchFamily="34" charset="-122"/>
              <a:sym typeface="Arial" panose="020B0604020202020204" pitchFamily="34" charset="0"/>
            </a:endParaRPr>
          </a:p>
          <a:p>
            <a:pPr>
              <a:lnSpc>
                <a:spcPct val="120000"/>
              </a:lnSpc>
            </a:pPr>
            <a:r>
              <a:rPr lang="zh-CN" altLang="en-US" b="1" dirty="0">
                <a:solidFill>
                  <a:schemeClr val="bg1"/>
                </a:solidFill>
                <a:latin typeface="微软雅黑" panose="020B0503020204020204" pitchFamily="34" charset="-122"/>
                <a:cs typeface="微软雅黑" panose="020B0503020204020204" pitchFamily="34" charset="-122"/>
                <a:sym typeface="Arial" panose="020B0604020202020204" pitchFamily="34" charset="0"/>
              </a:rPr>
              <a:t>共享文件告警</a:t>
            </a:r>
            <a:endParaRPr lang="zh-CN" altLang="en-US" b="1" spc="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6" name="文本框 35"/>
          <p:cNvSpPr txBox="1"/>
          <p:nvPr>
            <p:custDataLst>
              <p:tags r:id="rId14"/>
            </p:custDataLst>
          </p:nvPr>
        </p:nvSpPr>
        <p:spPr>
          <a:xfrm>
            <a:off x="9365499" y="4069049"/>
            <a:ext cx="2053936" cy="620485"/>
          </a:xfrm>
          <a:prstGeom prst="rect">
            <a:avLst/>
          </a:prstGeom>
          <a:solidFill>
            <a:srgbClr val="94C11D"/>
          </a:solidFill>
          <a:ln>
            <a:noFill/>
          </a:ln>
        </p:spPr>
        <p:style>
          <a:lnRef idx="2">
            <a:srgbClr val="1D6DC2">
              <a:shade val="50000"/>
            </a:srgbClr>
          </a:lnRef>
          <a:fillRef idx="1">
            <a:srgbClr val="1D6DC2"/>
          </a:fillRef>
          <a:effectRef idx="0">
            <a:srgbClr val="1D6DC2"/>
          </a:effectRef>
          <a:fontRef idx="minor">
            <a:srgbClr val="FFFFFF"/>
          </a:fontRef>
        </p:style>
        <p:txBody>
          <a:bodyPr wrap="square" rtlCol="0" anchor="ctr">
            <a:normAutofit/>
          </a:bodyPr>
          <a:lstStyle>
            <a:defPPr>
              <a:defRPr lang="zh-CN"/>
            </a:defPPr>
            <a:lvl1pPr algn="ct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vl6pPr>
              <a:defRPr>
                <a:solidFill>
                  <a:srgbClr val="FFFFFF"/>
                </a:solidFill>
              </a:defRPr>
            </a:lvl6pPr>
            <a:lvl7pPr>
              <a:defRPr>
                <a:solidFill>
                  <a:srgbClr val="FFFFFF"/>
                </a:solidFill>
              </a:defRPr>
            </a:lvl7pPr>
            <a:lvl8pPr>
              <a:defRPr>
                <a:solidFill>
                  <a:srgbClr val="FFFFFF"/>
                </a:solidFill>
              </a:defRPr>
            </a:lvl8pPr>
            <a:lvl9pPr>
              <a:defRPr>
                <a:solidFill>
                  <a:srgbClr val="FFFFFF"/>
                </a:solidFill>
              </a:defRPr>
            </a:lvl9pPr>
          </a:lstStyle>
          <a:p>
            <a:pPr>
              <a:lnSpc>
                <a:spcPct val="120000"/>
              </a:lnSpc>
            </a:pPr>
            <a:r>
              <a:rPr lang="zh-CN" altLang="en-US" b="1" spc="200">
                <a:latin typeface="Arial" panose="020B0604020202020204" pitchFamily="34" charset="0"/>
                <a:ea typeface="微软雅黑" panose="020B0503020204020204" pitchFamily="34" charset="-122"/>
                <a:sym typeface="Arial" panose="020B0604020202020204" pitchFamily="34" charset="0"/>
              </a:rPr>
              <a:t>补丁合规检查</a:t>
            </a:r>
            <a:endParaRPr lang="zh-CN" altLang="en-US" b="1" spc="20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物联网技术的图标40-01"/>
          <p:cNvPicPr>
            <a:picLocks noChangeAspect="1"/>
          </p:cNvPicPr>
          <p:nvPr/>
        </p:nvPicPr>
        <p:blipFill>
          <a:blip r:embed="rId1"/>
          <a:srcRect r="9224" b="8454"/>
          <a:stretch>
            <a:fillRect/>
          </a:stretch>
        </p:blipFill>
        <p:spPr>
          <a:xfrm>
            <a:off x="7992745" y="2904490"/>
            <a:ext cx="4199255" cy="3960495"/>
          </a:xfrm>
          <a:prstGeom prst="rect">
            <a:avLst/>
          </a:prstGeom>
        </p:spPr>
      </p:pic>
      <p:sp>
        <p:nvSpPr>
          <p:cNvPr id="8" name="矩形 7"/>
          <p:cNvSpPr/>
          <p:nvPr/>
        </p:nvSpPr>
        <p:spPr>
          <a:xfrm>
            <a:off x="0" y="3234690"/>
            <a:ext cx="12192000" cy="250190"/>
          </a:xfrm>
          <a:prstGeom prst="rect">
            <a:avLst/>
          </a:prstGeom>
          <a:solidFill>
            <a:srgbClr val="CB48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 name="标题 1"/>
          <p:cNvSpPr>
            <a:spLocks noGrp="1"/>
          </p:cNvSpPr>
          <p:nvPr>
            <p:ph type="ctrTitle"/>
            <p:custDataLst>
              <p:tags r:id="rId2"/>
            </p:custDataLst>
          </p:nvPr>
        </p:nvSpPr>
        <p:spPr>
          <a:xfrm>
            <a:off x="3679825" y="2830829"/>
            <a:ext cx="9144000" cy="1655763"/>
          </a:xfrm>
        </p:spPr>
        <p:txBody>
          <a:bodyPr/>
          <a:lstStyle/>
          <a:p>
            <a:r>
              <a:rPr lang="en-US" altLang="zh-CN" sz="6600" dirty="0">
                <a:solidFill>
                  <a:schemeClr val="tx1">
                    <a:lumMod val="65000"/>
                    <a:lumOff val="35000"/>
                  </a:schemeClr>
                </a:solidFill>
              </a:rPr>
              <a:t>Thanks</a:t>
            </a:r>
            <a:endParaRPr lang="zh-CN" altLang="en-US" sz="6600" dirty="0">
              <a:solidFill>
                <a:schemeClr val="tx1">
                  <a:lumMod val="65000"/>
                  <a:lumOff val="35000"/>
                </a:schemeClr>
              </a:solidFill>
            </a:endParaRPr>
          </a:p>
        </p:txBody>
      </p:sp>
      <p:sp>
        <p:nvSpPr>
          <p:cNvPr id="10" name="文本框 9"/>
          <p:cNvSpPr txBox="1"/>
          <p:nvPr>
            <p:custDataLst>
              <p:tags r:id="rId3"/>
            </p:custDataLst>
          </p:nvPr>
        </p:nvSpPr>
        <p:spPr>
          <a:xfrm>
            <a:off x="1427480" y="5619115"/>
            <a:ext cx="9337040" cy="1073150"/>
          </a:xfrm>
          <a:prstGeom prst="rect">
            <a:avLst/>
          </a:prstGeom>
        </p:spPr>
        <p:txBody>
          <a:bodyPr vert="horz" lIns="91440" tIns="45720" rIns="91440" bIns="45720" rtlCol="0" anchor="t" anchorCtr="0">
            <a:noAutofit/>
          </a:bodyPr>
          <a:lstStyle>
            <a:defPPr>
              <a:defRPr lang="zh-CN"/>
            </a:defPPr>
            <a:lvl1pPr>
              <a:defRPr sz="2800">
                <a:solidFill>
                  <a:schemeClr val="accent1"/>
                </a:solidFill>
                <a:latin typeface="+mj-lt"/>
                <a:ea typeface="+mj-ea"/>
                <a:cs typeface="+mj-cs"/>
              </a:defRPr>
            </a:lvl1pPr>
          </a:lstStyle>
          <a:p>
            <a:pPr lvl="0" algn="ctr" eaLnBrk="1" hangingPunct="1">
              <a:lnSpc>
                <a:spcPct val="15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深圳万物安全科技有限公司</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lgn="ctr">
              <a:lnSpc>
                <a:spcPct val="120000"/>
              </a:lnSpc>
              <a:spcBef>
                <a:spcPts val="0"/>
              </a:spcBef>
              <a:spcAft>
                <a:spcPts val="0"/>
              </a:spcAft>
            </a:pPr>
            <a:r>
              <a:rPr lang="en-US" sz="1600" b="1" dirty="0" err="1">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rPr>
              <a:t>Security of Universal IOT(shenzhen)Co.,Ltd</a:t>
            </a:r>
            <a:endParaRPr lang="zh-CN" altLang="en-US" sz="1600" b="1" dirty="0">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endParaRPr>
          </a:p>
        </p:txBody>
      </p:sp>
      <p:sp>
        <p:nvSpPr>
          <p:cNvPr id="11" name="矩形 10"/>
          <p:cNvSpPr/>
          <p:nvPr/>
        </p:nvSpPr>
        <p:spPr>
          <a:xfrm>
            <a:off x="0" y="2270767"/>
            <a:ext cx="12192000" cy="2341038"/>
          </a:xfrm>
          <a:prstGeom prst="rect">
            <a:avLst/>
          </a:prstGeom>
          <a:solidFill>
            <a:srgbClr val="0560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pic>
        <p:nvPicPr>
          <p:cNvPr id="12" name="图片 11" descr="12"/>
          <p:cNvPicPr>
            <a:picLocks noChangeAspect="1"/>
          </p:cNvPicPr>
          <p:nvPr/>
        </p:nvPicPr>
        <p:blipFill>
          <a:blip r:embed="rId4"/>
          <a:stretch>
            <a:fillRect/>
          </a:stretch>
        </p:blipFill>
        <p:spPr>
          <a:xfrm>
            <a:off x="2096440" y="2228215"/>
            <a:ext cx="10058400" cy="2381885"/>
          </a:xfrm>
          <a:prstGeom prst="rect">
            <a:avLst/>
          </a:prstGeom>
        </p:spPr>
      </p:pic>
      <p:sp>
        <p:nvSpPr>
          <p:cNvPr id="5" name="矩形 4"/>
          <p:cNvSpPr/>
          <p:nvPr>
            <p:custDataLst>
              <p:tags r:id="rId5"/>
            </p:custDataLst>
          </p:nvPr>
        </p:nvSpPr>
        <p:spPr>
          <a:xfrm>
            <a:off x="-3175" y="2265680"/>
            <a:ext cx="12195175" cy="2326640"/>
          </a:xfrm>
          <a:prstGeom prst="rect">
            <a:avLst/>
          </a:prstGeom>
          <a:gradFill>
            <a:gsLst>
              <a:gs pos="28000">
                <a:srgbClr val="007ADD"/>
              </a:gs>
              <a:gs pos="98000">
                <a:schemeClr val="accent1">
                  <a:lumMod val="60000"/>
                  <a:lumOff val="40000"/>
                  <a:alpha val="5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3" name="文本框 12"/>
          <p:cNvSpPr txBox="1"/>
          <p:nvPr/>
        </p:nvSpPr>
        <p:spPr>
          <a:xfrm>
            <a:off x="3920920" y="3003658"/>
            <a:ext cx="8087995" cy="830997"/>
          </a:xfrm>
          <a:prstGeom prst="rect">
            <a:avLst/>
          </a:prstGeom>
          <a:noFill/>
        </p:spPr>
        <p:txBody>
          <a:bodyPr wrap="square" rtlCol="0">
            <a:spAutoFit/>
          </a:bodyPr>
          <a:lstStyle/>
          <a:p>
            <a:pPr algn="ctr" eaLnBrk="1" hangingPunct="1"/>
            <a:r>
              <a:rPr lang="en-US" altLang="zh-CN" sz="4800" b="1" dirty="0">
                <a:solidFill>
                  <a:schemeClr val="bg1"/>
                </a:solidFill>
                <a:latin typeface="微软雅黑" panose="020B0503020204020204" pitchFamily="34" charset="-122"/>
                <a:ea typeface="微软雅黑" panose="020B0503020204020204" pitchFamily="34" charset="-122"/>
              </a:rPr>
              <a:t>Thanks</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cxnSp>
        <p:nvCxnSpPr>
          <p:cNvPr id="14" name="直接连接符 5"/>
          <p:cNvCxnSpPr/>
          <p:nvPr/>
        </p:nvCxnSpPr>
        <p:spPr>
          <a:xfrm>
            <a:off x="3920920" y="4629150"/>
            <a:ext cx="8285050" cy="0"/>
          </a:xfrm>
          <a:prstGeom prst="line">
            <a:avLst/>
          </a:prstGeom>
          <a:ln w="47625">
            <a:solidFill>
              <a:srgbClr val="FD212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1079744" y="1750837"/>
            <a:ext cx="3381242" cy="3381122"/>
          </a:xfrm>
          <a:prstGeom prst="ellipse">
            <a:avLst/>
          </a:prstGeom>
          <a:solidFill>
            <a:schemeClr val="bg1"/>
          </a:solidFill>
          <a:ln w="412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椭圆 3"/>
          <p:cNvSpPr/>
          <p:nvPr/>
        </p:nvSpPr>
        <p:spPr>
          <a:xfrm>
            <a:off x="1389810" y="2119630"/>
            <a:ext cx="2620010" cy="26200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411014" y="2065144"/>
            <a:ext cx="2729798" cy="2729798"/>
          </a:xfrm>
          <a:prstGeom prst="ellipse">
            <a:avLst/>
          </a:prstGeom>
          <a:noFill/>
          <a:ln w="57150">
            <a:solidFill>
              <a:srgbClr val="FD21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CB4839"/>
              </a:solidFill>
            </a:endParaRPr>
          </a:p>
        </p:txBody>
      </p:sp>
      <p:pic>
        <p:nvPicPr>
          <p:cNvPr id="3" name="图片 2" descr="qrcode_for_gh_6e56d0cacc54_1280(1)"/>
          <p:cNvPicPr>
            <a:picLocks noChangeAspect="1"/>
          </p:cNvPicPr>
          <p:nvPr/>
        </p:nvPicPr>
        <p:blipFill>
          <a:blip r:embed="rId6"/>
          <a:stretch>
            <a:fillRect/>
          </a:stretch>
        </p:blipFill>
        <p:spPr>
          <a:xfrm>
            <a:off x="1946849" y="2638799"/>
            <a:ext cx="1647032" cy="1647032"/>
          </a:xfrm>
          <a:prstGeom prst="rect">
            <a:avLst/>
          </a:prstGeom>
        </p:spPr>
      </p:pic>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3637280" y="1195705"/>
            <a:ext cx="5262880" cy="460375"/>
          </a:xfrm>
          <a:prstGeom prst="rect">
            <a:avLst/>
          </a:prstGeom>
          <a:noFill/>
        </p:spPr>
        <p:txBody>
          <a:bodyPr wrap="none" rtlCol="0">
            <a:spAutoFit/>
            <a:scene3d>
              <a:camera prst="orthographicFront"/>
              <a:lightRig rig="threePt" dir="t"/>
            </a:scene3d>
          </a:bodyPr>
          <a:p>
            <a:pPr algn="l"/>
            <a:r>
              <a:rPr sz="2400">
                <a:solidFill>
                  <a:srgbClr val="007ADD"/>
                </a:solidFill>
                <a:effectLst>
                  <a:outerShdw blurRad="38100" dist="25400" dir="5400000" algn="ctr" rotWithShape="0">
                    <a:srgbClr val="6E747A">
                      <a:alpha val="43000"/>
                    </a:srgbClr>
                  </a:outerShdw>
                </a:effectLst>
              </a:rPr>
              <a:t>为“主机安全产品覆盖全”提供数据基础</a:t>
            </a:r>
            <a:endParaRPr sz="2400">
              <a:solidFill>
                <a:srgbClr val="007ADD"/>
              </a:solidFill>
              <a:effectLst>
                <a:outerShdw blurRad="38100" dist="25400" dir="5400000" algn="ctr" rotWithShape="0">
                  <a:srgbClr val="6E747A">
                    <a:alpha val="43000"/>
                  </a:srgbClr>
                </a:outerShdw>
              </a:effectLst>
            </a:endParaRPr>
          </a:p>
        </p:txBody>
      </p:sp>
      <p:sp>
        <p:nvSpPr>
          <p:cNvPr id="6" name="Freeform 5"/>
          <p:cNvSpPr/>
          <p:nvPr>
            <p:custDataLst>
              <p:tags r:id="rId1"/>
            </p:custDataLst>
          </p:nvPr>
        </p:nvSpPr>
        <p:spPr bwMode="auto">
          <a:xfrm>
            <a:off x="5575357" y="3471699"/>
            <a:ext cx="1985210" cy="1983755"/>
          </a:xfrm>
          <a:custGeom>
            <a:avLst/>
            <a:gdLst>
              <a:gd name="T0" fmla="*/ 328 w 1143"/>
              <a:gd name="T1" fmla="*/ 487 h 1143"/>
              <a:gd name="T2" fmla="*/ 276 w 1143"/>
              <a:gd name="T3" fmla="*/ 363 h 1143"/>
              <a:gd name="T4" fmla="*/ 174 w 1143"/>
              <a:gd name="T5" fmla="*/ 398 h 1143"/>
              <a:gd name="T6" fmla="*/ 0 w 1143"/>
              <a:gd name="T7" fmla="*/ 572 h 1143"/>
              <a:gd name="T8" fmla="*/ 175 w 1143"/>
              <a:gd name="T9" fmla="*/ 746 h 1143"/>
              <a:gd name="T10" fmla="*/ 211 w 1143"/>
              <a:gd name="T11" fmla="*/ 849 h 1143"/>
              <a:gd name="T12" fmla="*/ 86 w 1143"/>
              <a:gd name="T13" fmla="*/ 900 h 1143"/>
              <a:gd name="T14" fmla="*/ 246 w 1143"/>
              <a:gd name="T15" fmla="*/ 1060 h 1143"/>
              <a:gd name="T16" fmla="*/ 298 w 1143"/>
              <a:gd name="T17" fmla="*/ 936 h 1143"/>
              <a:gd name="T18" fmla="*/ 400 w 1143"/>
              <a:gd name="T19" fmla="*/ 972 h 1143"/>
              <a:gd name="T20" fmla="*/ 572 w 1143"/>
              <a:gd name="T21" fmla="*/ 1143 h 1143"/>
              <a:gd name="T22" fmla="*/ 1143 w 1143"/>
              <a:gd name="T23" fmla="*/ 572 h 1143"/>
              <a:gd name="T24" fmla="*/ 959 w 1143"/>
              <a:gd name="T25" fmla="*/ 388 h 1143"/>
              <a:gd name="T26" fmla="*/ 916 w 1143"/>
              <a:gd name="T27" fmla="*/ 345 h 1143"/>
              <a:gd name="T28" fmla="*/ 759 w 1143"/>
              <a:gd name="T29" fmla="*/ 187 h 1143"/>
              <a:gd name="T30" fmla="*/ 746 w 1143"/>
              <a:gd name="T31" fmla="*/ 175 h 1143"/>
              <a:gd name="T32" fmla="*/ 572 w 1143"/>
              <a:gd name="T33" fmla="*/ 0 h 1143"/>
              <a:gd name="T34" fmla="*/ 572 w 1143"/>
              <a:gd name="T35" fmla="*/ 0 h 1143"/>
              <a:gd name="T36" fmla="*/ 398 w 1143"/>
              <a:gd name="T37" fmla="*/ 174 h 1143"/>
              <a:gd name="T38" fmla="*/ 378 w 1143"/>
              <a:gd name="T39" fmla="*/ 194 h 1143"/>
              <a:gd name="T40" fmla="*/ 379 w 1143"/>
              <a:gd name="T41" fmla="*/ 194 h 1143"/>
              <a:gd name="T42" fmla="*/ 363 w 1143"/>
              <a:gd name="T43" fmla="*/ 276 h 1143"/>
              <a:gd name="T44" fmla="*/ 488 w 1143"/>
              <a:gd name="T45" fmla="*/ 328 h 1143"/>
              <a:gd name="T46" fmla="*/ 328 w 1143"/>
              <a:gd name="T47" fmla="*/ 487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43" h="1143">
                <a:moveTo>
                  <a:pt x="328" y="487"/>
                </a:moveTo>
                <a:cubicBezTo>
                  <a:pt x="272" y="446"/>
                  <a:pt x="296" y="413"/>
                  <a:pt x="276" y="363"/>
                </a:cubicBezTo>
                <a:cubicBezTo>
                  <a:pt x="266" y="336"/>
                  <a:pt x="236" y="336"/>
                  <a:pt x="174" y="398"/>
                </a:cubicBezTo>
                <a:cubicBezTo>
                  <a:pt x="0" y="572"/>
                  <a:pt x="0" y="572"/>
                  <a:pt x="0" y="572"/>
                </a:cubicBezTo>
                <a:cubicBezTo>
                  <a:pt x="175" y="746"/>
                  <a:pt x="175" y="746"/>
                  <a:pt x="175" y="746"/>
                </a:cubicBezTo>
                <a:cubicBezTo>
                  <a:pt x="238" y="809"/>
                  <a:pt x="237" y="839"/>
                  <a:pt x="211" y="849"/>
                </a:cubicBezTo>
                <a:cubicBezTo>
                  <a:pt x="160" y="868"/>
                  <a:pt x="127" y="844"/>
                  <a:pt x="86" y="900"/>
                </a:cubicBezTo>
                <a:cubicBezTo>
                  <a:pt x="16" y="997"/>
                  <a:pt x="150" y="1131"/>
                  <a:pt x="246" y="1060"/>
                </a:cubicBezTo>
                <a:cubicBezTo>
                  <a:pt x="303" y="1019"/>
                  <a:pt x="279" y="986"/>
                  <a:pt x="298" y="936"/>
                </a:cubicBezTo>
                <a:cubicBezTo>
                  <a:pt x="308" y="909"/>
                  <a:pt x="338" y="909"/>
                  <a:pt x="400" y="972"/>
                </a:cubicBezTo>
                <a:cubicBezTo>
                  <a:pt x="572" y="1143"/>
                  <a:pt x="572" y="1143"/>
                  <a:pt x="572" y="1143"/>
                </a:cubicBezTo>
                <a:cubicBezTo>
                  <a:pt x="1143" y="572"/>
                  <a:pt x="1143" y="572"/>
                  <a:pt x="1143" y="572"/>
                </a:cubicBezTo>
                <a:cubicBezTo>
                  <a:pt x="959" y="388"/>
                  <a:pt x="959" y="388"/>
                  <a:pt x="959" y="388"/>
                </a:cubicBezTo>
                <a:cubicBezTo>
                  <a:pt x="916" y="345"/>
                  <a:pt x="916" y="345"/>
                  <a:pt x="916" y="345"/>
                </a:cubicBezTo>
                <a:cubicBezTo>
                  <a:pt x="759" y="187"/>
                  <a:pt x="759" y="187"/>
                  <a:pt x="759" y="187"/>
                </a:cubicBezTo>
                <a:cubicBezTo>
                  <a:pt x="755" y="183"/>
                  <a:pt x="751" y="179"/>
                  <a:pt x="746" y="175"/>
                </a:cubicBezTo>
                <a:cubicBezTo>
                  <a:pt x="572" y="0"/>
                  <a:pt x="572" y="0"/>
                  <a:pt x="572" y="0"/>
                </a:cubicBezTo>
                <a:cubicBezTo>
                  <a:pt x="572" y="0"/>
                  <a:pt x="572" y="0"/>
                  <a:pt x="572" y="0"/>
                </a:cubicBezTo>
                <a:cubicBezTo>
                  <a:pt x="398" y="174"/>
                  <a:pt x="398" y="174"/>
                  <a:pt x="398" y="174"/>
                </a:cubicBezTo>
                <a:cubicBezTo>
                  <a:pt x="378" y="194"/>
                  <a:pt x="378" y="194"/>
                  <a:pt x="378" y="194"/>
                </a:cubicBezTo>
                <a:cubicBezTo>
                  <a:pt x="379" y="194"/>
                  <a:pt x="379" y="194"/>
                  <a:pt x="379" y="194"/>
                </a:cubicBezTo>
                <a:cubicBezTo>
                  <a:pt x="336" y="243"/>
                  <a:pt x="339" y="267"/>
                  <a:pt x="363" y="276"/>
                </a:cubicBezTo>
                <a:cubicBezTo>
                  <a:pt x="413" y="295"/>
                  <a:pt x="446" y="272"/>
                  <a:pt x="488" y="328"/>
                </a:cubicBezTo>
                <a:cubicBezTo>
                  <a:pt x="559" y="425"/>
                  <a:pt x="425" y="558"/>
                  <a:pt x="328" y="487"/>
                </a:cubicBezTo>
                <a:close/>
              </a:path>
            </a:pathLst>
          </a:custGeom>
          <a:solidFill>
            <a:srgbClr val="007ADD"/>
          </a:solidFill>
          <a:ln>
            <a:noFill/>
          </a:ln>
        </p:spPr>
        <p:txBody>
          <a:bodyPr vert="horz" wrap="square" lIns="90000" tIns="46800" rIns="90000" bIns="46800" numCol="1" anchor="t" anchorCtr="0" compatLnSpc="1">
            <a:normAutofit/>
          </a:bodyPr>
          <a:lstStyle/>
          <a:p>
            <a:pPr>
              <a:lnSpc>
                <a:spcPct val="12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22"/>
          <p:cNvSpPr txBox="1">
            <a:spLocks noChangeAspect="1"/>
          </p:cNvSpPr>
          <p:nvPr>
            <p:custDataLst>
              <p:tags r:id="rId2"/>
            </p:custDataLst>
          </p:nvPr>
        </p:nvSpPr>
        <p:spPr>
          <a:xfrm>
            <a:off x="6169305" y="4107464"/>
            <a:ext cx="871618" cy="871618"/>
          </a:xfrm>
          <a:prstGeom prst="rect">
            <a:avLst/>
          </a:prstGeom>
          <a:noFill/>
        </p:spPr>
        <p:txBody>
          <a:bodyPr wrap="square" lIns="90000" tIns="46800" rIns="90000" bIns="46800" rtlCol="0" anchor="ctr" anchorCtr="0"/>
          <a:lstStyle/>
          <a:p>
            <a:pPr algn="ctr">
              <a:lnSpc>
                <a:spcPct val="120000"/>
              </a:lnSpc>
            </a:pPr>
            <a:r>
              <a:rPr lang="zh-CN" alt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解决</a:t>
            </a:r>
            <a:endParaRPr lang="zh-CN" alt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方案</a:t>
            </a:r>
            <a:endParaRPr lang="zh-CN" alt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6"/>
          <p:cNvSpPr/>
          <p:nvPr>
            <p:custDataLst>
              <p:tags r:id="rId3"/>
            </p:custDataLst>
          </p:nvPr>
        </p:nvSpPr>
        <p:spPr bwMode="auto">
          <a:xfrm>
            <a:off x="4323684" y="2132409"/>
            <a:ext cx="1845488" cy="1844034"/>
          </a:xfrm>
          <a:custGeom>
            <a:avLst/>
            <a:gdLst>
              <a:gd name="T0" fmla="*/ 378 w 1062"/>
              <a:gd name="T1" fmla="*/ 908 h 1062"/>
              <a:gd name="T2" fmla="*/ 335 w 1062"/>
              <a:gd name="T3" fmla="*/ 852 h 1062"/>
              <a:gd name="T4" fmla="*/ 372 w 1062"/>
              <a:gd name="T5" fmla="*/ 845 h 1062"/>
              <a:gd name="T6" fmla="*/ 470 w 1062"/>
              <a:gd name="T7" fmla="*/ 791 h 1062"/>
              <a:gd name="T8" fmla="*/ 451 w 1062"/>
              <a:gd name="T9" fmla="*/ 611 h 1062"/>
              <a:gd name="T10" fmla="*/ 271 w 1062"/>
              <a:gd name="T11" fmla="*/ 592 h 1062"/>
              <a:gd name="T12" fmla="*/ 217 w 1062"/>
              <a:gd name="T13" fmla="*/ 690 h 1062"/>
              <a:gd name="T14" fmla="*/ 210 w 1062"/>
              <a:gd name="T15" fmla="*/ 727 h 1062"/>
              <a:gd name="T16" fmla="*/ 173 w 1062"/>
              <a:gd name="T17" fmla="*/ 703 h 1062"/>
              <a:gd name="T18" fmla="*/ 164 w 1062"/>
              <a:gd name="T19" fmla="*/ 694 h 1062"/>
              <a:gd name="T20" fmla="*/ 0 w 1062"/>
              <a:gd name="T21" fmla="*/ 531 h 1062"/>
              <a:gd name="T22" fmla="*/ 155 w 1062"/>
              <a:gd name="T23" fmla="*/ 376 h 1062"/>
              <a:gd name="T24" fmla="*/ 167 w 1062"/>
              <a:gd name="T25" fmla="*/ 365 h 1062"/>
              <a:gd name="T26" fmla="*/ 167 w 1062"/>
              <a:gd name="T27" fmla="*/ 365 h 1062"/>
              <a:gd name="T28" fmla="*/ 532 w 1062"/>
              <a:gd name="T29" fmla="*/ 0 h 1062"/>
              <a:gd name="T30" fmla="*/ 1062 w 1062"/>
              <a:gd name="T31" fmla="*/ 531 h 1062"/>
              <a:gd name="T32" fmla="*/ 911 w 1062"/>
              <a:gd name="T33" fmla="*/ 682 h 1062"/>
              <a:gd name="T34" fmla="*/ 857 w 1062"/>
              <a:gd name="T35" fmla="*/ 753 h 1062"/>
              <a:gd name="T36" fmla="*/ 865 w 1062"/>
              <a:gd name="T37" fmla="*/ 819 h 1062"/>
              <a:gd name="T38" fmla="*/ 886 w 1062"/>
              <a:gd name="T39" fmla="*/ 832 h 1062"/>
              <a:gd name="T40" fmla="*/ 940 w 1062"/>
              <a:gd name="T41" fmla="*/ 843 h 1062"/>
              <a:gd name="T42" fmla="*/ 986 w 1062"/>
              <a:gd name="T43" fmla="*/ 860 h 1062"/>
              <a:gd name="T44" fmla="*/ 997 w 1062"/>
              <a:gd name="T45" fmla="*/ 873 h 1062"/>
              <a:gd name="T46" fmla="*/ 982 w 1062"/>
              <a:gd name="T47" fmla="*/ 979 h 1062"/>
              <a:gd name="T48" fmla="*/ 877 w 1062"/>
              <a:gd name="T49" fmla="*/ 993 h 1062"/>
              <a:gd name="T50" fmla="*/ 864 w 1062"/>
              <a:gd name="T51" fmla="*/ 982 h 1062"/>
              <a:gd name="T52" fmla="*/ 847 w 1062"/>
              <a:gd name="T53" fmla="*/ 936 h 1062"/>
              <a:gd name="T54" fmla="*/ 836 w 1062"/>
              <a:gd name="T55" fmla="*/ 882 h 1062"/>
              <a:gd name="T56" fmla="*/ 822 w 1062"/>
              <a:gd name="T57" fmla="*/ 861 h 1062"/>
              <a:gd name="T58" fmla="*/ 686 w 1062"/>
              <a:gd name="T59" fmla="*/ 907 h 1062"/>
              <a:gd name="T60" fmla="*/ 531 w 1062"/>
              <a:gd name="T61" fmla="*/ 1062 h 1062"/>
              <a:gd name="T62" fmla="*/ 378 w 1062"/>
              <a:gd name="T63" fmla="*/ 908 h 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2" h="1062">
                <a:moveTo>
                  <a:pt x="378" y="908"/>
                </a:moveTo>
                <a:cubicBezTo>
                  <a:pt x="346" y="876"/>
                  <a:pt x="337" y="859"/>
                  <a:pt x="335" y="852"/>
                </a:cubicBezTo>
                <a:cubicBezTo>
                  <a:pt x="348" y="848"/>
                  <a:pt x="360" y="847"/>
                  <a:pt x="372" y="845"/>
                </a:cubicBezTo>
                <a:cubicBezTo>
                  <a:pt x="402" y="842"/>
                  <a:pt x="436" y="839"/>
                  <a:pt x="470" y="791"/>
                </a:cubicBezTo>
                <a:cubicBezTo>
                  <a:pt x="510" y="737"/>
                  <a:pt x="502" y="663"/>
                  <a:pt x="451" y="611"/>
                </a:cubicBezTo>
                <a:cubicBezTo>
                  <a:pt x="399" y="560"/>
                  <a:pt x="326" y="552"/>
                  <a:pt x="271" y="592"/>
                </a:cubicBezTo>
                <a:cubicBezTo>
                  <a:pt x="223" y="627"/>
                  <a:pt x="220" y="660"/>
                  <a:pt x="217" y="690"/>
                </a:cubicBezTo>
                <a:cubicBezTo>
                  <a:pt x="216" y="703"/>
                  <a:pt x="215" y="715"/>
                  <a:pt x="210" y="727"/>
                </a:cubicBezTo>
                <a:cubicBezTo>
                  <a:pt x="205" y="726"/>
                  <a:pt x="193" y="720"/>
                  <a:pt x="173" y="703"/>
                </a:cubicBezTo>
                <a:cubicBezTo>
                  <a:pt x="164" y="694"/>
                  <a:pt x="164" y="694"/>
                  <a:pt x="164" y="694"/>
                </a:cubicBezTo>
                <a:cubicBezTo>
                  <a:pt x="0" y="531"/>
                  <a:pt x="0" y="531"/>
                  <a:pt x="0" y="531"/>
                </a:cubicBezTo>
                <a:cubicBezTo>
                  <a:pt x="155" y="376"/>
                  <a:pt x="155" y="376"/>
                  <a:pt x="155" y="376"/>
                </a:cubicBezTo>
                <a:cubicBezTo>
                  <a:pt x="159" y="372"/>
                  <a:pt x="163" y="369"/>
                  <a:pt x="167" y="365"/>
                </a:cubicBezTo>
                <a:cubicBezTo>
                  <a:pt x="167" y="365"/>
                  <a:pt x="167" y="365"/>
                  <a:pt x="167" y="365"/>
                </a:cubicBezTo>
                <a:cubicBezTo>
                  <a:pt x="532" y="0"/>
                  <a:pt x="532" y="0"/>
                  <a:pt x="532" y="0"/>
                </a:cubicBezTo>
                <a:cubicBezTo>
                  <a:pt x="1062" y="531"/>
                  <a:pt x="1062" y="531"/>
                  <a:pt x="1062" y="531"/>
                </a:cubicBezTo>
                <a:cubicBezTo>
                  <a:pt x="911" y="682"/>
                  <a:pt x="911" y="682"/>
                  <a:pt x="911" y="682"/>
                </a:cubicBezTo>
                <a:cubicBezTo>
                  <a:pt x="884" y="710"/>
                  <a:pt x="866" y="733"/>
                  <a:pt x="857" y="753"/>
                </a:cubicBezTo>
                <a:cubicBezTo>
                  <a:pt x="842" y="788"/>
                  <a:pt x="855" y="809"/>
                  <a:pt x="865" y="819"/>
                </a:cubicBezTo>
                <a:cubicBezTo>
                  <a:pt x="870" y="824"/>
                  <a:pt x="877" y="829"/>
                  <a:pt x="886" y="832"/>
                </a:cubicBezTo>
                <a:cubicBezTo>
                  <a:pt x="906" y="840"/>
                  <a:pt x="925" y="841"/>
                  <a:pt x="940" y="843"/>
                </a:cubicBezTo>
                <a:cubicBezTo>
                  <a:pt x="960" y="845"/>
                  <a:pt x="972" y="846"/>
                  <a:pt x="986" y="860"/>
                </a:cubicBezTo>
                <a:cubicBezTo>
                  <a:pt x="990" y="864"/>
                  <a:pt x="993" y="868"/>
                  <a:pt x="997" y="873"/>
                </a:cubicBezTo>
                <a:cubicBezTo>
                  <a:pt x="1025" y="912"/>
                  <a:pt x="1007" y="954"/>
                  <a:pt x="982" y="979"/>
                </a:cubicBezTo>
                <a:cubicBezTo>
                  <a:pt x="958" y="1003"/>
                  <a:pt x="916" y="1022"/>
                  <a:pt x="877" y="993"/>
                </a:cubicBezTo>
                <a:cubicBezTo>
                  <a:pt x="872" y="990"/>
                  <a:pt x="867" y="986"/>
                  <a:pt x="864" y="982"/>
                </a:cubicBezTo>
                <a:cubicBezTo>
                  <a:pt x="850" y="968"/>
                  <a:pt x="849" y="957"/>
                  <a:pt x="847" y="936"/>
                </a:cubicBezTo>
                <a:cubicBezTo>
                  <a:pt x="845" y="921"/>
                  <a:pt x="843" y="903"/>
                  <a:pt x="836" y="882"/>
                </a:cubicBezTo>
                <a:cubicBezTo>
                  <a:pt x="832" y="874"/>
                  <a:pt x="828" y="866"/>
                  <a:pt x="822" y="861"/>
                </a:cubicBezTo>
                <a:cubicBezTo>
                  <a:pt x="777" y="816"/>
                  <a:pt x="708" y="885"/>
                  <a:pt x="686" y="907"/>
                </a:cubicBezTo>
                <a:cubicBezTo>
                  <a:pt x="531" y="1062"/>
                  <a:pt x="531" y="1062"/>
                  <a:pt x="531" y="1062"/>
                </a:cubicBezTo>
                <a:lnTo>
                  <a:pt x="378" y="908"/>
                </a:lnTo>
                <a:close/>
              </a:path>
            </a:pathLst>
          </a:custGeom>
          <a:solidFill>
            <a:srgbClr val="7498D4"/>
          </a:solidFill>
          <a:ln>
            <a:noFill/>
          </a:ln>
        </p:spPr>
        <p:txBody>
          <a:bodyPr vert="horz" wrap="square" lIns="90000" tIns="46800" rIns="90000" bIns="46800" numCol="1" anchor="t" anchorCtr="0" compatLnSpc="1">
            <a:normAutofit/>
          </a:bodyPr>
          <a:lstStyle/>
          <a:p>
            <a:pPr>
              <a:lnSpc>
                <a:spcPct val="120000"/>
              </a:lnSpc>
            </a:pPr>
            <a:endParaRPr lang="id-ID">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9"/>
          <p:cNvSpPr txBox="1">
            <a:spLocks noChangeAspect="1"/>
          </p:cNvSpPr>
          <p:nvPr>
            <p:custDataLst>
              <p:tags r:id="rId4"/>
            </p:custDataLst>
          </p:nvPr>
        </p:nvSpPr>
        <p:spPr>
          <a:xfrm>
            <a:off x="4935787" y="2600569"/>
            <a:ext cx="871618" cy="871618"/>
          </a:xfrm>
          <a:prstGeom prst="rect">
            <a:avLst/>
          </a:prstGeom>
          <a:noFill/>
        </p:spPr>
        <p:txBody>
          <a:bodyPr wrap="square" lIns="90000" tIns="46800" rIns="90000" bIns="46800" rtlCol="0" anchor="ctr" anchorCtr="0"/>
          <a:lstStyle/>
          <a:p>
            <a:pPr algn="ctr">
              <a:lnSpc>
                <a:spcPct val="120000"/>
              </a:lnSpc>
            </a:pPr>
            <a:r>
              <a:rPr lang="zh-CN" altLang="ru-RU"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场景</a:t>
            </a:r>
            <a:endParaRPr lang="zh-CN" altLang="ru-RU"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a:p>
            <a:pPr algn="ctr">
              <a:lnSpc>
                <a:spcPct val="120000"/>
              </a:lnSpc>
            </a:pPr>
            <a:r>
              <a:rPr lang="zh-CN" altLang="ru-RU"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rPr>
              <a:t>描述</a:t>
            </a:r>
            <a:endParaRPr lang="zh-CN" altLang="ru-RU"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8" name="Straight Connector 27"/>
          <p:cNvCxnSpPr/>
          <p:nvPr>
            <p:custDataLst>
              <p:tags r:id="rId5"/>
            </p:custDataLst>
          </p:nvPr>
        </p:nvCxnSpPr>
        <p:spPr>
          <a:xfrm>
            <a:off x="7105744" y="4464694"/>
            <a:ext cx="849973" cy="0"/>
          </a:xfrm>
          <a:prstGeom prst="line">
            <a:avLst/>
          </a:prstGeom>
          <a:ln w="25400">
            <a:solidFill>
              <a:srgbClr val="007ADD"/>
            </a:solidFill>
            <a:tailEnd type="oval"/>
          </a:ln>
        </p:spPr>
        <p:style>
          <a:lnRef idx="1">
            <a:srgbClr val="8590CA"/>
          </a:lnRef>
          <a:fillRef idx="0">
            <a:srgbClr val="8590CA"/>
          </a:fillRef>
          <a:effectRef idx="0">
            <a:srgbClr val="8590CA"/>
          </a:effectRef>
          <a:fontRef idx="minor">
            <a:sysClr val="windowText" lastClr="000000"/>
          </a:fontRef>
        </p:style>
      </p:cxnSp>
      <p:cxnSp>
        <p:nvCxnSpPr>
          <p:cNvPr id="29" name="Straight Connector 28"/>
          <p:cNvCxnSpPr/>
          <p:nvPr>
            <p:custDataLst>
              <p:tags r:id="rId6"/>
            </p:custDataLst>
          </p:nvPr>
        </p:nvCxnSpPr>
        <p:spPr>
          <a:xfrm flipH="1">
            <a:off x="3833932" y="3055835"/>
            <a:ext cx="803399" cy="0"/>
          </a:xfrm>
          <a:prstGeom prst="line">
            <a:avLst/>
          </a:prstGeom>
          <a:ln w="25400">
            <a:solidFill>
              <a:srgbClr val="8EAADC"/>
            </a:solidFill>
            <a:tailEnd type="oval"/>
          </a:ln>
        </p:spPr>
        <p:style>
          <a:lnRef idx="1">
            <a:srgbClr val="8590CA"/>
          </a:lnRef>
          <a:fillRef idx="0">
            <a:srgbClr val="8590CA"/>
          </a:fillRef>
          <a:effectRef idx="0">
            <a:srgbClr val="8590CA"/>
          </a:effectRef>
          <a:fontRef idx="minor">
            <a:sysClr val="windowText" lastClr="000000"/>
          </a:fontRef>
        </p:style>
      </p:cxnSp>
      <p:sp>
        <p:nvSpPr>
          <p:cNvPr id="14" name="文本框 13"/>
          <p:cNvSpPr txBox="1"/>
          <p:nvPr/>
        </p:nvSpPr>
        <p:spPr>
          <a:xfrm>
            <a:off x="438785" y="2005330"/>
            <a:ext cx="3395345" cy="1814830"/>
          </a:xfrm>
          <a:prstGeom prst="rect">
            <a:avLst/>
          </a:prstGeom>
          <a:noFill/>
        </p:spPr>
        <p:txBody>
          <a:bodyPr wrap="square" rtlCol="0">
            <a:spAutoFit/>
          </a:bodyPr>
          <a:p>
            <a:pPr algn="l"/>
            <a:r>
              <a:rPr sz="1600">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mn-ea"/>
              </a:rPr>
              <a:t>客户对每个PC都要求安装360天擎、联软助手等客户端，但并不清楚哪些PC没装。对于哪些没装的PC，当内网环境被入侵时，则有可能遭到攻击，并且有可能被攻击者利用。另外，当客户想换购杀毒软件时，甚至不清楚应该购买多少的授权码。</a:t>
            </a:r>
            <a:endParaRPr sz="1600">
              <a:solidFill>
                <a:srgbClr val="5F88C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5" name="文本框 14"/>
          <p:cNvSpPr txBox="1"/>
          <p:nvPr/>
        </p:nvSpPr>
        <p:spPr>
          <a:xfrm>
            <a:off x="8205470" y="2449830"/>
            <a:ext cx="3395345" cy="2861310"/>
          </a:xfrm>
          <a:prstGeom prst="rect">
            <a:avLst/>
          </a:prstGeom>
          <a:noFill/>
        </p:spPr>
        <p:txBody>
          <a:bodyPr wrap="square" rtlCol="0">
            <a:spAutoFit/>
          </a:bodyPr>
          <a:p>
            <a:r>
              <a:rPr>
                <a:solidFill>
                  <a:srgbClr val="007ADD"/>
                </a:solidFill>
                <a:sym typeface="+mn-ea"/>
              </a:rPr>
              <a:t>系统通过Windows协议可以识别出所有的Windows主机，使用查询条件过滤出所有Windows主机，将查询到的资产全部导出，与已统计的安装了360天擎/联软助手的PC列表做对比，可以梳理出所有没装360天擎/联软助手的Windows主机，帮助科技部门全面掌握资产数据，避免安全盲点。</a:t>
            </a:r>
            <a:endParaRPr>
              <a:solidFill>
                <a:srgbClr val="007ADD"/>
              </a:solidFill>
              <a:sym typeface="+mn-ea"/>
            </a:endParaRPr>
          </a:p>
        </p:txBody>
      </p:sp>
    </p:spTree>
    <p:custDataLst>
      <p:tags r:id="rId7"/>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27" name="矩形: 剪去单角 26"/>
          <p:cNvSpPr/>
          <p:nvPr>
            <p:custDataLst>
              <p:tags r:id="rId1"/>
            </p:custDataLst>
          </p:nvPr>
        </p:nvSpPr>
        <p:spPr>
          <a:xfrm flipV="1">
            <a:off x="1557655" y="1991360"/>
            <a:ext cx="8655050" cy="1198245"/>
          </a:xfrm>
          <a:prstGeom prst="snip1Rect">
            <a:avLst>
              <a:gd name="adj" fmla="val 17020"/>
            </a:avLst>
          </a:prstGeom>
          <a:solidFill>
            <a:srgbClr val="7498D4"/>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椭圆 24"/>
          <p:cNvSpPr/>
          <p:nvPr>
            <p:custDataLst>
              <p:tags r:id="rId2"/>
            </p:custDataLst>
          </p:nvPr>
        </p:nvSpPr>
        <p:spPr>
          <a:xfrm>
            <a:off x="1200913" y="2168885"/>
            <a:ext cx="617753" cy="617753"/>
          </a:xfrm>
          <a:prstGeom prst="ellipse">
            <a:avLst/>
          </a:prstGeom>
          <a:solidFill>
            <a:srgbClr val="8590CA">
              <a:lumMod val="20000"/>
              <a:lumOff val="80000"/>
            </a:srgbClr>
          </a:solidFill>
          <a:ln w="3175">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lnSpcReduction="10000"/>
          </a:bodyPr>
          <a:p>
            <a:pPr algn="ctr">
              <a:lnSpc>
                <a:spcPct val="130000"/>
              </a:lnSpc>
            </a:pPr>
            <a:endParaRPr lang="zh-CN" altLang="en-US"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椭圆 25"/>
          <p:cNvSpPr/>
          <p:nvPr>
            <p:custDataLst>
              <p:tags r:id="rId3"/>
            </p:custDataLst>
          </p:nvPr>
        </p:nvSpPr>
        <p:spPr>
          <a:xfrm>
            <a:off x="1265666" y="2233015"/>
            <a:ext cx="489492" cy="489492"/>
          </a:xfrm>
          <a:prstGeom prst="ellipse">
            <a:avLst/>
          </a:prstGeom>
          <a:solidFill>
            <a:srgbClr val="7498D4"/>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Autofit/>
          </a:bodyPr>
          <a:p>
            <a:pPr algn="ctr">
              <a:lnSpc>
                <a:spcPct val="120000"/>
              </a:lnSpc>
            </a:pPr>
            <a:endParaRPr lang="zh-CN" altLang="en-US" sz="1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矩形 28"/>
          <p:cNvSpPr/>
          <p:nvPr>
            <p:custDataLst>
              <p:tags r:id="rId4"/>
            </p:custDataLst>
          </p:nvPr>
        </p:nvSpPr>
        <p:spPr>
          <a:xfrm>
            <a:off x="1866265" y="2321560"/>
            <a:ext cx="8262620" cy="1102995"/>
          </a:xfrm>
          <a:prstGeom prst="rect">
            <a:avLst/>
          </a:prstGeom>
        </p:spPr>
        <p:txBody>
          <a:bodyPr wrap="square"/>
          <a:p>
            <a:pPr>
              <a:lnSpc>
                <a:spcPct val="120000"/>
              </a:lnSpc>
            </a:pPr>
            <a:r>
              <a:rPr lang="zh-CN" altLang="en-US" sz="1600">
                <a:solidFill>
                  <a:schemeClr val="bg1"/>
                </a:solidFill>
                <a:sym typeface="+mn-ea"/>
              </a:rPr>
              <a:t>科技部门通过网管系统管理交换机，但随着时间的积累，可能存在个别接入交换机没有纳入网管系统，却没有被发现，而这些遗漏的交换机很可能没有按规定配置相应的控制策略。</a:t>
            </a:r>
            <a:endParaRPr lang="zh-CN" altLang="en-US" sz="1600">
              <a:solidFill>
                <a:schemeClr val="bg1"/>
              </a:solidFill>
              <a:sym typeface="+mn-ea"/>
            </a:endParaRPr>
          </a:p>
        </p:txBody>
      </p:sp>
      <p:sp>
        <p:nvSpPr>
          <p:cNvPr id="35" name="矩形: 剪去单角 34"/>
          <p:cNvSpPr/>
          <p:nvPr>
            <p:custDataLst>
              <p:tags r:id="rId5"/>
            </p:custDataLst>
          </p:nvPr>
        </p:nvSpPr>
        <p:spPr>
          <a:xfrm flipV="1">
            <a:off x="1557655" y="4021455"/>
            <a:ext cx="8654415" cy="1511300"/>
          </a:xfrm>
          <a:prstGeom prst="snip1Rect">
            <a:avLst>
              <a:gd name="adj" fmla="val 17020"/>
            </a:avLst>
          </a:prstGeom>
          <a:solidFill>
            <a:srgbClr val="007ADD"/>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p>
            <a:pPr algn="ct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custDataLst>
              <p:tags r:id="rId6"/>
            </p:custDataLst>
          </p:nvPr>
        </p:nvSpPr>
        <p:spPr>
          <a:xfrm>
            <a:off x="1210096" y="4465431"/>
            <a:ext cx="617753" cy="617753"/>
          </a:xfrm>
          <a:prstGeom prst="ellipse">
            <a:avLst/>
          </a:prstGeom>
          <a:solidFill>
            <a:srgbClr val="8EAADC">
              <a:lumMod val="20000"/>
              <a:lumOff val="80000"/>
            </a:srgbClr>
          </a:solidFill>
          <a:ln w="3175">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lnSpcReduction="10000"/>
          </a:bodyPr>
          <a:p>
            <a:pPr algn="ctr">
              <a:lnSpc>
                <a:spcPct val="130000"/>
              </a:lnSpc>
            </a:pPr>
            <a:endParaRPr lang="zh-CN" altLang="en-US"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椭圆 33"/>
          <p:cNvSpPr/>
          <p:nvPr>
            <p:custDataLst>
              <p:tags r:id="rId7"/>
            </p:custDataLst>
          </p:nvPr>
        </p:nvSpPr>
        <p:spPr>
          <a:xfrm>
            <a:off x="1274227" y="4529561"/>
            <a:ext cx="489492" cy="489492"/>
          </a:xfrm>
          <a:prstGeom prst="ellipse">
            <a:avLst/>
          </a:prstGeom>
          <a:solidFill>
            <a:srgbClr val="007ADD"/>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Autofit/>
          </a:bodyPr>
          <a:p>
            <a:pPr algn="ctr">
              <a:lnSpc>
                <a:spcPct val="120000"/>
              </a:lnSpc>
            </a:pPr>
            <a:endParaRPr lang="zh-CN" altLang="en-US" sz="1400" b="1"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custDataLst>
              <p:tags r:id="rId8"/>
            </p:custDataLst>
          </p:nvPr>
        </p:nvSpPr>
        <p:spPr>
          <a:xfrm>
            <a:off x="1897380" y="4500880"/>
            <a:ext cx="8230870" cy="1314450"/>
          </a:xfrm>
          <a:prstGeom prst="rect">
            <a:avLst/>
          </a:prstGeom>
        </p:spPr>
        <p:txBody>
          <a:bodyPr wrap="square">
            <a:normAutofit/>
          </a:bodyPr>
          <a:p>
            <a:pPr algn="l"/>
            <a:r>
              <a:rPr sz="1600">
                <a:solidFill>
                  <a:schemeClr val="bg1"/>
                </a:solidFill>
                <a:sym typeface="+mn-ea"/>
              </a:rPr>
              <a:t>系统通过SNMP可以发现识别出所有的交换机，使用查询条件过滤出网内所有的交换机，将查询到的资产导出，对比网管系统中的交换机，即可梳理出未受管理的交换机，帮助科技部门全面掌握资产数据，避免安全控制措施盲点。</a:t>
            </a:r>
            <a:endParaRPr sz="1600">
              <a:solidFill>
                <a:schemeClr val="bg1"/>
              </a:solidFill>
              <a:sym typeface="+mn-ea"/>
            </a:endParaRPr>
          </a:p>
        </p:txBody>
      </p:sp>
      <p:sp>
        <p:nvSpPr>
          <p:cNvPr id="8" name="文本框 7"/>
          <p:cNvSpPr txBox="1"/>
          <p:nvPr/>
        </p:nvSpPr>
        <p:spPr>
          <a:xfrm>
            <a:off x="3186430" y="1062355"/>
            <a:ext cx="56692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为“网络设备管理无遗漏”提供数据基础</a:t>
            </a:r>
            <a:endParaRPr lang="zh-CN" altLang="en-US" sz="2400">
              <a:solidFill>
                <a:srgbClr val="007ADD"/>
              </a:solidFill>
              <a:effectLst>
                <a:outerShdw blurRad="38100" dist="25400" dir="5400000" algn="ctr" rotWithShape="0">
                  <a:srgbClr val="6E747A">
                    <a:alpha val="43000"/>
                  </a:srgbClr>
                </a:outerShdw>
              </a:effectLst>
            </a:endParaRPr>
          </a:p>
        </p:txBody>
      </p:sp>
      <p:sp>
        <p:nvSpPr>
          <p:cNvPr id="2" name="文本框 1"/>
          <p:cNvSpPr txBox="1"/>
          <p:nvPr/>
        </p:nvSpPr>
        <p:spPr>
          <a:xfrm>
            <a:off x="1897380" y="1991360"/>
            <a:ext cx="1097280" cy="368300"/>
          </a:xfrm>
          <a:prstGeom prst="rect">
            <a:avLst/>
          </a:prstGeom>
          <a:noFill/>
        </p:spPr>
        <p:txBody>
          <a:bodyPr wrap="none" rtlCol="0">
            <a:spAutoFit/>
          </a:bodyPr>
          <a:p>
            <a:pPr algn="l"/>
            <a:r>
              <a:rPr lang="zh-CN" altLang="en-US" b="1">
                <a:solidFill>
                  <a:schemeClr val="bg1"/>
                </a:solidFill>
                <a:effectLst>
                  <a:outerShdw blurRad="38100" dist="25400" dir="5400000" algn="ctr" rotWithShape="0">
                    <a:srgbClr val="6E747A">
                      <a:alpha val="43000"/>
                    </a:srgbClr>
                  </a:outerShdw>
                </a:effectLst>
              </a:rPr>
              <a:t>场景描述</a:t>
            </a:r>
            <a:endParaRPr lang="zh-CN" altLang="en-US" b="1">
              <a:solidFill>
                <a:schemeClr val="bg1"/>
              </a:solidFill>
              <a:effectLst>
                <a:outerShdw blurRad="38100" dist="25400" dir="5400000" algn="ctr" rotWithShape="0">
                  <a:srgbClr val="6E747A">
                    <a:alpha val="43000"/>
                  </a:srgbClr>
                </a:outerShdw>
              </a:effectLst>
            </a:endParaRPr>
          </a:p>
        </p:txBody>
      </p:sp>
      <p:sp>
        <p:nvSpPr>
          <p:cNvPr id="3" name="文本框 2"/>
          <p:cNvSpPr txBox="1"/>
          <p:nvPr/>
        </p:nvSpPr>
        <p:spPr>
          <a:xfrm>
            <a:off x="1897380" y="4112260"/>
            <a:ext cx="1097280" cy="368300"/>
          </a:xfrm>
          <a:prstGeom prst="rect">
            <a:avLst/>
          </a:prstGeom>
          <a:noFill/>
        </p:spPr>
        <p:txBody>
          <a:bodyPr wrap="none" rtlCol="0">
            <a:spAutoFit/>
          </a:bodyPr>
          <a:p>
            <a:pPr algn="l"/>
            <a:r>
              <a:rPr lang="zh-CN" altLang="en-US" b="1">
                <a:solidFill>
                  <a:schemeClr val="bg1"/>
                </a:solidFill>
                <a:effectLst>
                  <a:outerShdw blurRad="38100" dist="25400" dir="5400000" algn="ctr" rotWithShape="0">
                    <a:srgbClr val="6E747A">
                      <a:alpha val="43000"/>
                    </a:srgbClr>
                  </a:outerShdw>
                </a:effectLst>
              </a:rPr>
              <a:t>解决方案</a:t>
            </a:r>
            <a:endParaRPr lang="zh-CN" altLang="en-US" b="1">
              <a:solidFill>
                <a:schemeClr val="bg1"/>
              </a:solidFill>
              <a:effectLst>
                <a:outerShdw blurRad="38100" dist="25400" dir="5400000" algn="ctr" rotWithShape="0">
                  <a:srgbClr val="6E747A">
                    <a:alpha val="43000"/>
                  </a:srgbClr>
                </a:outerShdw>
              </a:effectLst>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2" name="文本框 1"/>
          <p:cNvSpPr txBox="1"/>
          <p:nvPr/>
        </p:nvSpPr>
        <p:spPr>
          <a:xfrm>
            <a:off x="3413760" y="909955"/>
            <a:ext cx="56692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为“入侵攻击的应急响应”提供数据基础</a:t>
            </a:r>
            <a:endParaRPr lang="zh-CN" altLang="en-US" sz="2400">
              <a:solidFill>
                <a:srgbClr val="007ADD"/>
              </a:solidFill>
              <a:effectLst>
                <a:outerShdw blurRad="38100" dist="25400" dir="5400000" algn="ctr" rotWithShape="0">
                  <a:srgbClr val="6E747A">
                    <a:alpha val="43000"/>
                  </a:srgbClr>
                </a:outerShdw>
              </a:effectLst>
            </a:endParaRPr>
          </a:p>
        </p:txBody>
      </p:sp>
      <p:sp>
        <p:nvSpPr>
          <p:cNvPr id="3" name="圆角矩形 2"/>
          <p:cNvSpPr>
            <a:spLocks noChangeAspect="1"/>
          </p:cNvSpPr>
          <p:nvPr>
            <p:custDataLst>
              <p:tags r:id="rId1"/>
            </p:custDataLst>
          </p:nvPr>
        </p:nvSpPr>
        <p:spPr>
          <a:xfrm>
            <a:off x="5878830" y="1651953"/>
            <a:ext cx="539750" cy="539750"/>
          </a:xfrm>
          <a:prstGeom prst="roundRect">
            <a:avLst/>
          </a:prstGeom>
          <a:solidFill>
            <a:srgbClr val="5F88CD"/>
          </a:solidFill>
          <a:ln>
            <a:noFill/>
          </a:ln>
        </p:spPr>
        <p:style>
          <a:lnRef idx="2">
            <a:srgbClr val="FFC000">
              <a:shade val="50000"/>
            </a:srgbClr>
          </a:lnRef>
          <a:fillRef idx="1">
            <a:srgbClr val="FFC000"/>
          </a:fillRef>
          <a:effectRef idx="0">
            <a:srgbClr val="FFC000"/>
          </a:effectRef>
          <a:fontRef idx="minor">
            <a:sysClr val="window" lastClr="FFFFFF"/>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540" name="Freeform 9"/>
          <p:cNvSpPr>
            <a:spLocks noEditPoints="1"/>
          </p:cNvSpPr>
          <p:nvPr>
            <p:custDataLst>
              <p:tags r:id="rId2"/>
            </p:custDataLst>
          </p:nvPr>
        </p:nvSpPr>
        <p:spPr bwMode="auto">
          <a:xfrm>
            <a:off x="5979795" y="1725295"/>
            <a:ext cx="338138" cy="339725"/>
          </a:xfrm>
          <a:custGeom>
            <a:avLst/>
            <a:gdLst>
              <a:gd name="T0" fmla="*/ 2147483646 w 2073"/>
              <a:gd name="T1" fmla="*/ 2147483646 h 2073"/>
              <a:gd name="T2" fmla="*/ 2147483646 w 2073"/>
              <a:gd name="T3" fmla="*/ 2147483646 h 2073"/>
              <a:gd name="T4" fmla="*/ 2147483646 w 2073"/>
              <a:gd name="T5" fmla="*/ 837103705 h 2073"/>
              <a:gd name="T6" fmla="*/ 2147483646 w 2073"/>
              <a:gd name="T7" fmla="*/ 438278354 h 2073"/>
              <a:gd name="T8" fmla="*/ 2147483646 w 2073"/>
              <a:gd name="T9" fmla="*/ 438278354 h 2073"/>
              <a:gd name="T10" fmla="*/ 2147483646 w 2073"/>
              <a:gd name="T11" fmla="*/ 1231551470 h 2073"/>
              <a:gd name="T12" fmla="*/ 2147483646 w 2073"/>
              <a:gd name="T13" fmla="*/ 2147483646 h 2073"/>
              <a:gd name="T14" fmla="*/ 2147483646 w 2073"/>
              <a:gd name="T15" fmla="*/ 2147483646 h 2073"/>
              <a:gd name="T16" fmla="*/ 2147483646 w 2073"/>
              <a:gd name="T17" fmla="*/ 2147483646 h 2073"/>
              <a:gd name="T18" fmla="*/ 2147483646 w 2073"/>
              <a:gd name="T19" fmla="*/ 2147483646 h 2073"/>
              <a:gd name="T20" fmla="*/ 2147483646 w 2073"/>
              <a:gd name="T21" fmla="*/ 2147483646 h 2073"/>
              <a:gd name="T22" fmla="*/ 2147483646 w 2073"/>
              <a:gd name="T23" fmla="*/ 2147483646 h 2073"/>
              <a:gd name="T24" fmla="*/ 2147483646 w 2073"/>
              <a:gd name="T25" fmla="*/ 2147483646 h 2073"/>
              <a:gd name="T26" fmla="*/ 1098506621 w 2073"/>
              <a:gd name="T27" fmla="*/ 2147483646 h 2073"/>
              <a:gd name="T28" fmla="*/ 1098506621 w 2073"/>
              <a:gd name="T29" fmla="*/ 2147483646 h 2073"/>
              <a:gd name="T30" fmla="*/ 1493614594 w 2073"/>
              <a:gd name="T31" fmla="*/ 2147483646 h 2073"/>
              <a:gd name="T32" fmla="*/ 2147483646 w 2073"/>
              <a:gd name="T33" fmla="*/ 1630376984 h 2073"/>
              <a:gd name="T34" fmla="*/ 2147483646 w 2073"/>
              <a:gd name="T35" fmla="*/ 1231551470 h 2073"/>
              <a:gd name="T36" fmla="*/ 1098506621 w 2073"/>
              <a:gd name="T37" fmla="*/ 2147483646 h 2073"/>
              <a:gd name="T38" fmla="*/ 2147483646 w 2073"/>
              <a:gd name="T39" fmla="*/ 2024824750 h 2073"/>
              <a:gd name="T40" fmla="*/ 1884385657 w 2073"/>
              <a:gd name="T41" fmla="*/ 2147483646 h 2073"/>
              <a:gd name="T42" fmla="*/ 1884385657 w 2073"/>
              <a:gd name="T43" fmla="*/ 2147483646 h 2073"/>
              <a:gd name="T44" fmla="*/ 2147483646 w 2073"/>
              <a:gd name="T45" fmla="*/ 2147483646 h 2073"/>
              <a:gd name="T46" fmla="*/ 2147483646 w 2073"/>
              <a:gd name="T47" fmla="*/ 2147483646 h 2073"/>
              <a:gd name="T48" fmla="*/ 2147483646 w 2073"/>
              <a:gd name="T49" fmla="*/ 2024824750 h 2073"/>
              <a:gd name="T50" fmla="*/ 2147483646 w 2073"/>
              <a:gd name="T51" fmla="*/ 2147483646 h 2073"/>
              <a:gd name="T52" fmla="*/ 2147483646 w 2073"/>
              <a:gd name="T53" fmla="*/ 2147483646 h 2073"/>
              <a:gd name="T54" fmla="*/ 2147483646 w 2073"/>
              <a:gd name="T55" fmla="*/ 2147483646 h 2073"/>
              <a:gd name="T56" fmla="*/ 1493614594 w 2073"/>
              <a:gd name="T57" fmla="*/ 2147483646 h 2073"/>
              <a:gd name="T58" fmla="*/ 1167976445 w 2073"/>
              <a:gd name="T59" fmla="*/ 2147483646 h 2073"/>
              <a:gd name="T60" fmla="*/ 1180987010 w 2073"/>
              <a:gd name="T61" fmla="*/ 2147483646 h 2073"/>
              <a:gd name="T62" fmla="*/ 707735557 w 2073"/>
              <a:gd name="T63" fmla="*/ 2147483646 h 2073"/>
              <a:gd name="T64" fmla="*/ 677324179 w 2073"/>
              <a:gd name="T65" fmla="*/ 2147483646 h 2073"/>
              <a:gd name="T66" fmla="*/ 0 w 2073"/>
              <a:gd name="T67" fmla="*/ 2147483646 h 2073"/>
              <a:gd name="T68" fmla="*/ 2147483646 w 2073"/>
              <a:gd name="T69" fmla="*/ 2147483646 h 2073"/>
              <a:gd name="T70" fmla="*/ 2147483646 w 2073"/>
              <a:gd name="T71" fmla="*/ 2147483646 h 20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073" h="2073">
                <a:moveTo>
                  <a:pt x="1973" y="643"/>
                </a:moveTo>
                <a:cubicBezTo>
                  <a:pt x="1883" y="734"/>
                  <a:pt x="1883" y="734"/>
                  <a:pt x="1883" y="734"/>
                </a:cubicBezTo>
                <a:cubicBezTo>
                  <a:pt x="1339" y="191"/>
                  <a:pt x="1339" y="191"/>
                  <a:pt x="1339" y="191"/>
                </a:cubicBezTo>
                <a:cubicBezTo>
                  <a:pt x="1430" y="100"/>
                  <a:pt x="1430" y="100"/>
                  <a:pt x="1430" y="100"/>
                </a:cubicBezTo>
                <a:cubicBezTo>
                  <a:pt x="1530" y="0"/>
                  <a:pt x="1692" y="0"/>
                  <a:pt x="1792" y="100"/>
                </a:cubicBezTo>
                <a:cubicBezTo>
                  <a:pt x="1973" y="281"/>
                  <a:pt x="1973" y="281"/>
                  <a:pt x="1973" y="281"/>
                </a:cubicBezTo>
                <a:cubicBezTo>
                  <a:pt x="2073" y="381"/>
                  <a:pt x="2073" y="543"/>
                  <a:pt x="1973" y="643"/>
                </a:cubicBezTo>
                <a:close/>
                <a:moveTo>
                  <a:pt x="706" y="1729"/>
                </a:moveTo>
                <a:cubicBezTo>
                  <a:pt x="681" y="1754"/>
                  <a:pt x="681" y="1795"/>
                  <a:pt x="706" y="1820"/>
                </a:cubicBezTo>
                <a:cubicBezTo>
                  <a:pt x="731" y="1845"/>
                  <a:pt x="771" y="1845"/>
                  <a:pt x="796" y="1820"/>
                </a:cubicBezTo>
                <a:cubicBezTo>
                  <a:pt x="1792" y="824"/>
                  <a:pt x="1792" y="824"/>
                  <a:pt x="1792" y="824"/>
                </a:cubicBezTo>
                <a:cubicBezTo>
                  <a:pt x="1701" y="734"/>
                  <a:pt x="1701" y="734"/>
                  <a:pt x="1701" y="734"/>
                </a:cubicBezTo>
                <a:lnTo>
                  <a:pt x="706" y="1729"/>
                </a:lnTo>
                <a:close/>
                <a:moveTo>
                  <a:pt x="253" y="1277"/>
                </a:moveTo>
                <a:cubicBezTo>
                  <a:pt x="228" y="1302"/>
                  <a:pt x="228" y="1342"/>
                  <a:pt x="253" y="1367"/>
                </a:cubicBezTo>
                <a:cubicBezTo>
                  <a:pt x="278" y="1392"/>
                  <a:pt x="319" y="1392"/>
                  <a:pt x="344" y="1367"/>
                </a:cubicBezTo>
                <a:cubicBezTo>
                  <a:pt x="1339" y="372"/>
                  <a:pt x="1339" y="372"/>
                  <a:pt x="1339" y="372"/>
                </a:cubicBezTo>
                <a:cubicBezTo>
                  <a:pt x="1249" y="281"/>
                  <a:pt x="1249" y="281"/>
                  <a:pt x="1249" y="281"/>
                </a:cubicBezTo>
                <a:lnTo>
                  <a:pt x="253" y="1277"/>
                </a:lnTo>
                <a:close/>
                <a:moveTo>
                  <a:pt x="1430" y="462"/>
                </a:moveTo>
                <a:cubicBezTo>
                  <a:pt x="434" y="1458"/>
                  <a:pt x="434" y="1458"/>
                  <a:pt x="434" y="1458"/>
                </a:cubicBezTo>
                <a:cubicBezTo>
                  <a:pt x="384" y="1507"/>
                  <a:pt x="384" y="1589"/>
                  <a:pt x="434" y="1639"/>
                </a:cubicBezTo>
                <a:cubicBezTo>
                  <a:pt x="484" y="1689"/>
                  <a:pt x="565" y="1689"/>
                  <a:pt x="615" y="1638"/>
                </a:cubicBezTo>
                <a:cubicBezTo>
                  <a:pt x="1611" y="643"/>
                  <a:pt x="1611" y="643"/>
                  <a:pt x="1611" y="643"/>
                </a:cubicBezTo>
                <a:lnTo>
                  <a:pt x="1430" y="462"/>
                </a:lnTo>
                <a:close/>
                <a:moveTo>
                  <a:pt x="615" y="1910"/>
                </a:moveTo>
                <a:cubicBezTo>
                  <a:pt x="584" y="1879"/>
                  <a:pt x="570" y="1840"/>
                  <a:pt x="564" y="1800"/>
                </a:cubicBezTo>
                <a:cubicBezTo>
                  <a:pt x="551" y="1802"/>
                  <a:pt x="538" y="1804"/>
                  <a:pt x="525" y="1804"/>
                </a:cubicBezTo>
                <a:cubicBezTo>
                  <a:pt x="456" y="1804"/>
                  <a:pt x="392" y="1777"/>
                  <a:pt x="344" y="1729"/>
                </a:cubicBezTo>
                <a:cubicBezTo>
                  <a:pt x="295" y="1681"/>
                  <a:pt x="269" y="1617"/>
                  <a:pt x="269" y="1548"/>
                </a:cubicBezTo>
                <a:cubicBezTo>
                  <a:pt x="269" y="1536"/>
                  <a:pt x="271" y="1524"/>
                  <a:pt x="272" y="1511"/>
                </a:cubicBezTo>
                <a:cubicBezTo>
                  <a:pt x="231" y="1506"/>
                  <a:pt x="193" y="1488"/>
                  <a:pt x="163" y="1458"/>
                </a:cubicBezTo>
                <a:cubicBezTo>
                  <a:pt x="160" y="1455"/>
                  <a:pt x="159" y="1451"/>
                  <a:pt x="156" y="1448"/>
                </a:cubicBezTo>
                <a:cubicBezTo>
                  <a:pt x="0" y="2073"/>
                  <a:pt x="0" y="2073"/>
                  <a:pt x="0" y="2073"/>
                </a:cubicBezTo>
                <a:cubicBezTo>
                  <a:pt x="624" y="1917"/>
                  <a:pt x="624" y="1917"/>
                  <a:pt x="624" y="1917"/>
                </a:cubicBezTo>
                <a:cubicBezTo>
                  <a:pt x="621" y="1914"/>
                  <a:pt x="618" y="1912"/>
                  <a:pt x="615" y="1910"/>
                </a:cubicBezTo>
                <a:close/>
              </a:path>
            </a:pathLst>
          </a:custGeom>
          <a:solidFill>
            <a:sysClr val="window" lastClr="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 name="文本框 3"/>
          <p:cNvSpPr txBox="1"/>
          <p:nvPr>
            <p:custDataLst>
              <p:tags r:id="rId3"/>
            </p:custDataLst>
          </p:nvPr>
        </p:nvSpPr>
        <p:spPr>
          <a:xfrm>
            <a:off x="6561455" y="3655378"/>
            <a:ext cx="213794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eaLnBrk="1" hangingPunct="1">
              <a:lnSpc>
                <a:spcPct val="100000"/>
              </a:lnSpc>
              <a:buFontTx/>
              <a:buNone/>
              <a:defRPr sz="2000">
                <a:solidFill>
                  <a:srgbClr val="3B3838"/>
                </a:solidFill>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b="1" dirty="0">
                <a:solidFill>
                  <a:srgbClr val="007ADD"/>
                </a:solidFill>
                <a:latin typeface="微软雅黑" panose="020B0503020204020204" pitchFamily="34" charset="-122"/>
                <a:ea typeface="微软雅黑" panose="020B0503020204020204" pitchFamily="34" charset="-122"/>
                <a:cs typeface="+mn-ea"/>
              </a:rPr>
              <a:t>解决方案</a:t>
            </a:r>
            <a:endParaRPr lang="zh-CN" altLang="en-US" b="1" dirty="0">
              <a:solidFill>
                <a:srgbClr val="007ADD"/>
              </a:solidFill>
              <a:latin typeface="微软雅黑" panose="020B0503020204020204" pitchFamily="34" charset="-122"/>
              <a:ea typeface="微软雅黑" panose="020B0503020204020204" pitchFamily="34" charset="-122"/>
              <a:cs typeface="+mn-ea"/>
            </a:endParaRPr>
          </a:p>
        </p:txBody>
      </p:sp>
      <p:sp>
        <p:nvSpPr>
          <p:cNvPr id="5" name="文本框 4"/>
          <p:cNvSpPr txBox="1"/>
          <p:nvPr>
            <p:custDataLst>
              <p:tags r:id="rId4"/>
            </p:custDataLst>
          </p:nvPr>
        </p:nvSpPr>
        <p:spPr>
          <a:xfrm>
            <a:off x="6559550" y="1721803"/>
            <a:ext cx="21399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lstStyle>
            <a:defPPr>
              <a:defRPr lang="zh-CN"/>
            </a:defPPr>
            <a:lvl1pPr eaLnBrk="1" hangingPunct="1">
              <a:lnSpc>
                <a:spcPct val="100000"/>
              </a:lnSpc>
              <a:buFontTx/>
              <a:buNone/>
              <a:defRPr sz="2000">
                <a:solidFill>
                  <a:srgbClr val="3B3838"/>
                </a:solidFill>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lang="zh-CN" altLang="en-US" b="1" dirty="0">
                <a:solidFill>
                  <a:srgbClr val="7498D4"/>
                </a:solidFill>
                <a:latin typeface="微软雅黑" panose="020B0503020204020204" pitchFamily="34" charset="-122"/>
                <a:ea typeface="微软雅黑" panose="020B0503020204020204" pitchFamily="34" charset="-122"/>
                <a:cs typeface="+mn-ea"/>
              </a:rPr>
              <a:t>场景描述</a:t>
            </a:r>
            <a:endParaRPr lang="zh-CN" altLang="en-US" b="1" dirty="0">
              <a:solidFill>
                <a:srgbClr val="7498D4"/>
              </a:solidFill>
              <a:latin typeface="微软雅黑" panose="020B0503020204020204" pitchFamily="34" charset="-122"/>
              <a:ea typeface="微软雅黑" panose="020B0503020204020204" pitchFamily="34" charset="-122"/>
              <a:cs typeface="+mn-ea"/>
            </a:endParaRPr>
          </a:p>
        </p:txBody>
      </p:sp>
      <p:sp>
        <p:nvSpPr>
          <p:cNvPr id="7" name="文本框 6"/>
          <p:cNvSpPr txBox="1"/>
          <p:nvPr>
            <p:custDataLst>
              <p:tags r:id="rId5"/>
            </p:custDataLst>
          </p:nvPr>
        </p:nvSpPr>
        <p:spPr>
          <a:xfrm>
            <a:off x="5655310" y="4258945"/>
            <a:ext cx="589851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eaLnBrk="1" hangingPunct="1">
              <a:lnSpc>
                <a:spcPct val="100000"/>
              </a:lnSpc>
              <a:buFontTx/>
              <a:buNone/>
              <a:defRPr sz="1800">
                <a:solidFill>
                  <a:srgbClr val="3B3838"/>
                </a:solidFill>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pPr fontAlgn="auto">
              <a:lnSpc>
                <a:spcPct val="100000"/>
              </a:lnSpc>
            </a:pPr>
            <a:r>
              <a:rPr sz="1600">
                <a:solidFill>
                  <a:srgbClr val="007ADD"/>
                </a:solidFill>
                <a:sym typeface="+mn-ea"/>
              </a:rPr>
              <a:t>系统通过SDK协议识别能获取到物联网设备的类型、品牌、型号。根据病毒特征，通过查询条件筛选出指纹特征与之相匹配的资产，便可以快速过滤出所有可能遭受此蠕虫病毒攻击的排队机，明确数量有多少，每个具体在什么位置，帮助安全人员快速掌握入侵攻击的所有潜在影响范围，还可以根据资产位置等信息筛选出一批急需要优先处理的资产，甚至可以先对所有可能遭受攻击的排队机直接批量阻断，待整改完毕后再解除阻断，帮助安全人员提高安全应急响应速度。</a:t>
            </a:r>
            <a:endParaRPr sz="1600">
              <a:solidFill>
                <a:srgbClr val="007ADD"/>
              </a:solidFill>
              <a:sym typeface="+mn-ea"/>
            </a:endParaRPr>
          </a:p>
        </p:txBody>
      </p:sp>
      <p:sp>
        <p:nvSpPr>
          <p:cNvPr id="10" name="文本框 9"/>
          <p:cNvSpPr txBox="1"/>
          <p:nvPr>
            <p:custDataLst>
              <p:tags r:id="rId6"/>
            </p:custDataLst>
          </p:nvPr>
        </p:nvSpPr>
        <p:spPr>
          <a:xfrm>
            <a:off x="5718175" y="2200275"/>
            <a:ext cx="47212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defPPr>
              <a:defRPr lang="zh-CN"/>
            </a:defPPr>
            <a:lvl1pPr eaLnBrk="1" hangingPunct="1">
              <a:lnSpc>
                <a:spcPct val="100000"/>
              </a:lnSpc>
              <a:buFontTx/>
              <a:buNone/>
              <a:defRPr sz="1800">
                <a:solidFill>
                  <a:srgbClr val="3B3838"/>
                </a:solidFill>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eaLnBrk="0" fontAlgn="base" hangingPunct="0">
              <a:lnSpc>
                <a:spcPct val="90000"/>
              </a:lnSpc>
              <a:spcBef>
                <a:spcPts val="500"/>
              </a:spcBef>
              <a:spcAft>
                <a:spcPct val="0"/>
              </a:spcAft>
              <a:buFont typeface="Arial" panose="020B0604020202020204" pitchFamily="34" charset="0"/>
              <a:buChar char="•"/>
            </a:lvl6pPr>
            <a:lvl7pPr marL="2971800" indent="-228600" eaLnBrk="0" fontAlgn="base" hangingPunct="0">
              <a:lnSpc>
                <a:spcPct val="90000"/>
              </a:lnSpc>
              <a:spcBef>
                <a:spcPts val="500"/>
              </a:spcBef>
              <a:spcAft>
                <a:spcPct val="0"/>
              </a:spcAft>
              <a:buFont typeface="Arial" panose="020B0604020202020204" pitchFamily="34" charset="0"/>
              <a:buChar char="•"/>
            </a:lvl7pPr>
            <a:lvl8pPr marL="3429000" indent="-228600" eaLnBrk="0" fontAlgn="base" hangingPunct="0">
              <a:lnSpc>
                <a:spcPct val="90000"/>
              </a:lnSpc>
              <a:spcBef>
                <a:spcPts val="500"/>
              </a:spcBef>
              <a:spcAft>
                <a:spcPct val="0"/>
              </a:spcAft>
              <a:buFont typeface="Arial" panose="020B0604020202020204" pitchFamily="34" charset="0"/>
              <a:buChar char="•"/>
            </a:lvl8pPr>
            <a:lvl9pPr marL="3886200" indent="-228600" eaLnBrk="0" fontAlgn="base" hangingPunct="0">
              <a:lnSpc>
                <a:spcPct val="90000"/>
              </a:lnSpc>
              <a:spcBef>
                <a:spcPts val="500"/>
              </a:spcBef>
              <a:spcAft>
                <a:spcPct val="0"/>
              </a:spcAft>
              <a:buFont typeface="Arial" panose="020B0604020202020204" pitchFamily="34" charset="0"/>
              <a:buChar char="•"/>
            </a:lvl9pPr>
          </a:lstStyle>
          <a:p>
            <a:r>
              <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rPr>
              <a:t>某个厂商某几个型号的基于Windows的排队机爆发了蠕虫病毒，由于攻击速度极快，需要立刻排查全网有多少存在问题的排队机，但系统中缺乏相关资产数据，无法进行排查。</a:t>
            </a:r>
            <a:endParaRPr sz="1600">
              <a:solidFill>
                <a:srgbClr val="7498D4"/>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圆角矩形 6"/>
          <p:cNvSpPr>
            <a:spLocks noChangeAspect="1"/>
          </p:cNvSpPr>
          <p:nvPr>
            <p:custDataLst>
              <p:tags r:id="rId7"/>
            </p:custDataLst>
          </p:nvPr>
        </p:nvSpPr>
        <p:spPr>
          <a:xfrm>
            <a:off x="5879465" y="3585210"/>
            <a:ext cx="539750" cy="539750"/>
          </a:xfrm>
          <a:prstGeom prst="roundRect">
            <a:avLst/>
          </a:prstGeom>
          <a:solidFill>
            <a:srgbClr val="005DFE"/>
          </a:solidFill>
          <a:ln>
            <a:noFill/>
          </a:ln>
        </p:spPr>
        <p:style>
          <a:lnRef idx="2">
            <a:srgbClr val="FFC000">
              <a:shade val="50000"/>
            </a:srgbClr>
          </a:lnRef>
          <a:fillRef idx="1">
            <a:srgbClr val="FFC000"/>
          </a:fillRef>
          <a:effectRef idx="0">
            <a:srgbClr val="FFC000"/>
          </a:effectRef>
          <a:fontRef idx="minor">
            <a:sysClr val="window" lastClr="FFFFFF"/>
          </a:fontRef>
        </p:style>
        <p:txBody>
          <a:bodyPr anchor="ctr"/>
          <a:lstStyle/>
          <a:p>
            <a:pPr algn="ctr" eaLnBrk="1" fontAlgn="auto" hangingPunct="1">
              <a:spcBef>
                <a:spcPts val="0"/>
              </a:spcBef>
              <a:spcAft>
                <a:spcPts val="0"/>
              </a:spcAft>
              <a:defRPr/>
            </a:pPr>
            <a:endParaRPr lang="zh-CN" altLang="en-US">
              <a:solidFill>
                <a:prstClr val="white"/>
              </a:solidFill>
            </a:endParaRPr>
          </a:p>
        </p:txBody>
      </p:sp>
      <p:grpSp>
        <p:nvGrpSpPr>
          <p:cNvPr id="17" name="组合 16"/>
          <p:cNvGrpSpPr/>
          <p:nvPr>
            <p:custDataLst>
              <p:tags r:id="rId8"/>
            </p:custDataLst>
          </p:nvPr>
        </p:nvGrpSpPr>
        <p:grpSpPr>
          <a:xfrm>
            <a:off x="6010593" y="3653790"/>
            <a:ext cx="276225" cy="366713"/>
            <a:chOff x="6862763" y="2133600"/>
            <a:chExt cx="276225" cy="366713"/>
          </a:xfrm>
        </p:grpSpPr>
        <p:sp>
          <p:nvSpPr>
            <p:cNvPr id="18" name="Freeform 78"/>
            <p:cNvSpPr/>
            <p:nvPr>
              <p:custDataLst>
                <p:tags r:id="rId9"/>
              </p:custDataLst>
            </p:nvPr>
          </p:nvSpPr>
          <p:spPr bwMode="auto">
            <a:xfrm>
              <a:off x="6862763" y="2133600"/>
              <a:ext cx="276225" cy="284715"/>
            </a:xfrm>
            <a:custGeom>
              <a:avLst/>
              <a:gdLst>
                <a:gd name="T0" fmla="*/ 2147483646 w 362"/>
                <a:gd name="T1" fmla="*/ 0 h 455"/>
                <a:gd name="T2" fmla="*/ 664862471 w 362"/>
                <a:gd name="T3" fmla="*/ 2147483646 h 455"/>
                <a:gd name="T4" fmla="*/ 2147483646 w 362"/>
                <a:gd name="T5" fmla="*/ 2147483646 h 455"/>
                <a:gd name="T6" fmla="*/ 2147483646 w 362"/>
                <a:gd name="T7" fmla="*/ 2147483646 h 455"/>
                <a:gd name="T8" fmla="*/ 2147483646 w 362"/>
                <a:gd name="T9" fmla="*/ 2147483646 h 455"/>
                <a:gd name="T10" fmla="*/ 2147483646 w 362"/>
                <a:gd name="T11" fmla="*/ 2147483646 h 455"/>
                <a:gd name="T12" fmla="*/ 2147483646 w 362"/>
                <a:gd name="T13" fmla="*/ 2147483646 h 455"/>
                <a:gd name="T14" fmla="*/ 2147483646 w 362"/>
                <a:gd name="T15" fmla="*/ 2147483646 h 455"/>
                <a:gd name="T16" fmla="*/ 2147483646 w 362"/>
                <a:gd name="T17" fmla="*/ 2147483646 h 455"/>
                <a:gd name="T18" fmla="*/ 2147483646 w 362"/>
                <a:gd name="T19" fmla="*/ 0 h 455"/>
                <a:gd name="T20" fmla="*/ 2147483646 w 362"/>
                <a:gd name="T21" fmla="*/ 0 h 45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62" h="455">
                  <a:moveTo>
                    <a:pt x="180" y="0"/>
                  </a:moveTo>
                  <a:cubicBezTo>
                    <a:pt x="80" y="0"/>
                    <a:pt x="0" y="81"/>
                    <a:pt x="1" y="181"/>
                  </a:cubicBezTo>
                  <a:cubicBezTo>
                    <a:pt x="1" y="239"/>
                    <a:pt x="44" y="290"/>
                    <a:pt x="73" y="323"/>
                  </a:cubicBezTo>
                  <a:cubicBezTo>
                    <a:pt x="103" y="356"/>
                    <a:pt x="109" y="431"/>
                    <a:pt x="109" y="431"/>
                  </a:cubicBezTo>
                  <a:cubicBezTo>
                    <a:pt x="109" y="431"/>
                    <a:pt x="142" y="455"/>
                    <a:pt x="181" y="455"/>
                  </a:cubicBezTo>
                  <a:cubicBezTo>
                    <a:pt x="221" y="455"/>
                    <a:pt x="253" y="431"/>
                    <a:pt x="253" y="431"/>
                  </a:cubicBezTo>
                  <a:cubicBezTo>
                    <a:pt x="253" y="431"/>
                    <a:pt x="253" y="431"/>
                    <a:pt x="253" y="431"/>
                  </a:cubicBezTo>
                  <a:cubicBezTo>
                    <a:pt x="253" y="431"/>
                    <a:pt x="260" y="356"/>
                    <a:pt x="289" y="323"/>
                  </a:cubicBezTo>
                  <a:cubicBezTo>
                    <a:pt x="318" y="290"/>
                    <a:pt x="361" y="239"/>
                    <a:pt x="361" y="181"/>
                  </a:cubicBezTo>
                  <a:cubicBezTo>
                    <a:pt x="362" y="81"/>
                    <a:pt x="282" y="0"/>
                    <a:pt x="183" y="0"/>
                  </a:cubicBezTo>
                  <a:lnTo>
                    <a:pt x="180" y="0"/>
                  </a:lnTo>
                  <a:close/>
                </a:path>
              </a:pathLst>
            </a:custGeom>
            <a:noFill/>
            <a:ln w="34925" cap="flat">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79"/>
            <p:cNvSpPr/>
            <p:nvPr>
              <p:custDataLst>
                <p:tags r:id="rId10"/>
              </p:custDataLst>
            </p:nvPr>
          </p:nvSpPr>
          <p:spPr bwMode="auto">
            <a:xfrm>
              <a:off x="6939106" y="2408065"/>
              <a:ext cx="61075" cy="39860"/>
            </a:xfrm>
            <a:custGeom>
              <a:avLst/>
              <a:gdLst>
                <a:gd name="T0" fmla="*/ 2147483646 w 81"/>
                <a:gd name="T1" fmla="*/ 0 h 64"/>
                <a:gd name="T2" fmla="*/ 2147483646 w 81"/>
                <a:gd name="T3" fmla="*/ 2147483646 h 64"/>
                <a:gd name="T4" fmla="*/ 2147483646 w 81"/>
                <a:gd name="T5" fmla="*/ 2147483646 h 64"/>
                <a:gd name="T6" fmla="*/ 0 60000 65536"/>
                <a:gd name="T7" fmla="*/ 0 60000 65536"/>
                <a:gd name="T8" fmla="*/ 0 60000 65536"/>
              </a:gdLst>
              <a:ahLst/>
              <a:cxnLst>
                <a:cxn ang="T6">
                  <a:pos x="T0" y="T1"/>
                </a:cxn>
                <a:cxn ang="T7">
                  <a:pos x="T2" y="T3"/>
                </a:cxn>
                <a:cxn ang="T8">
                  <a:pos x="T4" y="T5"/>
                </a:cxn>
              </a:cxnLst>
              <a:rect l="0" t="0" r="r" b="b"/>
              <a:pathLst>
                <a:path w="81" h="64">
                  <a:moveTo>
                    <a:pt x="13" y="0"/>
                  </a:moveTo>
                  <a:cubicBezTo>
                    <a:pt x="8" y="14"/>
                    <a:pt x="0" y="16"/>
                    <a:pt x="5" y="28"/>
                  </a:cubicBezTo>
                  <a:cubicBezTo>
                    <a:pt x="11" y="40"/>
                    <a:pt x="42" y="64"/>
                    <a:pt x="81" y="64"/>
                  </a:cubicBezTo>
                </a:path>
              </a:pathLst>
            </a:custGeom>
            <a:solidFill>
              <a:sysClr val="window" lastClr="FFFFFF"/>
            </a:solidFill>
            <a:ln w="34925" cap="rnd">
              <a:solidFill>
                <a:sysClr val="window" lastClr="FFFFFF"/>
              </a:solidFill>
              <a:prstDash val="solid"/>
              <a:round/>
            </a:ln>
          </p:spPr>
          <p:txBody>
            <a:bodyPr/>
            <a:lstStyle/>
            <a:p>
              <a:endParaRPr lang="zh-CN" altLang="en-US"/>
            </a:p>
          </p:txBody>
        </p:sp>
        <p:sp>
          <p:nvSpPr>
            <p:cNvPr id="20" name="Freeform 80"/>
            <p:cNvSpPr/>
            <p:nvPr>
              <p:custDataLst>
                <p:tags r:id="rId11"/>
              </p:custDataLst>
            </p:nvPr>
          </p:nvSpPr>
          <p:spPr bwMode="auto">
            <a:xfrm>
              <a:off x="7000181" y="2408065"/>
              <a:ext cx="62463" cy="39860"/>
            </a:xfrm>
            <a:custGeom>
              <a:avLst/>
              <a:gdLst>
                <a:gd name="T0" fmla="*/ 2147483646 w 82"/>
                <a:gd name="T1" fmla="*/ 0 h 64"/>
                <a:gd name="T2" fmla="*/ 2147483646 w 82"/>
                <a:gd name="T3" fmla="*/ 2147483646 h 64"/>
                <a:gd name="T4" fmla="*/ 0 w 82"/>
                <a:gd name="T5" fmla="*/ 2147483646 h 64"/>
                <a:gd name="T6" fmla="*/ 0 60000 65536"/>
                <a:gd name="T7" fmla="*/ 0 60000 65536"/>
                <a:gd name="T8" fmla="*/ 0 60000 65536"/>
              </a:gdLst>
              <a:ahLst/>
              <a:cxnLst>
                <a:cxn ang="T6">
                  <a:pos x="T0" y="T1"/>
                </a:cxn>
                <a:cxn ang="T7">
                  <a:pos x="T2" y="T3"/>
                </a:cxn>
                <a:cxn ang="T8">
                  <a:pos x="T4" y="T5"/>
                </a:cxn>
              </a:cxnLst>
              <a:rect l="0" t="0" r="r" b="b"/>
              <a:pathLst>
                <a:path w="82" h="64">
                  <a:moveTo>
                    <a:pt x="68" y="0"/>
                  </a:moveTo>
                  <a:cubicBezTo>
                    <a:pt x="74" y="14"/>
                    <a:pt x="82" y="16"/>
                    <a:pt x="76" y="28"/>
                  </a:cubicBezTo>
                  <a:cubicBezTo>
                    <a:pt x="71" y="40"/>
                    <a:pt x="40" y="64"/>
                    <a:pt x="0" y="64"/>
                  </a:cubicBezTo>
                </a:path>
              </a:pathLst>
            </a:custGeom>
            <a:solidFill>
              <a:sysClr val="window" lastClr="FFFFFF"/>
            </a:solidFill>
            <a:ln w="34925" cap="rnd">
              <a:solidFill>
                <a:sysClr val="window" lastClr="FFFFFF"/>
              </a:solidFill>
              <a:prstDash val="solid"/>
              <a:round/>
            </a:ln>
          </p:spPr>
          <p:txBody>
            <a:bodyPr/>
            <a:lstStyle/>
            <a:p>
              <a:endParaRPr lang="zh-CN" altLang="en-US"/>
            </a:p>
          </p:txBody>
        </p:sp>
        <p:sp>
          <p:nvSpPr>
            <p:cNvPr id="21" name="Freeform 81"/>
            <p:cNvSpPr/>
            <p:nvPr>
              <p:custDataLst>
                <p:tags r:id="rId12"/>
              </p:custDataLst>
            </p:nvPr>
          </p:nvSpPr>
          <p:spPr bwMode="auto">
            <a:xfrm>
              <a:off x="6939106" y="2438815"/>
              <a:ext cx="61075" cy="39860"/>
            </a:xfrm>
            <a:custGeom>
              <a:avLst/>
              <a:gdLst>
                <a:gd name="T0" fmla="*/ 2147483646 w 81"/>
                <a:gd name="T1" fmla="*/ 0 h 64"/>
                <a:gd name="T2" fmla="*/ 2147483646 w 81"/>
                <a:gd name="T3" fmla="*/ 2147483646 h 64"/>
                <a:gd name="T4" fmla="*/ 2147483646 w 81"/>
                <a:gd name="T5" fmla="*/ 2147483646 h 64"/>
                <a:gd name="T6" fmla="*/ 0 60000 65536"/>
                <a:gd name="T7" fmla="*/ 0 60000 65536"/>
                <a:gd name="T8" fmla="*/ 0 60000 65536"/>
              </a:gdLst>
              <a:ahLst/>
              <a:cxnLst>
                <a:cxn ang="T6">
                  <a:pos x="T0" y="T1"/>
                </a:cxn>
                <a:cxn ang="T7">
                  <a:pos x="T2" y="T3"/>
                </a:cxn>
                <a:cxn ang="T8">
                  <a:pos x="T4" y="T5"/>
                </a:cxn>
              </a:cxnLst>
              <a:rect l="0" t="0" r="r" b="b"/>
              <a:pathLst>
                <a:path w="81" h="64">
                  <a:moveTo>
                    <a:pt x="13" y="0"/>
                  </a:moveTo>
                  <a:cubicBezTo>
                    <a:pt x="8" y="14"/>
                    <a:pt x="0" y="16"/>
                    <a:pt x="5" y="28"/>
                  </a:cubicBezTo>
                  <a:cubicBezTo>
                    <a:pt x="11" y="40"/>
                    <a:pt x="42" y="64"/>
                    <a:pt x="81" y="64"/>
                  </a:cubicBezTo>
                </a:path>
              </a:pathLst>
            </a:custGeom>
            <a:solidFill>
              <a:sysClr val="window" lastClr="FFFFFF"/>
            </a:solidFill>
            <a:ln w="34925" cap="rnd">
              <a:solidFill>
                <a:sysClr val="window" lastClr="FFFFFF"/>
              </a:solidFill>
              <a:prstDash val="solid"/>
              <a:round/>
            </a:ln>
          </p:spPr>
          <p:txBody>
            <a:bodyPr/>
            <a:lstStyle/>
            <a:p>
              <a:endParaRPr lang="zh-CN" altLang="en-US"/>
            </a:p>
          </p:txBody>
        </p:sp>
        <p:sp>
          <p:nvSpPr>
            <p:cNvPr id="22" name="Freeform 82"/>
            <p:cNvSpPr/>
            <p:nvPr>
              <p:custDataLst>
                <p:tags r:id="rId13"/>
              </p:custDataLst>
            </p:nvPr>
          </p:nvSpPr>
          <p:spPr bwMode="auto">
            <a:xfrm>
              <a:off x="7000181" y="2438815"/>
              <a:ext cx="62463" cy="39860"/>
            </a:xfrm>
            <a:custGeom>
              <a:avLst/>
              <a:gdLst>
                <a:gd name="T0" fmla="*/ 2147483646 w 82"/>
                <a:gd name="T1" fmla="*/ 0 h 64"/>
                <a:gd name="T2" fmla="*/ 2147483646 w 82"/>
                <a:gd name="T3" fmla="*/ 2147483646 h 64"/>
                <a:gd name="T4" fmla="*/ 0 w 82"/>
                <a:gd name="T5" fmla="*/ 2147483646 h 64"/>
                <a:gd name="T6" fmla="*/ 0 60000 65536"/>
                <a:gd name="T7" fmla="*/ 0 60000 65536"/>
                <a:gd name="T8" fmla="*/ 0 60000 65536"/>
              </a:gdLst>
              <a:ahLst/>
              <a:cxnLst>
                <a:cxn ang="T6">
                  <a:pos x="T0" y="T1"/>
                </a:cxn>
                <a:cxn ang="T7">
                  <a:pos x="T2" y="T3"/>
                </a:cxn>
                <a:cxn ang="T8">
                  <a:pos x="T4" y="T5"/>
                </a:cxn>
              </a:cxnLst>
              <a:rect l="0" t="0" r="r" b="b"/>
              <a:pathLst>
                <a:path w="82" h="64">
                  <a:moveTo>
                    <a:pt x="68" y="0"/>
                  </a:moveTo>
                  <a:cubicBezTo>
                    <a:pt x="74" y="14"/>
                    <a:pt x="82" y="16"/>
                    <a:pt x="76" y="28"/>
                  </a:cubicBezTo>
                  <a:cubicBezTo>
                    <a:pt x="71" y="40"/>
                    <a:pt x="40" y="64"/>
                    <a:pt x="0" y="64"/>
                  </a:cubicBezTo>
                </a:path>
              </a:pathLst>
            </a:custGeom>
            <a:solidFill>
              <a:sysClr val="window" lastClr="FFFFFF"/>
            </a:solidFill>
            <a:ln w="34925" cap="rnd">
              <a:solidFill>
                <a:sysClr val="window" lastClr="FFFFFF"/>
              </a:solidFill>
              <a:prstDash val="solid"/>
              <a:round/>
            </a:ln>
          </p:spPr>
          <p:txBody>
            <a:bodyPr/>
            <a:lstStyle/>
            <a:p>
              <a:endParaRPr lang="zh-CN" altLang="en-US"/>
            </a:p>
          </p:txBody>
        </p:sp>
        <p:sp>
          <p:nvSpPr>
            <p:cNvPr id="23" name="Freeform 83"/>
            <p:cNvSpPr/>
            <p:nvPr>
              <p:custDataLst>
                <p:tags r:id="rId14"/>
              </p:custDataLst>
            </p:nvPr>
          </p:nvSpPr>
          <p:spPr bwMode="auto">
            <a:xfrm>
              <a:off x="6966867" y="2483230"/>
              <a:ext cx="68016" cy="17083"/>
            </a:xfrm>
            <a:custGeom>
              <a:avLst/>
              <a:gdLst>
                <a:gd name="T0" fmla="*/ 2147483646 w 88"/>
                <a:gd name="T1" fmla="*/ 0 h 27"/>
                <a:gd name="T2" fmla="*/ 2147483646 w 88"/>
                <a:gd name="T3" fmla="*/ 2147483646 h 27"/>
                <a:gd name="T4" fmla="*/ 0 w 88"/>
                <a:gd name="T5" fmla="*/ 0 h 27"/>
                <a:gd name="T6" fmla="*/ 0 60000 65536"/>
                <a:gd name="T7" fmla="*/ 0 60000 65536"/>
                <a:gd name="T8" fmla="*/ 0 60000 65536"/>
              </a:gdLst>
              <a:ahLst/>
              <a:cxnLst>
                <a:cxn ang="T6">
                  <a:pos x="T0" y="T1"/>
                </a:cxn>
                <a:cxn ang="T7">
                  <a:pos x="T2" y="T3"/>
                </a:cxn>
                <a:cxn ang="T8">
                  <a:pos x="T4" y="T5"/>
                </a:cxn>
              </a:cxnLst>
              <a:rect l="0" t="0" r="r" b="b"/>
              <a:pathLst>
                <a:path w="88" h="27">
                  <a:moveTo>
                    <a:pt x="88" y="0"/>
                  </a:moveTo>
                  <a:cubicBezTo>
                    <a:pt x="88" y="0"/>
                    <a:pt x="69" y="27"/>
                    <a:pt x="44" y="27"/>
                  </a:cubicBezTo>
                  <a:cubicBezTo>
                    <a:pt x="20" y="27"/>
                    <a:pt x="0" y="0"/>
                    <a:pt x="0" y="0"/>
                  </a:cubicBezTo>
                </a:path>
              </a:pathLst>
            </a:custGeom>
            <a:solidFill>
              <a:sysClr val="window" lastClr="FFFFFF"/>
            </a:solidFill>
            <a:ln>
              <a:solidFill>
                <a:sysClr val="window" lastClr="FFFFFF"/>
              </a:solidFill>
            </a:ln>
          </p:spPr>
          <p:txBody>
            <a:bodyPr/>
            <a:lstStyle/>
            <a:p>
              <a:endParaRPr lang="zh-CN" altLang="en-US"/>
            </a:p>
          </p:txBody>
        </p:sp>
        <p:sp>
          <p:nvSpPr>
            <p:cNvPr id="24" name="Freeform 84"/>
            <p:cNvSpPr/>
            <p:nvPr>
              <p:custDataLst>
                <p:tags r:id="rId15"/>
              </p:custDataLst>
            </p:nvPr>
          </p:nvSpPr>
          <p:spPr bwMode="auto">
            <a:xfrm>
              <a:off x="6951599" y="2256597"/>
              <a:ext cx="98553" cy="157163"/>
            </a:xfrm>
            <a:custGeom>
              <a:avLst/>
              <a:gdLst>
                <a:gd name="T0" fmla="*/ 2147483646 w 71"/>
                <a:gd name="T1" fmla="*/ 2147483646 h 138"/>
                <a:gd name="T2" fmla="*/ 0 w 71"/>
                <a:gd name="T3" fmla="*/ 2147483646 h 138"/>
                <a:gd name="T4" fmla="*/ 2147483646 w 71"/>
                <a:gd name="T5" fmla="*/ 0 h 138"/>
                <a:gd name="T6" fmla="*/ 2147483646 w 71"/>
                <a:gd name="T7" fmla="*/ 2147483646 h 138"/>
                <a:gd name="T8" fmla="*/ 2147483646 w 71"/>
                <a:gd name="T9" fmla="*/ 0 h 138"/>
                <a:gd name="T10" fmla="*/ 2147483646 w 71"/>
                <a:gd name="T11" fmla="*/ 2147483646 h 138"/>
                <a:gd name="T12" fmla="*/ 2147483646 w 71"/>
                <a:gd name="T13" fmla="*/ 0 h 138"/>
                <a:gd name="T14" fmla="*/ 2147483646 w 71"/>
                <a:gd name="T15" fmla="*/ 2147483646 h 138"/>
                <a:gd name="T16" fmla="*/ 2147483646 w 71"/>
                <a:gd name="T17" fmla="*/ 0 h 138"/>
                <a:gd name="T18" fmla="*/ 2147483646 w 71"/>
                <a:gd name="T19" fmla="*/ 2147483646 h 138"/>
                <a:gd name="T20" fmla="*/ 2147483646 w 71"/>
                <a:gd name="T21" fmla="*/ 2147483646 h 13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1" h="138">
                  <a:moveTo>
                    <a:pt x="24" y="138"/>
                  </a:moveTo>
                  <a:lnTo>
                    <a:pt x="0" y="10"/>
                  </a:lnTo>
                  <a:lnTo>
                    <a:pt x="6" y="0"/>
                  </a:lnTo>
                  <a:lnTo>
                    <a:pt x="16" y="20"/>
                  </a:lnTo>
                  <a:lnTo>
                    <a:pt x="25" y="0"/>
                  </a:lnTo>
                  <a:lnTo>
                    <a:pt x="35" y="20"/>
                  </a:lnTo>
                  <a:lnTo>
                    <a:pt x="45" y="0"/>
                  </a:lnTo>
                  <a:lnTo>
                    <a:pt x="55" y="20"/>
                  </a:lnTo>
                  <a:lnTo>
                    <a:pt x="65" y="0"/>
                  </a:lnTo>
                  <a:lnTo>
                    <a:pt x="71" y="10"/>
                  </a:lnTo>
                  <a:lnTo>
                    <a:pt x="46" y="138"/>
                  </a:lnTo>
                </a:path>
              </a:pathLst>
            </a:custGeom>
            <a:noFill/>
            <a:ln w="11113" cap="rnd">
              <a:solidFill>
                <a:sysClr val="window" lastClr="FFFF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5" name="组合 24"/>
          <p:cNvGrpSpPr/>
          <p:nvPr>
            <p:custDataLst>
              <p:tags r:id="rId16"/>
            </p:custDataLst>
          </p:nvPr>
        </p:nvGrpSpPr>
        <p:grpSpPr>
          <a:xfrm>
            <a:off x="923290" y="2524760"/>
            <a:ext cx="3880485" cy="2865120"/>
            <a:chOff x="1021566" y="2025892"/>
            <a:chExt cx="4867256" cy="2214587"/>
          </a:xfrm>
        </p:grpSpPr>
        <p:sp>
          <p:nvSpPr>
            <p:cNvPr id="26" name="任意多边形 49"/>
            <p:cNvSpPr/>
            <p:nvPr>
              <p:custDataLst>
                <p:tags r:id="rId17"/>
              </p:custDataLst>
            </p:nvPr>
          </p:nvSpPr>
          <p:spPr>
            <a:xfrm>
              <a:off x="2255051" y="3006968"/>
              <a:ext cx="666751" cy="1228724"/>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27" name="任意多边形 50"/>
            <p:cNvSpPr/>
            <p:nvPr>
              <p:custDataLst>
                <p:tags r:id="rId18"/>
              </p:custDataLst>
            </p:nvPr>
          </p:nvSpPr>
          <p:spPr>
            <a:xfrm>
              <a:off x="1021566" y="2497380"/>
              <a:ext cx="666751" cy="1740705"/>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28" name="任意多边形 51"/>
            <p:cNvSpPr/>
            <p:nvPr>
              <p:custDataLst>
                <p:tags r:id="rId19"/>
              </p:custDataLst>
            </p:nvPr>
          </p:nvSpPr>
          <p:spPr>
            <a:xfrm>
              <a:off x="3478999" y="2768842"/>
              <a:ext cx="666751" cy="1466848"/>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29" name="任意多边形 52"/>
            <p:cNvSpPr/>
            <p:nvPr>
              <p:custDataLst>
                <p:tags r:id="rId20"/>
              </p:custDataLst>
            </p:nvPr>
          </p:nvSpPr>
          <p:spPr>
            <a:xfrm>
              <a:off x="4617243" y="2149717"/>
              <a:ext cx="666751" cy="2085971"/>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0" name="任意多边形 53"/>
            <p:cNvSpPr/>
            <p:nvPr>
              <p:custDataLst>
                <p:tags r:id="rId21"/>
              </p:custDataLst>
            </p:nvPr>
          </p:nvSpPr>
          <p:spPr>
            <a:xfrm>
              <a:off x="4888708" y="2878381"/>
              <a:ext cx="666751" cy="1357308"/>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CF40"/>
                </a:gs>
                <a:gs pos="100000">
                  <a:srgbClr val="846C21"/>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1" name="任意多边形 54"/>
            <p:cNvSpPr/>
            <p:nvPr>
              <p:custDataLst>
                <p:tags r:id="rId22"/>
              </p:custDataLst>
            </p:nvPr>
          </p:nvSpPr>
          <p:spPr>
            <a:xfrm>
              <a:off x="1293027" y="3068880"/>
              <a:ext cx="666751" cy="1171599"/>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CF40"/>
                </a:gs>
                <a:gs pos="100000">
                  <a:srgbClr val="846C21"/>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2" name="任意多边形 55"/>
            <p:cNvSpPr/>
            <p:nvPr>
              <p:custDataLst>
                <p:tags r:id="rId23"/>
              </p:custDataLst>
            </p:nvPr>
          </p:nvSpPr>
          <p:spPr>
            <a:xfrm>
              <a:off x="1593063" y="3297480"/>
              <a:ext cx="666751" cy="940605"/>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3" name="任意多边形 56"/>
            <p:cNvSpPr/>
            <p:nvPr>
              <p:custDataLst>
                <p:tags r:id="rId24"/>
              </p:custDataLst>
            </p:nvPr>
          </p:nvSpPr>
          <p:spPr>
            <a:xfrm>
              <a:off x="2550324" y="2364030"/>
              <a:ext cx="666751" cy="1871661"/>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CF40"/>
                </a:gs>
                <a:gs pos="100000">
                  <a:srgbClr val="846C21"/>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4" name="任意多边形 57"/>
            <p:cNvSpPr/>
            <p:nvPr>
              <p:custDataLst>
                <p:tags r:id="rId25"/>
              </p:custDataLst>
            </p:nvPr>
          </p:nvSpPr>
          <p:spPr>
            <a:xfrm>
              <a:off x="2874171" y="3376059"/>
              <a:ext cx="666751" cy="859631"/>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5" name="任意多边形 58"/>
            <p:cNvSpPr/>
            <p:nvPr>
              <p:custDataLst>
                <p:tags r:id="rId26"/>
              </p:custDataLst>
            </p:nvPr>
          </p:nvSpPr>
          <p:spPr>
            <a:xfrm>
              <a:off x="3745707" y="3478455"/>
              <a:ext cx="666751" cy="757234"/>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CF40"/>
                </a:gs>
                <a:gs pos="100000">
                  <a:srgbClr val="846C21"/>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6" name="任意多边形 59"/>
            <p:cNvSpPr/>
            <p:nvPr>
              <p:custDataLst>
                <p:tags r:id="rId27"/>
              </p:custDataLst>
            </p:nvPr>
          </p:nvSpPr>
          <p:spPr>
            <a:xfrm>
              <a:off x="4036196" y="2878380"/>
              <a:ext cx="666751" cy="1357309"/>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sp>
          <p:nvSpPr>
            <p:cNvPr id="37" name="任意多边形 60"/>
            <p:cNvSpPr/>
            <p:nvPr>
              <p:custDataLst>
                <p:tags r:id="rId28"/>
              </p:custDataLst>
            </p:nvPr>
          </p:nvSpPr>
          <p:spPr>
            <a:xfrm>
              <a:off x="5222071" y="2025892"/>
              <a:ext cx="666751" cy="2209795"/>
            </a:xfrm>
            <a:custGeom>
              <a:avLst/>
              <a:gdLst>
                <a:gd name="connsiteX0" fmla="*/ 335756 w 676275"/>
                <a:gd name="connsiteY0" fmla="*/ 0 h 859631"/>
                <a:gd name="connsiteX1" fmla="*/ 0 w 676275"/>
                <a:gd name="connsiteY1" fmla="*/ 859631 h 859631"/>
                <a:gd name="connsiteX2" fmla="*/ 676275 w 676275"/>
                <a:gd name="connsiteY2" fmla="*/ 859631 h 859631"/>
                <a:gd name="connsiteX3" fmla="*/ 335756 w 676275"/>
                <a:gd name="connsiteY3" fmla="*/ 0 h 859631"/>
                <a:gd name="connsiteX0-1" fmla="*/ 335756 w 676275"/>
                <a:gd name="connsiteY0-2" fmla="*/ 0 h 859631"/>
                <a:gd name="connsiteX1-3" fmla="*/ 0 w 676275"/>
                <a:gd name="connsiteY1-4" fmla="*/ 859631 h 859631"/>
                <a:gd name="connsiteX2-5" fmla="*/ 676275 w 676275"/>
                <a:gd name="connsiteY2-6" fmla="*/ 859631 h 859631"/>
                <a:gd name="connsiteX3-7" fmla="*/ 466725 w 676275"/>
                <a:gd name="connsiteY3-8" fmla="*/ 457200 h 859631"/>
                <a:gd name="connsiteX4" fmla="*/ 335756 w 676275"/>
                <a:gd name="connsiteY4" fmla="*/ 0 h 859631"/>
                <a:gd name="connsiteX0-9" fmla="*/ 335756 w 676275"/>
                <a:gd name="connsiteY0-10" fmla="*/ 0 h 859631"/>
                <a:gd name="connsiteX1-11" fmla="*/ 0 w 676275"/>
                <a:gd name="connsiteY1-12" fmla="*/ 859631 h 859631"/>
                <a:gd name="connsiteX2-13" fmla="*/ 676275 w 676275"/>
                <a:gd name="connsiteY2-14" fmla="*/ 859631 h 859631"/>
                <a:gd name="connsiteX3-15" fmla="*/ 466725 w 676275"/>
                <a:gd name="connsiteY3-16" fmla="*/ 457200 h 859631"/>
                <a:gd name="connsiteX4-17" fmla="*/ 335756 w 676275"/>
                <a:gd name="connsiteY4-18" fmla="*/ 0 h 859631"/>
                <a:gd name="connsiteX0-19" fmla="*/ 335756 w 676275"/>
                <a:gd name="connsiteY0-20" fmla="*/ 0 h 859631"/>
                <a:gd name="connsiteX1-21" fmla="*/ 0 w 676275"/>
                <a:gd name="connsiteY1-22" fmla="*/ 859631 h 859631"/>
                <a:gd name="connsiteX2-23" fmla="*/ 676275 w 676275"/>
                <a:gd name="connsiteY2-24" fmla="*/ 859631 h 859631"/>
                <a:gd name="connsiteX3-25" fmla="*/ 492918 w 676275"/>
                <a:gd name="connsiteY3-26" fmla="*/ 507207 h 859631"/>
                <a:gd name="connsiteX4-27" fmla="*/ 335756 w 676275"/>
                <a:gd name="connsiteY4-28" fmla="*/ 0 h 859631"/>
                <a:gd name="connsiteX0-29" fmla="*/ 335756 w 676275"/>
                <a:gd name="connsiteY0-30" fmla="*/ 0 h 859631"/>
                <a:gd name="connsiteX1-31" fmla="*/ 0 w 676275"/>
                <a:gd name="connsiteY1-32" fmla="*/ 859631 h 859631"/>
                <a:gd name="connsiteX2-33" fmla="*/ 676275 w 676275"/>
                <a:gd name="connsiteY2-34" fmla="*/ 859631 h 859631"/>
                <a:gd name="connsiteX3-35" fmla="*/ 492918 w 676275"/>
                <a:gd name="connsiteY3-36" fmla="*/ 507207 h 859631"/>
                <a:gd name="connsiteX4-37" fmla="*/ 335756 w 676275"/>
                <a:gd name="connsiteY4-38" fmla="*/ 0 h 859631"/>
                <a:gd name="connsiteX0-39" fmla="*/ 335756 w 676275"/>
                <a:gd name="connsiteY0-40" fmla="*/ 0 h 859631"/>
                <a:gd name="connsiteX1-41" fmla="*/ 0 w 676275"/>
                <a:gd name="connsiteY1-42" fmla="*/ 859631 h 859631"/>
                <a:gd name="connsiteX2-43" fmla="*/ 676275 w 676275"/>
                <a:gd name="connsiteY2-44" fmla="*/ 859631 h 859631"/>
                <a:gd name="connsiteX3-45" fmla="*/ 459580 w 676275"/>
                <a:gd name="connsiteY3-46" fmla="*/ 526257 h 859631"/>
                <a:gd name="connsiteX4-47" fmla="*/ 335756 w 676275"/>
                <a:gd name="connsiteY4-48" fmla="*/ 0 h 859631"/>
                <a:gd name="connsiteX0-49" fmla="*/ 335756 w 676275"/>
                <a:gd name="connsiteY0-50" fmla="*/ 0 h 859631"/>
                <a:gd name="connsiteX1-51" fmla="*/ 0 w 676275"/>
                <a:gd name="connsiteY1-52" fmla="*/ 859631 h 859631"/>
                <a:gd name="connsiteX2-53" fmla="*/ 676275 w 676275"/>
                <a:gd name="connsiteY2-54" fmla="*/ 859631 h 859631"/>
                <a:gd name="connsiteX3-55" fmla="*/ 459580 w 676275"/>
                <a:gd name="connsiteY3-56" fmla="*/ 526257 h 859631"/>
                <a:gd name="connsiteX4-57" fmla="*/ 335756 w 676275"/>
                <a:gd name="connsiteY4-58" fmla="*/ 0 h 859631"/>
                <a:gd name="connsiteX0-59" fmla="*/ 335756 w 676275"/>
                <a:gd name="connsiteY0-60" fmla="*/ 0 h 859631"/>
                <a:gd name="connsiteX1-61" fmla="*/ 0 w 676275"/>
                <a:gd name="connsiteY1-62" fmla="*/ 859631 h 859631"/>
                <a:gd name="connsiteX2-63" fmla="*/ 676275 w 676275"/>
                <a:gd name="connsiteY2-64" fmla="*/ 859631 h 859631"/>
                <a:gd name="connsiteX3-65" fmla="*/ 476248 w 676275"/>
                <a:gd name="connsiteY3-66" fmla="*/ 519114 h 859631"/>
                <a:gd name="connsiteX4-67" fmla="*/ 335756 w 676275"/>
                <a:gd name="connsiteY4-68" fmla="*/ 0 h 859631"/>
                <a:gd name="connsiteX0-69" fmla="*/ 335756 w 714629"/>
                <a:gd name="connsiteY0-70" fmla="*/ 0 h 859631"/>
                <a:gd name="connsiteX1-71" fmla="*/ 0 w 714629"/>
                <a:gd name="connsiteY1-72" fmla="*/ 859631 h 859631"/>
                <a:gd name="connsiteX2-73" fmla="*/ 676275 w 714629"/>
                <a:gd name="connsiteY2-74" fmla="*/ 859631 h 859631"/>
                <a:gd name="connsiteX3-75" fmla="*/ 607219 w 714629"/>
                <a:gd name="connsiteY3-76" fmla="*/ 781050 h 859631"/>
                <a:gd name="connsiteX4-77" fmla="*/ 476248 w 714629"/>
                <a:gd name="connsiteY4-78" fmla="*/ 519114 h 859631"/>
                <a:gd name="connsiteX5" fmla="*/ 335756 w 714629"/>
                <a:gd name="connsiteY5" fmla="*/ 0 h 859631"/>
                <a:gd name="connsiteX0-79" fmla="*/ 335756 w 607219"/>
                <a:gd name="connsiteY0-80" fmla="*/ 0 h 859631"/>
                <a:gd name="connsiteX1-81" fmla="*/ 0 w 607219"/>
                <a:gd name="connsiteY1-82" fmla="*/ 859631 h 859631"/>
                <a:gd name="connsiteX2-83" fmla="*/ 607219 w 607219"/>
                <a:gd name="connsiteY2-84" fmla="*/ 781050 h 859631"/>
                <a:gd name="connsiteX3-85" fmla="*/ 476248 w 607219"/>
                <a:gd name="connsiteY3-86" fmla="*/ 519114 h 859631"/>
                <a:gd name="connsiteX4-87" fmla="*/ 335756 w 607219"/>
                <a:gd name="connsiteY4-88" fmla="*/ 0 h 859631"/>
                <a:gd name="connsiteX0-89" fmla="*/ 335756 w 666751"/>
                <a:gd name="connsiteY0-90" fmla="*/ 0 h 859631"/>
                <a:gd name="connsiteX1-91" fmla="*/ 0 w 666751"/>
                <a:gd name="connsiteY1-92" fmla="*/ 859631 h 859631"/>
                <a:gd name="connsiteX2-93" fmla="*/ 666751 w 666751"/>
                <a:gd name="connsiteY2-94" fmla="*/ 854869 h 859631"/>
                <a:gd name="connsiteX3-95" fmla="*/ 476248 w 666751"/>
                <a:gd name="connsiteY3-96" fmla="*/ 519114 h 859631"/>
                <a:gd name="connsiteX4-97" fmla="*/ 335756 w 666751"/>
                <a:gd name="connsiteY4-98" fmla="*/ 0 h 859631"/>
                <a:gd name="connsiteX0-99" fmla="*/ 335756 w 666751"/>
                <a:gd name="connsiteY0-100" fmla="*/ 0 h 859631"/>
                <a:gd name="connsiteX1-101" fmla="*/ 0 w 666751"/>
                <a:gd name="connsiteY1-102" fmla="*/ 859631 h 859631"/>
                <a:gd name="connsiteX2-103" fmla="*/ 666751 w 666751"/>
                <a:gd name="connsiteY2-104" fmla="*/ 854869 h 859631"/>
                <a:gd name="connsiteX3-105" fmla="*/ 476248 w 666751"/>
                <a:gd name="connsiteY3-106" fmla="*/ 519114 h 859631"/>
                <a:gd name="connsiteX4-107" fmla="*/ 335756 w 666751"/>
                <a:gd name="connsiteY4-108" fmla="*/ 0 h 859631"/>
                <a:gd name="connsiteX0-109" fmla="*/ 335756 w 666751"/>
                <a:gd name="connsiteY0-110" fmla="*/ 0 h 859631"/>
                <a:gd name="connsiteX1-111" fmla="*/ 202406 w 666751"/>
                <a:gd name="connsiteY1-112" fmla="*/ 538163 h 859631"/>
                <a:gd name="connsiteX2-113" fmla="*/ 0 w 666751"/>
                <a:gd name="connsiteY2-114" fmla="*/ 859631 h 859631"/>
                <a:gd name="connsiteX3-115" fmla="*/ 666751 w 666751"/>
                <a:gd name="connsiteY3-116" fmla="*/ 854869 h 859631"/>
                <a:gd name="connsiteX4-117" fmla="*/ 476248 w 666751"/>
                <a:gd name="connsiteY4-118" fmla="*/ 519114 h 859631"/>
                <a:gd name="connsiteX5-119" fmla="*/ 335756 w 666751"/>
                <a:gd name="connsiteY5-120" fmla="*/ 0 h 859631"/>
                <a:gd name="connsiteX0-121" fmla="*/ 335756 w 666751"/>
                <a:gd name="connsiteY0-122" fmla="*/ 0 h 859631"/>
                <a:gd name="connsiteX1-123" fmla="*/ 202406 w 666751"/>
                <a:gd name="connsiteY1-124" fmla="*/ 538163 h 859631"/>
                <a:gd name="connsiteX2-125" fmla="*/ 0 w 666751"/>
                <a:gd name="connsiteY2-126" fmla="*/ 859631 h 859631"/>
                <a:gd name="connsiteX3-127" fmla="*/ 666751 w 666751"/>
                <a:gd name="connsiteY3-128" fmla="*/ 854869 h 859631"/>
                <a:gd name="connsiteX4-129" fmla="*/ 476248 w 666751"/>
                <a:gd name="connsiteY4-130" fmla="*/ 519114 h 859631"/>
                <a:gd name="connsiteX5-131" fmla="*/ 335756 w 666751"/>
                <a:gd name="connsiteY5-132" fmla="*/ 0 h 859631"/>
                <a:gd name="connsiteX0-133" fmla="*/ 335756 w 666751"/>
                <a:gd name="connsiteY0-134" fmla="*/ 0 h 859631"/>
                <a:gd name="connsiteX1-135" fmla="*/ 223838 w 666751"/>
                <a:gd name="connsiteY1-136" fmla="*/ 473869 h 859631"/>
                <a:gd name="connsiteX2-137" fmla="*/ 0 w 666751"/>
                <a:gd name="connsiteY2-138" fmla="*/ 859631 h 859631"/>
                <a:gd name="connsiteX3-139" fmla="*/ 666751 w 666751"/>
                <a:gd name="connsiteY3-140" fmla="*/ 854869 h 859631"/>
                <a:gd name="connsiteX4-141" fmla="*/ 476248 w 666751"/>
                <a:gd name="connsiteY4-142" fmla="*/ 519114 h 859631"/>
                <a:gd name="connsiteX5-143" fmla="*/ 335756 w 666751"/>
                <a:gd name="connsiteY5-144" fmla="*/ 0 h 859631"/>
                <a:gd name="connsiteX0-145" fmla="*/ 335756 w 666751"/>
                <a:gd name="connsiteY0-146" fmla="*/ 0 h 859631"/>
                <a:gd name="connsiteX1-147" fmla="*/ 223838 w 666751"/>
                <a:gd name="connsiteY1-148" fmla="*/ 473869 h 859631"/>
                <a:gd name="connsiteX2-149" fmla="*/ 0 w 666751"/>
                <a:gd name="connsiteY2-150" fmla="*/ 859631 h 859631"/>
                <a:gd name="connsiteX3-151" fmla="*/ 666751 w 666751"/>
                <a:gd name="connsiteY3-152" fmla="*/ 854869 h 859631"/>
                <a:gd name="connsiteX4-153" fmla="*/ 476248 w 666751"/>
                <a:gd name="connsiteY4-154" fmla="*/ 519114 h 859631"/>
                <a:gd name="connsiteX5-155" fmla="*/ 335756 w 666751"/>
                <a:gd name="connsiteY5-156" fmla="*/ 0 h 859631"/>
                <a:gd name="connsiteX0-157" fmla="*/ 335756 w 666751"/>
                <a:gd name="connsiteY0-158" fmla="*/ 0 h 859631"/>
                <a:gd name="connsiteX1-159" fmla="*/ 223838 w 666751"/>
                <a:gd name="connsiteY1-160" fmla="*/ 473869 h 859631"/>
                <a:gd name="connsiteX2-161" fmla="*/ 0 w 666751"/>
                <a:gd name="connsiteY2-162" fmla="*/ 859631 h 859631"/>
                <a:gd name="connsiteX3-163" fmla="*/ 666751 w 666751"/>
                <a:gd name="connsiteY3-164" fmla="*/ 854869 h 859631"/>
                <a:gd name="connsiteX4-165" fmla="*/ 476248 w 666751"/>
                <a:gd name="connsiteY4-166" fmla="*/ 519114 h 859631"/>
                <a:gd name="connsiteX5-167" fmla="*/ 335756 w 666751"/>
                <a:gd name="connsiteY5-168" fmla="*/ 0 h 859631"/>
                <a:gd name="connsiteX0-169" fmla="*/ 335756 w 666751"/>
                <a:gd name="connsiteY0-170" fmla="*/ 0 h 859631"/>
                <a:gd name="connsiteX1-171" fmla="*/ 223838 w 666751"/>
                <a:gd name="connsiteY1-172" fmla="*/ 473869 h 859631"/>
                <a:gd name="connsiteX2-173" fmla="*/ 0 w 666751"/>
                <a:gd name="connsiteY2-174" fmla="*/ 859631 h 859631"/>
                <a:gd name="connsiteX3-175" fmla="*/ 666751 w 666751"/>
                <a:gd name="connsiteY3-176" fmla="*/ 854869 h 859631"/>
                <a:gd name="connsiteX4-177" fmla="*/ 476248 w 666751"/>
                <a:gd name="connsiteY4-178" fmla="*/ 519114 h 859631"/>
                <a:gd name="connsiteX5-179" fmla="*/ 335756 w 666751"/>
                <a:gd name="connsiteY5-180" fmla="*/ 0 h 859631"/>
                <a:gd name="connsiteX0-181" fmla="*/ 335756 w 666751"/>
                <a:gd name="connsiteY0-182" fmla="*/ 0 h 859631"/>
                <a:gd name="connsiteX1-183" fmla="*/ 223838 w 666751"/>
                <a:gd name="connsiteY1-184" fmla="*/ 473869 h 859631"/>
                <a:gd name="connsiteX2-185" fmla="*/ 0 w 666751"/>
                <a:gd name="connsiteY2-186" fmla="*/ 859631 h 859631"/>
                <a:gd name="connsiteX3-187" fmla="*/ 666751 w 666751"/>
                <a:gd name="connsiteY3-188" fmla="*/ 854869 h 859631"/>
                <a:gd name="connsiteX4-189" fmla="*/ 476248 w 666751"/>
                <a:gd name="connsiteY4-190" fmla="*/ 519114 h 859631"/>
                <a:gd name="connsiteX5-191" fmla="*/ 335756 w 666751"/>
                <a:gd name="connsiteY5-192" fmla="*/ 0 h 859631"/>
              </a:gdLst>
              <a:ahLst/>
              <a:cxnLst>
                <a:cxn ang="0">
                  <a:pos x="connsiteX0-1" y="connsiteY0-2"/>
                </a:cxn>
                <a:cxn ang="0">
                  <a:pos x="connsiteX1-3" y="connsiteY1-4"/>
                </a:cxn>
                <a:cxn ang="0">
                  <a:pos x="connsiteX2-5" y="connsiteY2-6"/>
                </a:cxn>
                <a:cxn ang="0">
                  <a:pos x="connsiteX3-7" y="connsiteY3-8"/>
                </a:cxn>
                <a:cxn ang="0">
                  <a:pos x="connsiteX4-17" y="connsiteY4-18"/>
                </a:cxn>
                <a:cxn ang="0">
                  <a:pos x="connsiteX5-119" y="connsiteY5-120"/>
                </a:cxn>
              </a:cxnLst>
              <a:rect l="l" t="t" r="r" b="b"/>
              <a:pathLst>
                <a:path w="666751" h="859631">
                  <a:moveTo>
                    <a:pt x="335756" y="0"/>
                  </a:moveTo>
                  <a:cubicBezTo>
                    <a:pt x="313532" y="100806"/>
                    <a:pt x="260350" y="380206"/>
                    <a:pt x="223838" y="473869"/>
                  </a:cubicBezTo>
                  <a:cubicBezTo>
                    <a:pt x="168275" y="626268"/>
                    <a:pt x="107951" y="740569"/>
                    <a:pt x="0" y="859631"/>
                  </a:cubicBezTo>
                  <a:lnTo>
                    <a:pt x="666751" y="854869"/>
                  </a:lnTo>
                  <a:cubicBezTo>
                    <a:pt x="619125" y="802878"/>
                    <a:pt x="525461" y="648495"/>
                    <a:pt x="476248" y="519114"/>
                  </a:cubicBezTo>
                  <a:cubicBezTo>
                    <a:pt x="401635" y="350839"/>
                    <a:pt x="377031" y="175419"/>
                    <a:pt x="335756" y="0"/>
                  </a:cubicBezTo>
                  <a:close/>
                </a:path>
              </a:pathLst>
            </a:custGeom>
            <a:gradFill>
              <a:gsLst>
                <a:gs pos="0">
                  <a:srgbClr val="FE4444"/>
                </a:gs>
                <a:gs pos="100000">
                  <a:srgbClr val="832B2B"/>
                </a:gs>
              </a:gsLst>
              <a:lin scaled="0"/>
            </a:gradFill>
            <a:ln>
              <a:noFill/>
            </a:ln>
          </p:spPr>
          <p:style>
            <a:lnRef idx="2">
              <a:srgbClr val="FFC000">
                <a:shade val="50000"/>
              </a:srgbClr>
            </a:lnRef>
            <a:fillRef idx="1">
              <a:srgbClr val="FFC000"/>
            </a:fillRef>
            <a:effectRef idx="0">
              <a:srgbClr val="FFC000"/>
            </a:effectRef>
            <a:fontRef idx="minor">
              <a:sysClr val="window" lastClr="FFFFFF"/>
            </a:fontRef>
          </p:style>
          <p:txBody>
            <a:bodyPr rtlCol="0" anchor="ctr"/>
            <a:lstStyle/>
            <a:p>
              <a:pPr algn="ctr"/>
              <a:endParaRPr lang="zh-CN" altLang="en-US"/>
            </a:p>
          </p:txBody>
        </p:sp>
      </p:grpSp>
    </p:spTree>
    <p:custDataLst>
      <p:tags r:id="rId2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zh-CN" altLang="en-US" dirty="0">
              <a:solidFill>
                <a:srgbClr val="007ADD"/>
              </a:solidFill>
              <a:sym typeface="+mn-ea"/>
            </a:endParaRPr>
          </a:p>
        </p:txBody>
      </p:sp>
      <p:sp>
        <p:nvSpPr>
          <p:cNvPr id="8" name="文本框 7"/>
          <p:cNvSpPr txBox="1"/>
          <p:nvPr/>
        </p:nvSpPr>
        <p:spPr>
          <a:xfrm>
            <a:off x="3554730" y="509270"/>
            <a:ext cx="4754880"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为“快速误报排查”提供数据基础</a:t>
            </a:r>
            <a:endParaRPr lang="zh-CN" altLang="en-US" sz="2400">
              <a:solidFill>
                <a:srgbClr val="007ADD"/>
              </a:solidFill>
              <a:effectLst>
                <a:outerShdw blurRad="38100" dist="25400" dir="5400000" algn="ctr" rotWithShape="0">
                  <a:srgbClr val="6E747A">
                    <a:alpha val="43000"/>
                  </a:srgbClr>
                </a:outerShdw>
              </a:effectLst>
            </a:endParaRPr>
          </a:p>
        </p:txBody>
      </p:sp>
      <p:sp>
        <p:nvSpPr>
          <p:cNvPr id="47" name="Shape 1736"/>
          <p:cNvSpPr/>
          <p:nvPr>
            <p:custDataLst>
              <p:tags r:id="rId1"/>
            </p:custDataLst>
          </p:nvPr>
        </p:nvSpPr>
        <p:spPr>
          <a:xfrm>
            <a:off x="4716356" y="4805900"/>
            <a:ext cx="1174753" cy="2052100"/>
          </a:xfrm>
          <a:prstGeom prst="rect">
            <a:avLst/>
          </a:prstGeom>
          <a:solidFill>
            <a:srgbClr val="7498D4"/>
          </a:solidFill>
          <a:ln w="12700" cap="flat">
            <a:noFill/>
            <a:miter lim="400000"/>
          </a:ln>
          <a:effectLst/>
        </p:spPr>
        <p:txBody>
          <a:bodyPr wrap="square" lIns="0" tIns="0" rIns="0" bIns="0" numCol="1" anchor="t">
            <a:noAutofit/>
          </a:bodyPr>
          <a:lstStyle/>
          <a:p>
            <a:pPr lvl="0"/>
            <a:endParaRPr sz="1600"/>
          </a:p>
        </p:txBody>
      </p:sp>
      <p:sp>
        <p:nvSpPr>
          <p:cNvPr id="48" name="Shape 1737"/>
          <p:cNvSpPr/>
          <p:nvPr>
            <p:custDataLst>
              <p:tags r:id="rId2"/>
            </p:custDataLst>
          </p:nvPr>
        </p:nvSpPr>
        <p:spPr>
          <a:xfrm>
            <a:off x="4716356" y="3834065"/>
            <a:ext cx="1174753" cy="9718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11968" y="0"/>
                </a:lnTo>
                <a:lnTo>
                  <a:pt x="0" y="21600"/>
                </a:lnTo>
                <a:close/>
              </a:path>
            </a:pathLst>
          </a:custGeom>
          <a:solidFill>
            <a:srgbClr val="5F88CD"/>
          </a:solidFill>
          <a:ln w="12700" cap="flat">
            <a:noFill/>
            <a:miter lim="400000"/>
          </a:ln>
          <a:effectLst/>
        </p:spPr>
        <p:txBody>
          <a:bodyPr wrap="square" lIns="0" tIns="0" rIns="0" bIns="0" numCol="1" anchor="t">
            <a:noAutofit/>
          </a:bodyPr>
          <a:lstStyle/>
          <a:p>
            <a:pPr lvl="0"/>
            <a:endParaRPr sz="1600"/>
          </a:p>
        </p:txBody>
      </p:sp>
      <p:sp>
        <p:nvSpPr>
          <p:cNvPr id="49" name="Shape 1738"/>
          <p:cNvSpPr/>
          <p:nvPr>
            <p:custDataLst>
              <p:tags r:id="rId3"/>
            </p:custDataLst>
          </p:nvPr>
        </p:nvSpPr>
        <p:spPr>
          <a:xfrm>
            <a:off x="5367020" y="1017905"/>
            <a:ext cx="523875" cy="2816225"/>
          </a:xfrm>
          <a:prstGeom prst="rect">
            <a:avLst/>
          </a:prstGeom>
          <a:solidFill>
            <a:srgbClr val="7498D4"/>
          </a:solidFill>
          <a:ln w="12700" cap="flat">
            <a:noFill/>
            <a:miter lim="400000"/>
          </a:ln>
          <a:effectLst/>
        </p:spPr>
        <p:txBody>
          <a:bodyPr wrap="square" lIns="0" tIns="0" rIns="0" bIns="0" numCol="1" anchor="t">
            <a:noAutofit/>
          </a:bodyPr>
          <a:lstStyle/>
          <a:p>
            <a:pPr lvl="0"/>
            <a:endParaRPr sz="1600"/>
          </a:p>
        </p:txBody>
      </p:sp>
      <p:sp>
        <p:nvSpPr>
          <p:cNvPr id="51" name="Shape 1740"/>
          <p:cNvSpPr/>
          <p:nvPr>
            <p:custDataLst>
              <p:tags r:id="rId4"/>
            </p:custDataLst>
          </p:nvPr>
        </p:nvSpPr>
        <p:spPr>
          <a:xfrm>
            <a:off x="5891107" y="4805900"/>
            <a:ext cx="1174751" cy="2052100"/>
          </a:xfrm>
          <a:prstGeom prst="rect">
            <a:avLst/>
          </a:prstGeom>
          <a:solidFill>
            <a:srgbClr val="007ADD"/>
          </a:solidFill>
          <a:ln w="12700" cap="flat">
            <a:noFill/>
            <a:miter lim="400000"/>
          </a:ln>
          <a:effectLst/>
        </p:spPr>
        <p:txBody>
          <a:bodyPr wrap="square" lIns="0" tIns="0" rIns="0" bIns="0" numCol="1" anchor="t">
            <a:noAutofit/>
          </a:bodyPr>
          <a:lstStyle/>
          <a:p>
            <a:pPr lvl="0"/>
            <a:endParaRPr sz="1600"/>
          </a:p>
        </p:txBody>
      </p:sp>
      <p:sp>
        <p:nvSpPr>
          <p:cNvPr id="52" name="Shape 1741"/>
          <p:cNvSpPr/>
          <p:nvPr>
            <p:custDataLst>
              <p:tags r:id="rId5"/>
            </p:custDataLst>
          </p:nvPr>
        </p:nvSpPr>
        <p:spPr>
          <a:xfrm>
            <a:off x="5891107" y="3834065"/>
            <a:ext cx="1174751" cy="97183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9632" y="0"/>
                </a:lnTo>
                <a:lnTo>
                  <a:pt x="0" y="0"/>
                </a:lnTo>
                <a:lnTo>
                  <a:pt x="0" y="21600"/>
                </a:lnTo>
                <a:close/>
              </a:path>
            </a:pathLst>
          </a:custGeom>
          <a:solidFill>
            <a:srgbClr val="006FC4"/>
          </a:solidFill>
          <a:ln w="12700" cap="flat">
            <a:noFill/>
            <a:miter lim="400000"/>
          </a:ln>
          <a:effectLst/>
        </p:spPr>
        <p:txBody>
          <a:bodyPr wrap="square" lIns="0" tIns="0" rIns="0" bIns="0" numCol="1" anchor="t">
            <a:noAutofit/>
          </a:bodyPr>
          <a:lstStyle/>
          <a:p>
            <a:pPr lvl="0"/>
            <a:endParaRPr sz="1600"/>
          </a:p>
        </p:txBody>
      </p:sp>
      <p:sp>
        <p:nvSpPr>
          <p:cNvPr id="53" name="Shape 1742"/>
          <p:cNvSpPr/>
          <p:nvPr>
            <p:custDataLst>
              <p:tags r:id="rId6"/>
            </p:custDataLst>
          </p:nvPr>
        </p:nvSpPr>
        <p:spPr>
          <a:xfrm>
            <a:off x="5890895" y="1027430"/>
            <a:ext cx="523875" cy="2806700"/>
          </a:xfrm>
          <a:prstGeom prst="rect">
            <a:avLst/>
          </a:prstGeom>
          <a:solidFill>
            <a:srgbClr val="007ADD"/>
          </a:solidFill>
          <a:ln w="12700" cap="flat">
            <a:noFill/>
            <a:miter lim="400000"/>
          </a:ln>
          <a:effectLst/>
        </p:spPr>
        <p:txBody>
          <a:bodyPr wrap="square" lIns="0" tIns="0" rIns="0" bIns="0" numCol="1" anchor="t">
            <a:noAutofit/>
          </a:bodyPr>
          <a:lstStyle/>
          <a:p>
            <a:pPr lvl="0"/>
            <a:endParaRPr sz="1600"/>
          </a:p>
        </p:txBody>
      </p:sp>
      <p:sp>
        <p:nvSpPr>
          <p:cNvPr id="170" name="Shape 1752"/>
          <p:cNvSpPr/>
          <p:nvPr>
            <p:custDataLst>
              <p:tags r:id="rId7"/>
            </p:custDataLst>
          </p:nvPr>
        </p:nvSpPr>
        <p:spPr>
          <a:xfrm>
            <a:off x="5367020" y="1014730"/>
            <a:ext cx="1047750" cy="1505585"/>
          </a:xfrm>
          <a:prstGeom prst="rect">
            <a:avLst/>
          </a:prstGeom>
          <a:gradFill>
            <a:gsLst>
              <a:gs pos="0">
                <a:srgbClr val="FFFFFF"/>
              </a:gs>
              <a:gs pos="54000">
                <a:srgbClr val="FFFFFF">
                  <a:alpha val="75000"/>
                </a:srgbClr>
              </a:gs>
              <a:gs pos="100000">
                <a:srgbClr val="FFFFFF">
                  <a:alpha val="0"/>
                </a:srgbClr>
              </a:gs>
            </a:gsLst>
            <a:lin ang="5400000"/>
          </a:gradFill>
          <a:ln w="12700">
            <a:miter lim="400000"/>
          </a:ln>
        </p:spPr>
        <p:txBody>
          <a:bodyPr lIns="0" tIns="0" rIns="0" bIns="0" anchor="ctr"/>
          <a:lstStyle/>
          <a:p>
            <a:pPr lvl="0" algn="ctr">
              <a:defRPr>
                <a:solidFill>
                  <a:srgbClr val="FFFFFF"/>
                </a:solidFill>
              </a:defRPr>
            </a:pPr>
            <a:endParaRPr sz="1600"/>
          </a:p>
        </p:txBody>
      </p:sp>
      <p:sp>
        <p:nvSpPr>
          <p:cNvPr id="192" name="Shape 1767"/>
          <p:cNvSpPr/>
          <p:nvPr>
            <p:custDataLst>
              <p:tags r:id="rId8"/>
            </p:custDataLst>
          </p:nvPr>
        </p:nvSpPr>
        <p:spPr>
          <a:xfrm rot="10800000" flipH="1">
            <a:off x="6153045" y="2950703"/>
            <a:ext cx="2089680" cy="3876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007ADD"/>
            </a:solidFill>
            <a:prstDash val="sysDash"/>
            <a:miter lim="800000"/>
          </a:ln>
          <a:effectLst/>
        </p:spPr>
        <p:txBody>
          <a:bodyPr wrap="square" lIns="0" tIns="0" rIns="0" bIns="0" numCol="1" anchor="ctr">
            <a:noAutofit/>
          </a:bodyPr>
          <a:lstStyle/>
          <a:p>
            <a:pPr lvl="0"/>
            <a:endParaRPr sz="1600"/>
          </a:p>
        </p:txBody>
      </p:sp>
      <p:sp>
        <p:nvSpPr>
          <p:cNvPr id="193" name="Shape 1768"/>
          <p:cNvSpPr/>
          <p:nvPr>
            <p:custDataLst>
              <p:tags r:id="rId9"/>
            </p:custDataLst>
          </p:nvPr>
        </p:nvSpPr>
        <p:spPr>
          <a:xfrm>
            <a:off x="8146989" y="2872695"/>
            <a:ext cx="162561" cy="162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7ADD"/>
          </a:solidFill>
          <a:ln w="12700" cap="flat">
            <a:noFill/>
            <a:miter lim="400000"/>
          </a:ln>
          <a:effectLst/>
        </p:spPr>
        <p:txBody>
          <a:bodyPr wrap="square" lIns="0" tIns="0" rIns="0" bIns="0" numCol="1" anchor="ctr">
            <a:noAutofit/>
          </a:bodyPr>
          <a:lstStyle/>
          <a:p>
            <a:pPr lvl="0" algn="ctr">
              <a:defRPr>
                <a:solidFill>
                  <a:srgbClr val="FFFFFF"/>
                </a:solidFill>
              </a:defRPr>
            </a:pPr>
            <a:endParaRPr sz="1600"/>
          </a:p>
        </p:txBody>
      </p:sp>
      <p:sp>
        <p:nvSpPr>
          <p:cNvPr id="190" name="文本框 189"/>
          <p:cNvSpPr txBox="1"/>
          <p:nvPr>
            <p:custDataLst>
              <p:tags r:id="rId10"/>
            </p:custDataLst>
          </p:nvPr>
        </p:nvSpPr>
        <p:spPr>
          <a:xfrm>
            <a:off x="7738745" y="3338195"/>
            <a:ext cx="3070860" cy="1667510"/>
          </a:xfrm>
          <a:prstGeom prst="rect">
            <a:avLst/>
          </a:prstGeom>
          <a:noFill/>
          <a:ln w="12700" cap="flat">
            <a:noFill/>
            <a:miter lim="400000"/>
          </a:ln>
          <a:effectLst/>
        </p:spPr>
        <p:txBody>
          <a:bodyPr wrap="square" lIns="90000" tIns="46800" rIns="90000" bIns="46800" numCol="1" anchor="t" anchorCtr="0"/>
          <a:lstStyle>
            <a:defPPr>
              <a:defRPr lang="zh-CN"/>
            </a:defPPr>
            <a:lvl1pPr lvl="0">
              <a:defRPr>
                <a:solidFill>
                  <a:srgbClr val="000000"/>
                </a:solidFill>
              </a:defRPr>
            </a:lvl1pPr>
          </a:lstStyle>
          <a:p>
            <a:r>
              <a:rPr lang="zh-CN" altLang="en-US"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当入侵检测系统告警某个</a:t>
            </a:r>
            <a:r>
              <a:rPr lang="en-US" alt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设备存在WEB漏洞时，运维人员可以登入我们的系统，在资产页面，根据告警信息中的</a:t>
            </a:r>
            <a:r>
              <a:rPr lang="en-US" alt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IP</a:t>
            </a:r>
            <a:r>
              <a:rPr lang="zh-CN" altLang="en-US"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地址，查询对应的设备，发现其资产小类为叫号机，可以分析出叫号机属于哑终端，没有</a:t>
            </a:r>
            <a:r>
              <a:rPr lang="en-US" alt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WEB</a:t>
            </a:r>
            <a:r>
              <a:rPr lang="zh-CN" altLang="en-US"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，不可能存在</a:t>
            </a:r>
            <a:r>
              <a:rPr lang="en-US" altLang="zh-CN"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WEB</a:t>
            </a:r>
            <a:r>
              <a:rPr lang="zh-CN" altLang="en-US" sz="160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rPr>
              <a:t>相关的漏洞</a:t>
            </a:r>
            <a:endParaRPr lang="zh-CN" altLang="en-US" sz="1600" dirty="0">
              <a:solidFill>
                <a:srgbClr val="007AD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91" name="文本框 190"/>
          <p:cNvSpPr txBox="1"/>
          <p:nvPr>
            <p:custDataLst>
              <p:tags r:id="rId11"/>
            </p:custDataLst>
          </p:nvPr>
        </p:nvSpPr>
        <p:spPr>
          <a:xfrm>
            <a:off x="8496265" y="2696997"/>
            <a:ext cx="3070800" cy="478800"/>
          </a:xfrm>
          <a:prstGeom prst="rect">
            <a:avLst/>
          </a:prstGeom>
          <a:noFill/>
          <a:ln w="12700" cap="flat">
            <a:noFill/>
            <a:miter lim="400000"/>
          </a:ln>
          <a:effectLst/>
        </p:spPr>
        <p:txBody>
          <a:bodyPr wrap="square" lIns="90000" tIns="46800" rIns="90000" bIns="46800" numCol="1" anchor="ctr" anchorCtr="0">
            <a:normAutofit lnSpcReduction="10000"/>
          </a:bodyPr>
          <a:lstStyle>
            <a:defPPr>
              <a:defRPr lang="zh-CN"/>
            </a:defPPr>
            <a:lvl1pPr lvl="0">
              <a:defRPr sz="2400" b="0"/>
            </a:lvl1pPr>
          </a:lstStyle>
          <a:p>
            <a:r>
              <a:rPr lang="zh-CN" altLang="en-US" b="1" dirty="0">
                <a:solidFill>
                  <a:srgbClr val="007ADD"/>
                </a:solidFill>
                <a:latin typeface="微软雅黑" panose="020B0503020204020204" pitchFamily="34" charset="-122"/>
                <a:ea typeface="微软雅黑" panose="020B0503020204020204" pitchFamily="34" charset="-122"/>
                <a:cs typeface="+mn-ea"/>
              </a:rPr>
              <a:t>解决方案</a:t>
            </a:r>
            <a:endParaRPr lang="zh-CN" altLang="en-US" b="1" dirty="0">
              <a:solidFill>
                <a:srgbClr val="007ADD"/>
              </a:solidFill>
              <a:latin typeface="微软雅黑" panose="020B0503020204020204" pitchFamily="34" charset="-122"/>
              <a:ea typeface="微软雅黑" panose="020B0503020204020204" pitchFamily="34" charset="-122"/>
              <a:cs typeface="+mn-ea"/>
            </a:endParaRPr>
          </a:p>
        </p:txBody>
      </p:sp>
      <p:sp>
        <p:nvSpPr>
          <p:cNvPr id="210" name="Shape 1755"/>
          <p:cNvSpPr/>
          <p:nvPr>
            <p:custDataLst>
              <p:tags r:id="rId12"/>
            </p:custDataLst>
          </p:nvPr>
        </p:nvSpPr>
        <p:spPr>
          <a:xfrm>
            <a:off x="3423279" y="2565190"/>
            <a:ext cx="2115611" cy="3921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47625" cap="flat">
            <a:solidFill>
              <a:srgbClr val="7498D4"/>
            </a:solidFill>
            <a:prstDash val="sysDash"/>
            <a:miter lim="800000"/>
          </a:ln>
          <a:effectLst/>
        </p:spPr>
        <p:txBody>
          <a:bodyPr wrap="square" lIns="0" tIns="0" rIns="0" bIns="0" numCol="1" anchor="ctr">
            <a:noAutofit/>
          </a:bodyPr>
          <a:lstStyle/>
          <a:p>
            <a:pPr lvl="0"/>
            <a:endParaRPr sz="1600"/>
          </a:p>
        </p:txBody>
      </p:sp>
      <p:sp>
        <p:nvSpPr>
          <p:cNvPr id="211" name="Shape 1756"/>
          <p:cNvSpPr/>
          <p:nvPr>
            <p:custDataLst>
              <p:tags r:id="rId13"/>
            </p:custDataLst>
          </p:nvPr>
        </p:nvSpPr>
        <p:spPr>
          <a:xfrm>
            <a:off x="3356815" y="2485052"/>
            <a:ext cx="162561" cy="1625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7498D4"/>
          </a:solidFill>
          <a:ln w="12700" cap="flat">
            <a:noFill/>
            <a:miter lim="400000"/>
          </a:ln>
          <a:effectLst/>
        </p:spPr>
        <p:txBody>
          <a:bodyPr wrap="square" lIns="0" tIns="0" rIns="0" bIns="0" numCol="1" anchor="ctr">
            <a:noAutofit/>
          </a:bodyPr>
          <a:lstStyle/>
          <a:p>
            <a:pPr lvl="0" algn="ctr">
              <a:defRPr>
                <a:solidFill>
                  <a:srgbClr val="FFFFFF"/>
                </a:solidFill>
              </a:defRPr>
            </a:pPr>
            <a:endParaRPr sz="1600">
              <a:solidFill>
                <a:srgbClr val="7498D4"/>
              </a:solidFill>
            </a:endParaRPr>
          </a:p>
        </p:txBody>
      </p:sp>
      <p:sp>
        <p:nvSpPr>
          <p:cNvPr id="208" name="文本框 207"/>
          <p:cNvSpPr txBox="1"/>
          <p:nvPr>
            <p:custDataLst>
              <p:tags r:id="rId14"/>
            </p:custDataLst>
          </p:nvPr>
        </p:nvSpPr>
        <p:spPr>
          <a:xfrm>
            <a:off x="235211" y="2326315"/>
            <a:ext cx="3070019" cy="480053"/>
          </a:xfrm>
          <a:prstGeom prst="rect">
            <a:avLst/>
          </a:prstGeom>
          <a:noFill/>
          <a:ln w="12700" cap="flat">
            <a:noFill/>
            <a:miter lim="400000"/>
          </a:ln>
          <a:effectLst/>
        </p:spPr>
        <p:txBody>
          <a:bodyPr wrap="square" lIns="90000" tIns="46800" rIns="90000" bIns="46800" numCol="1" anchor="ctr" anchorCtr="0">
            <a:normAutofit lnSpcReduction="10000"/>
          </a:bodyPr>
          <a:lstStyle>
            <a:defPPr>
              <a:defRPr lang="zh-CN"/>
            </a:defPPr>
            <a:lvl1pPr lvl="0" algn="r">
              <a:defRPr sz="2400" b="0">
                <a:latin typeface="Arial" panose="020B0604020202020204" pitchFamily="34" charset="0"/>
              </a:defRPr>
            </a:lvl1pPr>
          </a:lstStyle>
          <a:p>
            <a:r>
              <a:rPr lang="zh-CN" altLang="en-US" b="1" dirty="0">
                <a:solidFill>
                  <a:srgbClr val="7498D4"/>
                </a:solidFill>
                <a:latin typeface="微软雅黑" panose="020B0503020204020204" pitchFamily="34" charset="-122"/>
                <a:ea typeface="微软雅黑" panose="020B0503020204020204" pitchFamily="34" charset="-122"/>
                <a:cs typeface="+mn-ea"/>
              </a:rPr>
              <a:t>场景描述</a:t>
            </a:r>
            <a:endParaRPr lang="zh-CN" altLang="en-US" b="1" dirty="0">
              <a:solidFill>
                <a:srgbClr val="7498D4"/>
              </a:solidFill>
              <a:latin typeface="微软雅黑" panose="020B0503020204020204" pitchFamily="34" charset="-122"/>
              <a:ea typeface="微软雅黑" panose="020B0503020204020204" pitchFamily="34" charset="-122"/>
              <a:cs typeface="+mn-ea"/>
            </a:endParaRPr>
          </a:p>
        </p:txBody>
      </p:sp>
      <p:sp>
        <p:nvSpPr>
          <p:cNvPr id="209" name="文本框 208"/>
          <p:cNvSpPr txBox="1"/>
          <p:nvPr>
            <p:custDataLst>
              <p:tags r:id="rId15"/>
            </p:custDataLst>
          </p:nvPr>
        </p:nvSpPr>
        <p:spPr>
          <a:xfrm>
            <a:off x="1086746" y="2957362"/>
            <a:ext cx="3072341" cy="954105"/>
          </a:xfrm>
          <a:prstGeom prst="rect">
            <a:avLst/>
          </a:prstGeom>
          <a:noFill/>
          <a:ln w="12700" cap="flat">
            <a:noFill/>
            <a:miter lim="400000"/>
          </a:ln>
          <a:effectLst/>
        </p:spPr>
        <p:txBody>
          <a:bodyPr wrap="square" lIns="60959" tIns="60959" rIns="60959" bIns="60959" numCol="1" anchor="t" anchorCtr="0"/>
          <a:lstStyle>
            <a:defPPr>
              <a:defRPr lang="zh-CN"/>
            </a:defPPr>
            <a:lvl1pPr lvl="0" algn="r"/>
          </a:lstStyle>
          <a:p>
            <a:pPr algn="l"/>
            <a:r>
              <a:rPr lang="zh-CN" altLang="en-US" sz="1600">
                <a:solidFill>
                  <a:srgbClr val="7498D4"/>
                </a:solidFill>
                <a:sym typeface="+mn-ea"/>
              </a:rPr>
              <a:t>已搭建的入侵检测系统存在大量误报，需要耗费大量人力去采集信息以排查误报，比如报某个</a:t>
            </a:r>
            <a:r>
              <a:rPr lang="en-US" altLang="zh-CN" sz="1600">
                <a:solidFill>
                  <a:srgbClr val="7498D4"/>
                </a:solidFill>
                <a:sym typeface="+mn-ea"/>
              </a:rPr>
              <a:t>IP</a:t>
            </a:r>
            <a:r>
              <a:rPr lang="zh-CN" altLang="en-US" sz="1600">
                <a:solidFill>
                  <a:srgbClr val="7498D4"/>
                </a:solidFill>
                <a:sym typeface="+mn-ea"/>
              </a:rPr>
              <a:t>设备存在WEB漏洞</a:t>
            </a:r>
            <a:endParaRPr lang="zh-CN" altLang="en-US" sz="1600">
              <a:solidFill>
                <a:srgbClr val="7498D4"/>
              </a:solidFill>
              <a:sym typeface="+mn-ea"/>
            </a:endParaRPr>
          </a:p>
          <a:p>
            <a:pPr algn="l"/>
            <a:endParaRPr lang="zh-CN" altLang="en-US" sz="1600" dirty="0">
              <a:solidFill>
                <a:srgbClr val="7498D4"/>
              </a:solidFill>
              <a:sym typeface="+mn-ea"/>
            </a:endParaRPr>
          </a:p>
        </p:txBody>
      </p:sp>
      <p:sp>
        <p:nvSpPr>
          <p:cNvPr id="55" name="Oval 78"/>
          <p:cNvSpPr/>
          <p:nvPr>
            <p:custDataLst>
              <p:tags r:id="rId16"/>
            </p:custDataLst>
          </p:nvPr>
        </p:nvSpPr>
        <p:spPr>
          <a:xfrm>
            <a:off x="4992424" y="5467956"/>
            <a:ext cx="622617" cy="692465"/>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56" name="Shape 1780"/>
          <p:cNvSpPr/>
          <p:nvPr>
            <p:custDataLst>
              <p:tags r:id="rId17"/>
            </p:custDataLst>
          </p:nvPr>
        </p:nvSpPr>
        <p:spPr>
          <a:xfrm>
            <a:off x="5103459" y="5644498"/>
            <a:ext cx="384509" cy="384129"/>
          </a:xfrm>
          <a:custGeom>
            <a:avLst/>
            <a:gdLst/>
            <a:ahLst/>
            <a:cxnLst>
              <a:cxn ang="0">
                <a:pos x="wd2" y="hd2"/>
              </a:cxn>
              <a:cxn ang="5400000">
                <a:pos x="wd2" y="hd2"/>
              </a:cxn>
              <a:cxn ang="10800000">
                <a:pos x="wd2" y="hd2"/>
              </a:cxn>
              <a:cxn ang="16200000">
                <a:pos x="wd2" y="hd2"/>
              </a:cxn>
            </a:cxnLst>
            <a:rect l="0" t="0" r="r" b="b"/>
            <a:pathLst>
              <a:path w="21600" h="21600" extrusionOk="0">
                <a:moveTo>
                  <a:pt x="20533" y="13214"/>
                </a:moveTo>
                <a:cubicBezTo>
                  <a:pt x="17737" y="10419"/>
                  <a:pt x="17737" y="10419"/>
                  <a:pt x="17737" y="10419"/>
                </a:cubicBezTo>
                <a:cubicBezTo>
                  <a:pt x="17026" y="9707"/>
                  <a:pt x="16111" y="9352"/>
                  <a:pt x="15044" y="9352"/>
                </a:cubicBezTo>
                <a:cubicBezTo>
                  <a:pt x="13976" y="9352"/>
                  <a:pt x="13062" y="9707"/>
                  <a:pt x="12299" y="10470"/>
                </a:cubicBezTo>
                <a:cubicBezTo>
                  <a:pt x="11130" y="9352"/>
                  <a:pt x="11130" y="9352"/>
                  <a:pt x="11130" y="9352"/>
                </a:cubicBezTo>
                <a:cubicBezTo>
                  <a:pt x="11893" y="8589"/>
                  <a:pt x="12299" y="7624"/>
                  <a:pt x="12299" y="6556"/>
                </a:cubicBezTo>
                <a:cubicBezTo>
                  <a:pt x="12299" y="5489"/>
                  <a:pt x="11944" y="4625"/>
                  <a:pt x="11181" y="3863"/>
                </a:cubicBezTo>
                <a:cubicBezTo>
                  <a:pt x="8488" y="1118"/>
                  <a:pt x="8488" y="1118"/>
                  <a:pt x="8488" y="1118"/>
                </a:cubicBezTo>
                <a:cubicBezTo>
                  <a:pt x="7725" y="356"/>
                  <a:pt x="6810" y="0"/>
                  <a:pt x="5743" y="0"/>
                </a:cubicBezTo>
                <a:cubicBezTo>
                  <a:pt x="4727" y="0"/>
                  <a:pt x="3812" y="356"/>
                  <a:pt x="3049" y="1118"/>
                </a:cubicBezTo>
                <a:cubicBezTo>
                  <a:pt x="1118" y="3049"/>
                  <a:pt x="1118" y="3049"/>
                  <a:pt x="1118" y="3049"/>
                </a:cubicBezTo>
                <a:cubicBezTo>
                  <a:pt x="356" y="3761"/>
                  <a:pt x="0" y="4676"/>
                  <a:pt x="0" y="5743"/>
                </a:cubicBezTo>
                <a:cubicBezTo>
                  <a:pt x="0" y="6760"/>
                  <a:pt x="356" y="7674"/>
                  <a:pt x="1118" y="8437"/>
                </a:cubicBezTo>
                <a:cubicBezTo>
                  <a:pt x="3863" y="11181"/>
                  <a:pt x="3863" y="11181"/>
                  <a:pt x="3863" y="11181"/>
                </a:cubicBezTo>
                <a:cubicBezTo>
                  <a:pt x="4625" y="11944"/>
                  <a:pt x="5489" y="12299"/>
                  <a:pt x="6556" y="12299"/>
                </a:cubicBezTo>
                <a:cubicBezTo>
                  <a:pt x="7674" y="12299"/>
                  <a:pt x="8589" y="11893"/>
                  <a:pt x="9352" y="11130"/>
                </a:cubicBezTo>
                <a:cubicBezTo>
                  <a:pt x="10470" y="12299"/>
                  <a:pt x="10470" y="12299"/>
                  <a:pt x="10470" y="12299"/>
                </a:cubicBezTo>
                <a:cubicBezTo>
                  <a:pt x="9707" y="13062"/>
                  <a:pt x="9352" y="13976"/>
                  <a:pt x="9352" y="15044"/>
                </a:cubicBezTo>
                <a:cubicBezTo>
                  <a:pt x="9352" y="16111"/>
                  <a:pt x="9707" y="17026"/>
                  <a:pt x="10419" y="17737"/>
                </a:cubicBezTo>
                <a:cubicBezTo>
                  <a:pt x="13163" y="20482"/>
                  <a:pt x="13163" y="20482"/>
                  <a:pt x="13163" y="20482"/>
                </a:cubicBezTo>
                <a:cubicBezTo>
                  <a:pt x="13875" y="21244"/>
                  <a:pt x="14790" y="21600"/>
                  <a:pt x="15857" y="21600"/>
                </a:cubicBezTo>
                <a:cubicBezTo>
                  <a:pt x="16924" y="21600"/>
                  <a:pt x="17839" y="21244"/>
                  <a:pt x="18551" y="20533"/>
                </a:cubicBezTo>
                <a:cubicBezTo>
                  <a:pt x="20482" y="18601"/>
                  <a:pt x="20482" y="18601"/>
                  <a:pt x="20482" y="18601"/>
                </a:cubicBezTo>
                <a:cubicBezTo>
                  <a:pt x="21244" y="17839"/>
                  <a:pt x="21600" y="16975"/>
                  <a:pt x="21600" y="15908"/>
                </a:cubicBezTo>
                <a:cubicBezTo>
                  <a:pt x="21600" y="14840"/>
                  <a:pt x="21244" y="13926"/>
                  <a:pt x="20533" y="13214"/>
                </a:cubicBezTo>
                <a:close/>
                <a:moveTo>
                  <a:pt x="9352" y="7522"/>
                </a:moveTo>
                <a:cubicBezTo>
                  <a:pt x="9301" y="7522"/>
                  <a:pt x="9199" y="7420"/>
                  <a:pt x="9097" y="7268"/>
                </a:cubicBezTo>
                <a:cubicBezTo>
                  <a:pt x="8945" y="7115"/>
                  <a:pt x="8843" y="7014"/>
                  <a:pt x="8792" y="7014"/>
                </a:cubicBezTo>
                <a:cubicBezTo>
                  <a:pt x="8742" y="6963"/>
                  <a:pt x="8640" y="6861"/>
                  <a:pt x="8538" y="6810"/>
                </a:cubicBezTo>
                <a:cubicBezTo>
                  <a:pt x="8437" y="6709"/>
                  <a:pt x="8335" y="6658"/>
                  <a:pt x="8233" y="6607"/>
                </a:cubicBezTo>
                <a:cubicBezTo>
                  <a:pt x="8081" y="6607"/>
                  <a:pt x="7979" y="6556"/>
                  <a:pt x="7827" y="6556"/>
                </a:cubicBezTo>
                <a:cubicBezTo>
                  <a:pt x="7471" y="6556"/>
                  <a:pt x="7166" y="6709"/>
                  <a:pt x="6963" y="6963"/>
                </a:cubicBezTo>
                <a:cubicBezTo>
                  <a:pt x="6709" y="7166"/>
                  <a:pt x="6556" y="7471"/>
                  <a:pt x="6556" y="7827"/>
                </a:cubicBezTo>
                <a:cubicBezTo>
                  <a:pt x="6556" y="7979"/>
                  <a:pt x="6607" y="8081"/>
                  <a:pt x="6607" y="8233"/>
                </a:cubicBezTo>
                <a:cubicBezTo>
                  <a:pt x="6658" y="8335"/>
                  <a:pt x="6709" y="8437"/>
                  <a:pt x="6810" y="8538"/>
                </a:cubicBezTo>
                <a:cubicBezTo>
                  <a:pt x="6861" y="8640"/>
                  <a:pt x="6963" y="8742"/>
                  <a:pt x="7014" y="8792"/>
                </a:cubicBezTo>
                <a:cubicBezTo>
                  <a:pt x="7014" y="8843"/>
                  <a:pt x="7115" y="8945"/>
                  <a:pt x="7268" y="9097"/>
                </a:cubicBezTo>
                <a:cubicBezTo>
                  <a:pt x="7420" y="9199"/>
                  <a:pt x="7522" y="9301"/>
                  <a:pt x="7522" y="9352"/>
                </a:cubicBezTo>
                <a:cubicBezTo>
                  <a:pt x="7268" y="9606"/>
                  <a:pt x="6963" y="9758"/>
                  <a:pt x="6556" y="9758"/>
                </a:cubicBezTo>
                <a:cubicBezTo>
                  <a:pt x="6200" y="9758"/>
                  <a:pt x="5896" y="9606"/>
                  <a:pt x="5692" y="9402"/>
                </a:cubicBezTo>
                <a:cubicBezTo>
                  <a:pt x="2897" y="6607"/>
                  <a:pt x="2897" y="6607"/>
                  <a:pt x="2897" y="6607"/>
                </a:cubicBezTo>
                <a:cubicBezTo>
                  <a:pt x="2694" y="6353"/>
                  <a:pt x="2541" y="6099"/>
                  <a:pt x="2541" y="5743"/>
                </a:cubicBezTo>
                <a:cubicBezTo>
                  <a:pt x="2541" y="5387"/>
                  <a:pt x="2643" y="5082"/>
                  <a:pt x="2897" y="4828"/>
                </a:cubicBezTo>
                <a:cubicBezTo>
                  <a:pt x="4879" y="2897"/>
                  <a:pt x="4879" y="2897"/>
                  <a:pt x="4879" y="2897"/>
                </a:cubicBezTo>
                <a:cubicBezTo>
                  <a:pt x="5133" y="2643"/>
                  <a:pt x="5438" y="2541"/>
                  <a:pt x="5743" y="2541"/>
                </a:cubicBezTo>
                <a:cubicBezTo>
                  <a:pt x="6099" y="2541"/>
                  <a:pt x="6404" y="2643"/>
                  <a:pt x="6658" y="2897"/>
                </a:cubicBezTo>
                <a:cubicBezTo>
                  <a:pt x="9402" y="5641"/>
                  <a:pt x="9402" y="5641"/>
                  <a:pt x="9402" y="5641"/>
                </a:cubicBezTo>
                <a:cubicBezTo>
                  <a:pt x="9656" y="5896"/>
                  <a:pt x="9758" y="6200"/>
                  <a:pt x="9758" y="6556"/>
                </a:cubicBezTo>
                <a:cubicBezTo>
                  <a:pt x="9758" y="6912"/>
                  <a:pt x="9606" y="7268"/>
                  <a:pt x="9352" y="7522"/>
                </a:cubicBezTo>
                <a:close/>
                <a:moveTo>
                  <a:pt x="18703" y="16772"/>
                </a:moveTo>
                <a:cubicBezTo>
                  <a:pt x="16772" y="18703"/>
                  <a:pt x="16772" y="18703"/>
                  <a:pt x="16772" y="18703"/>
                </a:cubicBezTo>
                <a:cubicBezTo>
                  <a:pt x="16518" y="18957"/>
                  <a:pt x="16213" y="19059"/>
                  <a:pt x="15857" y="19059"/>
                </a:cubicBezTo>
                <a:cubicBezTo>
                  <a:pt x="15501" y="19059"/>
                  <a:pt x="15196" y="18957"/>
                  <a:pt x="14942" y="18703"/>
                </a:cubicBezTo>
                <a:cubicBezTo>
                  <a:pt x="12248" y="15959"/>
                  <a:pt x="12248" y="15959"/>
                  <a:pt x="12248" y="15959"/>
                </a:cubicBezTo>
                <a:cubicBezTo>
                  <a:pt x="11994" y="15704"/>
                  <a:pt x="11842" y="15400"/>
                  <a:pt x="11842" y="15044"/>
                </a:cubicBezTo>
                <a:cubicBezTo>
                  <a:pt x="11842" y="14688"/>
                  <a:pt x="11994" y="14383"/>
                  <a:pt x="12299" y="14078"/>
                </a:cubicBezTo>
                <a:cubicBezTo>
                  <a:pt x="12299" y="14129"/>
                  <a:pt x="12401" y="14231"/>
                  <a:pt x="12553" y="14332"/>
                </a:cubicBezTo>
                <a:cubicBezTo>
                  <a:pt x="12655" y="14485"/>
                  <a:pt x="12757" y="14586"/>
                  <a:pt x="12808" y="14637"/>
                </a:cubicBezTo>
                <a:cubicBezTo>
                  <a:pt x="12858" y="14688"/>
                  <a:pt x="12960" y="14739"/>
                  <a:pt x="13062" y="14840"/>
                </a:cubicBezTo>
                <a:cubicBezTo>
                  <a:pt x="13214" y="14942"/>
                  <a:pt x="13316" y="14993"/>
                  <a:pt x="13417" y="14993"/>
                </a:cubicBezTo>
                <a:cubicBezTo>
                  <a:pt x="13519" y="15044"/>
                  <a:pt x="13672" y="15044"/>
                  <a:pt x="13773" y="15044"/>
                </a:cubicBezTo>
                <a:cubicBezTo>
                  <a:pt x="14129" y="15044"/>
                  <a:pt x="14434" y="14942"/>
                  <a:pt x="14688" y="14688"/>
                </a:cubicBezTo>
                <a:cubicBezTo>
                  <a:pt x="14942" y="14434"/>
                  <a:pt x="15044" y="14129"/>
                  <a:pt x="15044" y="13773"/>
                </a:cubicBezTo>
                <a:cubicBezTo>
                  <a:pt x="15044" y="13672"/>
                  <a:pt x="15044" y="13519"/>
                  <a:pt x="14993" y="13417"/>
                </a:cubicBezTo>
                <a:cubicBezTo>
                  <a:pt x="14993" y="13316"/>
                  <a:pt x="14942" y="13214"/>
                  <a:pt x="14840" y="13062"/>
                </a:cubicBezTo>
                <a:cubicBezTo>
                  <a:pt x="14739" y="12960"/>
                  <a:pt x="14688" y="12858"/>
                  <a:pt x="14637" y="12808"/>
                </a:cubicBezTo>
                <a:cubicBezTo>
                  <a:pt x="14586" y="12757"/>
                  <a:pt x="14485" y="12655"/>
                  <a:pt x="14332" y="12553"/>
                </a:cubicBezTo>
                <a:cubicBezTo>
                  <a:pt x="14231" y="12401"/>
                  <a:pt x="14129" y="12299"/>
                  <a:pt x="14078" y="12299"/>
                </a:cubicBezTo>
                <a:cubicBezTo>
                  <a:pt x="14383" y="11994"/>
                  <a:pt x="14688" y="11893"/>
                  <a:pt x="15044" y="11893"/>
                </a:cubicBezTo>
                <a:cubicBezTo>
                  <a:pt x="15400" y="11893"/>
                  <a:pt x="15704" y="11994"/>
                  <a:pt x="15959" y="12248"/>
                </a:cubicBezTo>
                <a:cubicBezTo>
                  <a:pt x="18703" y="14993"/>
                  <a:pt x="18703" y="14993"/>
                  <a:pt x="18703" y="14993"/>
                </a:cubicBezTo>
                <a:cubicBezTo>
                  <a:pt x="18957" y="15247"/>
                  <a:pt x="19059" y="15552"/>
                  <a:pt x="19059" y="15908"/>
                </a:cubicBezTo>
                <a:cubicBezTo>
                  <a:pt x="19059" y="16264"/>
                  <a:pt x="18957" y="16518"/>
                  <a:pt x="18703" y="16772"/>
                </a:cubicBezTo>
                <a:close/>
                <a:moveTo>
                  <a:pt x="18703" y="16772"/>
                </a:moveTo>
                <a:cubicBezTo>
                  <a:pt x="18703" y="16772"/>
                  <a:pt x="18703" y="16772"/>
                  <a:pt x="18703" y="16772"/>
                </a:cubicBezTo>
              </a:path>
            </a:pathLst>
          </a:custGeom>
          <a:solidFill>
            <a:srgbClr val="5F88CD"/>
          </a:solidFill>
          <a:ln w="12700">
            <a:miter lim="400000"/>
          </a:ln>
        </p:spPr>
        <p:txBody>
          <a:bodyPr lIns="0" tIns="0" rIns="0" bIns="0"/>
          <a:lstStyle/>
          <a:p>
            <a:pPr lvl="0"/>
            <a:endParaRPr sz="1600"/>
          </a:p>
        </p:txBody>
      </p:sp>
      <p:sp>
        <p:nvSpPr>
          <p:cNvPr id="58" name="Oval 79"/>
          <p:cNvSpPr/>
          <p:nvPr>
            <p:custDataLst>
              <p:tags r:id="rId18"/>
            </p:custDataLst>
          </p:nvPr>
        </p:nvSpPr>
        <p:spPr>
          <a:xfrm>
            <a:off x="6167175" y="5467956"/>
            <a:ext cx="622617" cy="692465"/>
          </a:xfrm>
          <a:prstGeom prst="ellipse">
            <a:avLst/>
          </a:prstGeom>
          <a:solidFill>
            <a:sysClr val="window" lastClr="FFFFFF"/>
          </a:solidFill>
          <a:ln w="12700" cap="flat">
            <a:noFill/>
            <a:prstDash val="solid"/>
            <a:miter lim="8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ctr">
            <a:spAutoFit/>
          </a:bodyPr>
          <a:lstStyle/>
          <a:p>
            <a:pPr defTabSz="1828165" latinLnBrk="1" hangingPunct="0"/>
            <a:endParaRPr lang="en-US" sz="2400">
              <a:solidFill>
                <a:srgbClr val="000000"/>
              </a:solidFill>
              <a:sym typeface="Calibri" panose="020F0502020204030204"/>
            </a:endParaRPr>
          </a:p>
        </p:txBody>
      </p:sp>
      <p:sp>
        <p:nvSpPr>
          <p:cNvPr id="60" name="Shape 1781"/>
          <p:cNvSpPr/>
          <p:nvPr>
            <p:custDataLst>
              <p:tags r:id="rId19"/>
            </p:custDataLst>
          </p:nvPr>
        </p:nvSpPr>
        <p:spPr>
          <a:xfrm>
            <a:off x="6198875" y="5660459"/>
            <a:ext cx="340806" cy="339947"/>
          </a:xfrm>
          <a:custGeom>
            <a:avLst/>
            <a:gdLst/>
            <a:ahLst/>
            <a:cxnLst>
              <a:cxn ang="0">
                <a:pos x="wd2" y="hd2"/>
              </a:cxn>
              <a:cxn ang="5400000">
                <a:pos x="wd2" y="hd2"/>
              </a:cxn>
              <a:cxn ang="10800000">
                <a:pos x="wd2" y="hd2"/>
              </a:cxn>
              <a:cxn ang="16200000">
                <a:pos x="wd2" y="hd2"/>
              </a:cxn>
            </a:cxnLst>
            <a:rect l="0" t="0" r="r" b="b"/>
            <a:pathLst>
              <a:path w="21600" h="21600" extrusionOk="0">
                <a:moveTo>
                  <a:pt x="19660" y="16865"/>
                </a:moveTo>
                <a:cubicBezTo>
                  <a:pt x="19660" y="16735"/>
                  <a:pt x="19660" y="16670"/>
                  <a:pt x="19531" y="16541"/>
                </a:cubicBezTo>
                <a:cubicBezTo>
                  <a:pt x="18949" y="15762"/>
                  <a:pt x="18431" y="15114"/>
                  <a:pt x="18043" y="14595"/>
                </a:cubicBezTo>
                <a:cubicBezTo>
                  <a:pt x="18302" y="14141"/>
                  <a:pt x="18431" y="13686"/>
                  <a:pt x="18560" y="13297"/>
                </a:cubicBezTo>
                <a:cubicBezTo>
                  <a:pt x="21212" y="12908"/>
                  <a:pt x="21212" y="12908"/>
                  <a:pt x="21212" y="12908"/>
                </a:cubicBezTo>
                <a:cubicBezTo>
                  <a:pt x="21277" y="12908"/>
                  <a:pt x="21406" y="12843"/>
                  <a:pt x="21471" y="12714"/>
                </a:cubicBezTo>
                <a:cubicBezTo>
                  <a:pt x="21535" y="12584"/>
                  <a:pt x="21600" y="12519"/>
                  <a:pt x="21600" y="12389"/>
                </a:cubicBezTo>
                <a:cubicBezTo>
                  <a:pt x="21600" y="9276"/>
                  <a:pt x="21600" y="9276"/>
                  <a:pt x="21600" y="9276"/>
                </a:cubicBezTo>
                <a:cubicBezTo>
                  <a:pt x="21600" y="9146"/>
                  <a:pt x="21535" y="9016"/>
                  <a:pt x="21471" y="8951"/>
                </a:cubicBezTo>
                <a:cubicBezTo>
                  <a:pt x="21406" y="8822"/>
                  <a:pt x="21277" y="8757"/>
                  <a:pt x="21147" y="8757"/>
                </a:cubicBezTo>
                <a:cubicBezTo>
                  <a:pt x="18625" y="8368"/>
                  <a:pt x="18625" y="8368"/>
                  <a:pt x="18625" y="8368"/>
                </a:cubicBezTo>
                <a:cubicBezTo>
                  <a:pt x="18496" y="7978"/>
                  <a:pt x="18302" y="7524"/>
                  <a:pt x="18043" y="7005"/>
                </a:cubicBezTo>
                <a:cubicBezTo>
                  <a:pt x="18237" y="6746"/>
                  <a:pt x="18431" y="6357"/>
                  <a:pt x="18819" y="5968"/>
                </a:cubicBezTo>
                <a:cubicBezTo>
                  <a:pt x="19143" y="5514"/>
                  <a:pt x="19401" y="5254"/>
                  <a:pt x="19531" y="5059"/>
                </a:cubicBezTo>
                <a:cubicBezTo>
                  <a:pt x="19595" y="4930"/>
                  <a:pt x="19595" y="4800"/>
                  <a:pt x="19595" y="4735"/>
                </a:cubicBezTo>
                <a:cubicBezTo>
                  <a:pt x="19595" y="4411"/>
                  <a:pt x="18819" y="3503"/>
                  <a:pt x="17202" y="2011"/>
                </a:cubicBezTo>
                <a:cubicBezTo>
                  <a:pt x="17073" y="1946"/>
                  <a:pt x="16944" y="1881"/>
                  <a:pt x="16814" y="1881"/>
                </a:cubicBezTo>
                <a:cubicBezTo>
                  <a:pt x="16685" y="1881"/>
                  <a:pt x="16620" y="1946"/>
                  <a:pt x="16491" y="2011"/>
                </a:cubicBezTo>
                <a:cubicBezTo>
                  <a:pt x="14486" y="3503"/>
                  <a:pt x="14486" y="3503"/>
                  <a:pt x="14486" y="3503"/>
                </a:cubicBezTo>
                <a:cubicBezTo>
                  <a:pt x="14034" y="3243"/>
                  <a:pt x="13646" y="3114"/>
                  <a:pt x="13257" y="2984"/>
                </a:cubicBezTo>
                <a:cubicBezTo>
                  <a:pt x="12869" y="389"/>
                  <a:pt x="12869" y="389"/>
                  <a:pt x="12869" y="389"/>
                </a:cubicBezTo>
                <a:cubicBezTo>
                  <a:pt x="12869" y="259"/>
                  <a:pt x="12805" y="195"/>
                  <a:pt x="12675" y="130"/>
                </a:cubicBezTo>
                <a:cubicBezTo>
                  <a:pt x="12611" y="0"/>
                  <a:pt x="12481" y="0"/>
                  <a:pt x="12352" y="0"/>
                </a:cubicBezTo>
                <a:cubicBezTo>
                  <a:pt x="9248" y="0"/>
                  <a:pt x="9248" y="0"/>
                  <a:pt x="9248" y="0"/>
                </a:cubicBezTo>
                <a:cubicBezTo>
                  <a:pt x="8989" y="0"/>
                  <a:pt x="8795" y="130"/>
                  <a:pt x="8731" y="389"/>
                </a:cubicBezTo>
                <a:cubicBezTo>
                  <a:pt x="8601" y="908"/>
                  <a:pt x="8472" y="1751"/>
                  <a:pt x="8343" y="2984"/>
                </a:cubicBezTo>
                <a:cubicBezTo>
                  <a:pt x="7825" y="3114"/>
                  <a:pt x="7437" y="3308"/>
                  <a:pt x="7049" y="3503"/>
                </a:cubicBezTo>
                <a:cubicBezTo>
                  <a:pt x="5109" y="2011"/>
                  <a:pt x="5109" y="2011"/>
                  <a:pt x="5109" y="2011"/>
                </a:cubicBezTo>
                <a:cubicBezTo>
                  <a:pt x="4980" y="1946"/>
                  <a:pt x="4850" y="1881"/>
                  <a:pt x="4721" y="1881"/>
                </a:cubicBezTo>
                <a:cubicBezTo>
                  <a:pt x="4527" y="1881"/>
                  <a:pt x="4074" y="2205"/>
                  <a:pt x="3428" y="2854"/>
                </a:cubicBezTo>
                <a:cubicBezTo>
                  <a:pt x="2716" y="3568"/>
                  <a:pt x="2263" y="4022"/>
                  <a:pt x="2005" y="4411"/>
                </a:cubicBezTo>
                <a:cubicBezTo>
                  <a:pt x="1940" y="4476"/>
                  <a:pt x="1875" y="4605"/>
                  <a:pt x="1875" y="4735"/>
                </a:cubicBezTo>
                <a:cubicBezTo>
                  <a:pt x="1875" y="4800"/>
                  <a:pt x="1940" y="4930"/>
                  <a:pt x="2005" y="5059"/>
                </a:cubicBezTo>
                <a:cubicBezTo>
                  <a:pt x="2651" y="5838"/>
                  <a:pt x="3169" y="6486"/>
                  <a:pt x="3557" y="7005"/>
                </a:cubicBezTo>
                <a:cubicBezTo>
                  <a:pt x="3298" y="7459"/>
                  <a:pt x="3104" y="7914"/>
                  <a:pt x="2975" y="8303"/>
                </a:cubicBezTo>
                <a:cubicBezTo>
                  <a:pt x="388" y="8692"/>
                  <a:pt x="388" y="8692"/>
                  <a:pt x="388" y="8692"/>
                </a:cubicBezTo>
                <a:cubicBezTo>
                  <a:pt x="259" y="8692"/>
                  <a:pt x="194" y="8757"/>
                  <a:pt x="129" y="8886"/>
                </a:cubicBezTo>
                <a:cubicBezTo>
                  <a:pt x="65" y="8951"/>
                  <a:pt x="0" y="9081"/>
                  <a:pt x="0" y="9211"/>
                </a:cubicBezTo>
                <a:cubicBezTo>
                  <a:pt x="0" y="12324"/>
                  <a:pt x="0" y="12324"/>
                  <a:pt x="0" y="12324"/>
                </a:cubicBezTo>
                <a:cubicBezTo>
                  <a:pt x="0" y="12454"/>
                  <a:pt x="65" y="12584"/>
                  <a:pt x="129" y="12649"/>
                </a:cubicBezTo>
                <a:cubicBezTo>
                  <a:pt x="194" y="12778"/>
                  <a:pt x="323" y="12843"/>
                  <a:pt x="388" y="12843"/>
                </a:cubicBezTo>
                <a:cubicBezTo>
                  <a:pt x="2975" y="13232"/>
                  <a:pt x="2975" y="13232"/>
                  <a:pt x="2975" y="13232"/>
                </a:cubicBezTo>
                <a:cubicBezTo>
                  <a:pt x="3104" y="13686"/>
                  <a:pt x="3298" y="14141"/>
                  <a:pt x="3557" y="14595"/>
                </a:cubicBezTo>
                <a:cubicBezTo>
                  <a:pt x="3363" y="14854"/>
                  <a:pt x="3104" y="15178"/>
                  <a:pt x="2781" y="15632"/>
                </a:cubicBezTo>
                <a:cubicBezTo>
                  <a:pt x="2393" y="16086"/>
                  <a:pt x="2199" y="16411"/>
                  <a:pt x="2069" y="16541"/>
                </a:cubicBezTo>
                <a:cubicBezTo>
                  <a:pt x="2005" y="16670"/>
                  <a:pt x="1940" y="16735"/>
                  <a:pt x="1940" y="16865"/>
                </a:cubicBezTo>
                <a:cubicBezTo>
                  <a:pt x="1940" y="17189"/>
                  <a:pt x="2781" y="18097"/>
                  <a:pt x="4398" y="19589"/>
                </a:cubicBezTo>
                <a:cubicBezTo>
                  <a:pt x="4527" y="19654"/>
                  <a:pt x="4592" y="19719"/>
                  <a:pt x="4721" y="19719"/>
                </a:cubicBezTo>
                <a:cubicBezTo>
                  <a:pt x="4915" y="19719"/>
                  <a:pt x="4980" y="19654"/>
                  <a:pt x="5044" y="19589"/>
                </a:cubicBezTo>
                <a:cubicBezTo>
                  <a:pt x="7049" y="18097"/>
                  <a:pt x="7049" y="18097"/>
                  <a:pt x="7049" y="18097"/>
                </a:cubicBezTo>
                <a:cubicBezTo>
                  <a:pt x="7502" y="18292"/>
                  <a:pt x="7954" y="18486"/>
                  <a:pt x="8343" y="18616"/>
                </a:cubicBezTo>
                <a:cubicBezTo>
                  <a:pt x="8731" y="21211"/>
                  <a:pt x="8731" y="21211"/>
                  <a:pt x="8731" y="21211"/>
                </a:cubicBezTo>
                <a:cubicBezTo>
                  <a:pt x="8731" y="21276"/>
                  <a:pt x="8795" y="21405"/>
                  <a:pt x="8860" y="21470"/>
                </a:cubicBezTo>
                <a:cubicBezTo>
                  <a:pt x="8989" y="21600"/>
                  <a:pt x="9119" y="21600"/>
                  <a:pt x="9248" y="21600"/>
                </a:cubicBezTo>
                <a:cubicBezTo>
                  <a:pt x="12352" y="21600"/>
                  <a:pt x="12352" y="21600"/>
                  <a:pt x="12352" y="21600"/>
                </a:cubicBezTo>
                <a:cubicBezTo>
                  <a:pt x="12611" y="21600"/>
                  <a:pt x="12805" y="21470"/>
                  <a:pt x="12869" y="21211"/>
                </a:cubicBezTo>
                <a:cubicBezTo>
                  <a:pt x="12999" y="20692"/>
                  <a:pt x="13128" y="19784"/>
                  <a:pt x="13257" y="18616"/>
                </a:cubicBezTo>
                <a:cubicBezTo>
                  <a:pt x="13710" y="18486"/>
                  <a:pt x="14163" y="18292"/>
                  <a:pt x="14551" y="18097"/>
                </a:cubicBezTo>
                <a:cubicBezTo>
                  <a:pt x="16491" y="19589"/>
                  <a:pt x="16491" y="19589"/>
                  <a:pt x="16491" y="19589"/>
                </a:cubicBezTo>
                <a:cubicBezTo>
                  <a:pt x="16620" y="19654"/>
                  <a:pt x="16750" y="19719"/>
                  <a:pt x="16814" y="19719"/>
                </a:cubicBezTo>
                <a:cubicBezTo>
                  <a:pt x="17073" y="19719"/>
                  <a:pt x="17526" y="19395"/>
                  <a:pt x="18172" y="18681"/>
                </a:cubicBezTo>
                <a:cubicBezTo>
                  <a:pt x="18819" y="18032"/>
                  <a:pt x="19272" y="17514"/>
                  <a:pt x="19531" y="17189"/>
                </a:cubicBezTo>
                <a:cubicBezTo>
                  <a:pt x="19660" y="17124"/>
                  <a:pt x="19660" y="16995"/>
                  <a:pt x="19660" y="16865"/>
                </a:cubicBezTo>
                <a:close/>
                <a:moveTo>
                  <a:pt x="13840" y="13881"/>
                </a:moveTo>
                <a:cubicBezTo>
                  <a:pt x="12999" y="14724"/>
                  <a:pt x="11964" y="15114"/>
                  <a:pt x="10800" y="15114"/>
                </a:cubicBezTo>
                <a:cubicBezTo>
                  <a:pt x="9571" y="15114"/>
                  <a:pt x="8601" y="14724"/>
                  <a:pt x="7760" y="13881"/>
                </a:cubicBezTo>
                <a:cubicBezTo>
                  <a:pt x="6920" y="13038"/>
                  <a:pt x="6467" y="12000"/>
                  <a:pt x="6467" y="10768"/>
                </a:cubicBezTo>
                <a:cubicBezTo>
                  <a:pt x="6467" y="9600"/>
                  <a:pt x="6920" y="8562"/>
                  <a:pt x="7760" y="7719"/>
                </a:cubicBezTo>
                <a:cubicBezTo>
                  <a:pt x="8601" y="6876"/>
                  <a:pt x="9571" y="6486"/>
                  <a:pt x="10800" y="6486"/>
                </a:cubicBezTo>
                <a:cubicBezTo>
                  <a:pt x="11964" y="6486"/>
                  <a:pt x="12999" y="6876"/>
                  <a:pt x="13840" y="7719"/>
                </a:cubicBezTo>
                <a:cubicBezTo>
                  <a:pt x="14680" y="8562"/>
                  <a:pt x="15133" y="9600"/>
                  <a:pt x="15133" y="10768"/>
                </a:cubicBezTo>
                <a:cubicBezTo>
                  <a:pt x="15133" y="12000"/>
                  <a:pt x="14680" y="13038"/>
                  <a:pt x="13840" y="13881"/>
                </a:cubicBezTo>
                <a:close/>
                <a:moveTo>
                  <a:pt x="13840" y="13881"/>
                </a:moveTo>
                <a:cubicBezTo>
                  <a:pt x="13840" y="13881"/>
                  <a:pt x="13840" y="13881"/>
                  <a:pt x="13840" y="13881"/>
                </a:cubicBezTo>
              </a:path>
            </a:pathLst>
          </a:custGeom>
          <a:solidFill>
            <a:srgbClr val="006FC4"/>
          </a:solidFill>
          <a:ln w="12700" cap="flat">
            <a:noFill/>
            <a:miter lim="400000"/>
          </a:ln>
          <a:effectLst/>
        </p:spPr>
        <p:txBody>
          <a:bodyPr wrap="square" lIns="0" tIns="0" rIns="0" bIns="0" numCol="1" anchor="t">
            <a:noAutofit/>
          </a:bodyPr>
          <a:lstStyle/>
          <a:p>
            <a:pPr lvl="0"/>
            <a:endParaRPr sz="1600"/>
          </a:p>
        </p:txBody>
      </p:sp>
      <p:sp>
        <p:nvSpPr>
          <p:cNvPr id="63" name="Shape 1782"/>
          <p:cNvSpPr/>
          <p:nvPr>
            <p:custDataLst>
              <p:tags r:id="rId20"/>
            </p:custDataLst>
          </p:nvPr>
        </p:nvSpPr>
        <p:spPr>
          <a:xfrm>
            <a:off x="6504913" y="5868634"/>
            <a:ext cx="204742" cy="196157"/>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0"/>
                  <a:pt x="14185" y="0"/>
                  <a:pt x="14185" y="0"/>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7"/>
                  <a:pt x="0" y="8775"/>
                </a:cubicBezTo>
                <a:cubicBezTo>
                  <a:pt x="0" y="12825"/>
                  <a:pt x="0" y="12825"/>
                  <a:pt x="0" y="12825"/>
                </a:cubicBezTo>
                <a:cubicBezTo>
                  <a:pt x="0" y="13162"/>
                  <a:pt x="1397" y="13500"/>
                  <a:pt x="4191" y="13725"/>
                </a:cubicBezTo>
                <a:cubicBezTo>
                  <a:pt x="4406" y="14287"/>
                  <a:pt x="4728" y="14737"/>
                  <a:pt x="5051" y="15300"/>
                </a:cubicBezTo>
                <a:cubicBezTo>
                  <a:pt x="4084" y="17438"/>
                  <a:pt x="3654" y="18788"/>
                  <a:pt x="3654" y="19350"/>
                </a:cubicBezTo>
                <a:cubicBezTo>
                  <a:pt x="3654" y="19350"/>
                  <a:pt x="3654" y="19462"/>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225"/>
                  <a:pt x="10639" y="18337"/>
                  <a:pt x="10746" y="18337"/>
                </a:cubicBezTo>
                <a:cubicBezTo>
                  <a:pt x="10961" y="18337"/>
                  <a:pt x="11284" y="18225"/>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2"/>
                  <a:pt x="17946" y="19350"/>
                  <a:pt x="17946" y="19350"/>
                </a:cubicBezTo>
                <a:cubicBezTo>
                  <a:pt x="17946" y="18788"/>
                  <a:pt x="17516" y="17438"/>
                  <a:pt x="16549" y="15300"/>
                </a:cubicBezTo>
                <a:cubicBezTo>
                  <a:pt x="16872" y="14737"/>
                  <a:pt x="17194" y="14287"/>
                  <a:pt x="17409" y="13725"/>
                </a:cubicBezTo>
                <a:cubicBezTo>
                  <a:pt x="20203" y="13500"/>
                  <a:pt x="21600" y="13162"/>
                  <a:pt x="21600" y="12825"/>
                </a:cubicBezTo>
                <a:cubicBezTo>
                  <a:pt x="21600" y="8775"/>
                  <a:pt x="21600" y="8775"/>
                  <a:pt x="21600" y="8775"/>
                </a:cubicBezTo>
                <a:cubicBezTo>
                  <a:pt x="21600" y="8437"/>
                  <a:pt x="20203" y="8100"/>
                  <a:pt x="17409" y="7875"/>
                </a:cubicBezTo>
                <a:close/>
                <a:moveTo>
                  <a:pt x="13325" y="13500"/>
                </a:moveTo>
                <a:cubicBezTo>
                  <a:pt x="12681" y="14175"/>
                  <a:pt x="11821" y="14512"/>
                  <a:pt x="10746" y="14512"/>
                </a:cubicBezTo>
                <a:cubicBezTo>
                  <a:pt x="9779" y="14512"/>
                  <a:pt x="8919" y="14175"/>
                  <a:pt x="8275" y="13500"/>
                </a:cubicBezTo>
                <a:cubicBezTo>
                  <a:pt x="7522" y="12712"/>
                  <a:pt x="7200" y="11812"/>
                  <a:pt x="7200" y="10800"/>
                </a:cubicBezTo>
                <a:cubicBezTo>
                  <a:pt x="7200" y="9787"/>
                  <a:pt x="7522" y="8887"/>
                  <a:pt x="8275" y="8100"/>
                </a:cubicBezTo>
                <a:cubicBezTo>
                  <a:pt x="9027" y="7425"/>
                  <a:pt x="9779" y="7087"/>
                  <a:pt x="10746" y="7087"/>
                </a:cubicBezTo>
                <a:cubicBezTo>
                  <a:pt x="11713" y="7087"/>
                  <a:pt x="12573" y="7425"/>
                  <a:pt x="13325" y="8100"/>
                </a:cubicBezTo>
                <a:cubicBezTo>
                  <a:pt x="14078" y="8887"/>
                  <a:pt x="14400" y="9787"/>
                  <a:pt x="14400" y="10800"/>
                </a:cubicBezTo>
                <a:cubicBezTo>
                  <a:pt x="14400" y="11812"/>
                  <a:pt x="14078" y="12712"/>
                  <a:pt x="13325" y="13500"/>
                </a:cubicBezTo>
                <a:close/>
                <a:moveTo>
                  <a:pt x="13325" y="13500"/>
                </a:moveTo>
                <a:cubicBezTo>
                  <a:pt x="13325" y="13500"/>
                  <a:pt x="13325" y="13500"/>
                  <a:pt x="13325" y="13500"/>
                </a:cubicBezTo>
              </a:path>
            </a:pathLst>
          </a:custGeom>
          <a:solidFill>
            <a:srgbClr val="006FC4"/>
          </a:solidFill>
          <a:ln w="12700" cap="flat">
            <a:noFill/>
            <a:miter lim="400000"/>
          </a:ln>
          <a:effectLst/>
        </p:spPr>
        <p:txBody>
          <a:bodyPr wrap="square" lIns="0" tIns="0" rIns="0" bIns="0" numCol="1" anchor="t">
            <a:noAutofit/>
          </a:bodyPr>
          <a:lstStyle/>
          <a:p>
            <a:pPr lvl="0"/>
            <a:endParaRPr sz="1600"/>
          </a:p>
        </p:txBody>
      </p:sp>
      <p:sp>
        <p:nvSpPr>
          <p:cNvPr id="64" name="Shape 1783"/>
          <p:cNvSpPr/>
          <p:nvPr>
            <p:custDataLst>
              <p:tags r:id="rId21"/>
            </p:custDataLst>
          </p:nvPr>
        </p:nvSpPr>
        <p:spPr>
          <a:xfrm>
            <a:off x="6504913" y="5596504"/>
            <a:ext cx="204742" cy="195728"/>
          </a:xfrm>
          <a:custGeom>
            <a:avLst/>
            <a:gdLst/>
            <a:ahLst/>
            <a:cxnLst>
              <a:cxn ang="0">
                <a:pos x="wd2" y="hd2"/>
              </a:cxn>
              <a:cxn ang="5400000">
                <a:pos x="wd2" y="hd2"/>
              </a:cxn>
              <a:cxn ang="10800000">
                <a:pos x="wd2" y="hd2"/>
              </a:cxn>
              <a:cxn ang="16200000">
                <a:pos x="wd2" y="hd2"/>
              </a:cxn>
            </a:cxnLst>
            <a:rect l="0" t="0" r="r" b="b"/>
            <a:pathLst>
              <a:path w="21600" h="21600" extrusionOk="0">
                <a:moveTo>
                  <a:pt x="17409" y="7875"/>
                </a:moveTo>
                <a:cubicBezTo>
                  <a:pt x="17087" y="7312"/>
                  <a:pt x="16872" y="6750"/>
                  <a:pt x="16549" y="6300"/>
                </a:cubicBezTo>
                <a:cubicBezTo>
                  <a:pt x="17516" y="4050"/>
                  <a:pt x="17946" y="2700"/>
                  <a:pt x="17946" y="2250"/>
                </a:cubicBezTo>
                <a:cubicBezTo>
                  <a:pt x="17946" y="2137"/>
                  <a:pt x="17946" y="2137"/>
                  <a:pt x="17839" y="2025"/>
                </a:cubicBezTo>
                <a:cubicBezTo>
                  <a:pt x="15582" y="675"/>
                  <a:pt x="14507" y="0"/>
                  <a:pt x="14400" y="0"/>
                </a:cubicBezTo>
                <a:cubicBezTo>
                  <a:pt x="14185" y="112"/>
                  <a:pt x="14185" y="112"/>
                  <a:pt x="14185" y="112"/>
                </a:cubicBezTo>
                <a:cubicBezTo>
                  <a:pt x="13433" y="900"/>
                  <a:pt x="12573" y="1912"/>
                  <a:pt x="11606" y="3375"/>
                </a:cubicBezTo>
                <a:cubicBezTo>
                  <a:pt x="11284" y="3262"/>
                  <a:pt x="10961" y="3262"/>
                  <a:pt x="10746" y="3262"/>
                </a:cubicBezTo>
                <a:cubicBezTo>
                  <a:pt x="10639" y="3262"/>
                  <a:pt x="10316" y="3262"/>
                  <a:pt x="9994" y="3375"/>
                </a:cubicBezTo>
                <a:cubicBezTo>
                  <a:pt x="9672" y="2925"/>
                  <a:pt x="9242" y="2250"/>
                  <a:pt x="8490" y="1350"/>
                </a:cubicBezTo>
                <a:cubicBezTo>
                  <a:pt x="7737" y="450"/>
                  <a:pt x="7307" y="0"/>
                  <a:pt x="7200" y="0"/>
                </a:cubicBezTo>
                <a:cubicBezTo>
                  <a:pt x="7200" y="0"/>
                  <a:pt x="6878" y="112"/>
                  <a:pt x="6340" y="450"/>
                </a:cubicBezTo>
                <a:cubicBezTo>
                  <a:pt x="5803" y="787"/>
                  <a:pt x="5266" y="1125"/>
                  <a:pt x="4728" y="1462"/>
                </a:cubicBezTo>
                <a:cubicBezTo>
                  <a:pt x="4191" y="1800"/>
                  <a:pt x="3761" y="2025"/>
                  <a:pt x="3761" y="2025"/>
                </a:cubicBezTo>
                <a:cubicBezTo>
                  <a:pt x="3654" y="2137"/>
                  <a:pt x="3654" y="2137"/>
                  <a:pt x="3654" y="2250"/>
                </a:cubicBezTo>
                <a:cubicBezTo>
                  <a:pt x="3654" y="2700"/>
                  <a:pt x="4084" y="4050"/>
                  <a:pt x="5051" y="6300"/>
                </a:cubicBezTo>
                <a:cubicBezTo>
                  <a:pt x="4728" y="6750"/>
                  <a:pt x="4406" y="7312"/>
                  <a:pt x="4191" y="7875"/>
                </a:cubicBezTo>
                <a:cubicBezTo>
                  <a:pt x="1397" y="8100"/>
                  <a:pt x="0" y="8438"/>
                  <a:pt x="0" y="8775"/>
                </a:cubicBezTo>
                <a:cubicBezTo>
                  <a:pt x="0" y="12825"/>
                  <a:pt x="0" y="12825"/>
                  <a:pt x="0" y="12825"/>
                </a:cubicBezTo>
                <a:cubicBezTo>
                  <a:pt x="0" y="13163"/>
                  <a:pt x="1397" y="13500"/>
                  <a:pt x="4191" y="13725"/>
                </a:cubicBezTo>
                <a:cubicBezTo>
                  <a:pt x="4406" y="14288"/>
                  <a:pt x="4728" y="14737"/>
                  <a:pt x="5051" y="15300"/>
                </a:cubicBezTo>
                <a:cubicBezTo>
                  <a:pt x="4084" y="17438"/>
                  <a:pt x="3654" y="18788"/>
                  <a:pt x="3654" y="19350"/>
                </a:cubicBezTo>
                <a:cubicBezTo>
                  <a:pt x="3654" y="19463"/>
                  <a:pt x="3654" y="19463"/>
                  <a:pt x="3761" y="19575"/>
                </a:cubicBezTo>
                <a:cubicBezTo>
                  <a:pt x="6018" y="20925"/>
                  <a:pt x="7200" y="21600"/>
                  <a:pt x="7200" y="21600"/>
                </a:cubicBezTo>
                <a:cubicBezTo>
                  <a:pt x="7307" y="21600"/>
                  <a:pt x="7737" y="21150"/>
                  <a:pt x="8490" y="20250"/>
                </a:cubicBezTo>
                <a:cubicBezTo>
                  <a:pt x="9242" y="19350"/>
                  <a:pt x="9672" y="18675"/>
                  <a:pt x="9994" y="18225"/>
                </a:cubicBezTo>
                <a:cubicBezTo>
                  <a:pt x="10316" y="18338"/>
                  <a:pt x="10639" y="18338"/>
                  <a:pt x="10746" y="18338"/>
                </a:cubicBezTo>
                <a:cubicBezTo>
                  <a:pt x="10961" y="18338"/>
                  <a:pt x="11284" y="18338"/>
                  <a:pt x="11606" y="18225"/>
                </a:cubicBezTo>
                <a:cubicBezTo>
                  <a:pt x="11928" y="18675"/>
                  <a:pt x="12358" y="19350"/>
                  <a:pt x="13110" y="20250"/>
                </a:cubicBezTo>
                <a:cubicBezTo>
                  <a:pt x="13755" y="21150"/>
                  <a:pt x="14185" y="21600"/>
                  <a:pt x="14400" y="21600"/>
                </a:cubicBezTo>
                <a:cubicBezTo>
                  <a:pt x="14400" y="21600"/>
                  <a:pt x="15582" y="20925"/>
                  <a:pt x="17839" y="19575"/>
                </a:cubicBezTo>
                <a:cubicBezTo>
                  <a:pt x="17946" y="19463"/>
                  <a:pt x="17946" y="19463"/>
                  <a:pt x="17946" y="19350"/>
                </a:cubicBezTo>
                <a:cubicBezTo>
                  <a:pt x="17946" y="18788"/>
                  <a:pt x="17516" y="17438"/>
                  <a:pt x="16549" y="15300"/>
                </a:cubicBezTo>
                <a:cubicBezTo>
                  <a:pt x="16872" y="14737"/>
                  <a:pt x="17194" y="14288"/>
                  <a:pt x="17409" y="13725"/>
                </a:cubicBezTo>
                <a:cubicBezTo>
                  <a:pt x="20203" y="13500"/>
                  <a:pt x="21600" y="13163"/>
                  <a:pt x="21600" y="12825"/>
                </a:cubicBezTo>
                <a:cubicBezTo>
                  <a:pt x="21600" y="8775"/>
                  <a:pt x="21600" y="8775"/>
                  <a:pt x="21600" y="8775"/>
                </a:cubicBezTo>
                <a:cubicBezTo>
                  <a:pt x="21600" y="8438"/>
                  <a:pt x="20203" y="8100"/>
                  <a:pt x="17409" y="7875"/>
                </a:cubicBezTo>
                <a:close/>
                <a:moveTo>
                  <a:pt x="13325" y="13500"/>
                </a:moveTo>
                <a:cubicBezTo>
                  <a:pt x="12681" y="14175"/>
                  <a:pt x="11821" y="14513"/>
                  <a:pt x="10746" y="14513"/>
                </a:cubicBezTo>
                <a:cubicBezTo>
                  <a:pt x="9779" y="14513"/>
                  <a:pt x="8919" y="14175"/>
                  <a:pt x="8275" y="13500"/>
                </a:cubicBezTo>
                <a:cubicBezTo>
                  <a:pt x="7522" y="12713"/>
                  <a:pt x="7200" y="11813"/>
                  <a:pt x="7200" y="10800"/>
                </a:cubicBezTo>
                <a:cubicBezTo>
                  <a:pt x="7200" y="9787"/>
                  <a:pt x="7522" y="8888"/>
                  <a:pt x="8275" y="8100"/>
                </a:cubicBezTo>
                <a:cubicBezTo>
                  <a:pt x="9027" y="7425"/>
                  <a:pt x="9779" y="7087"/>
                  <a:pt x="10746" y="7087"/>
                </a:cubicBezTo>
                <a:cubicBezTo>
                  <a:pt x="11713" y="7087"/>
                  <a:pt x="12573" y="7425"/>
                  <a:pt x="13325" y="8100"/>
                </a:cubicBezTo>
                <a:cubicBezTo>
                  <a:pt x="14078" y="8888"/>
                  <a:pt x="14400" y="9787"/>
                  <a:pt x="14400" y="10800"/>
                </a:cubicBezTo>
                <a:cubicBezTo>
                  <a:pt x="14400" y="11813"/>
                  <a:pt x="14078" y="12713"/>
                  <a:pt x="13325" y="13500"/>
                </a:cubicBezTo>
                <a:close/>
                <a:moveTo>
                  <a:pt x="13325" y="13500"/>
                </a:moveTo>
                <a:cubicBezTo>
                  <a:pt x="13325" y="13500"/>
                  <a:pt x="13325" y="13500"/>
                  <a:pt x="13325" y="13500"/>
                </a:cubicBezTo>
              </a:path>
            </a:pathLst>
          </a:custGeom>
          <a:solidFill>
            <a:srgbClr val="006FC4"/>
          </a:solidFill>
          <a:ln w="12700" cap="flat">
            <a:noFill/>
            <a:miter lim="400000"/>
          </a:ln>
          <a:effectLst/>
        </p:spPr>
        <p:txBody>
          <a:bodyPr wrap="square" lIns="0" tIns="0" rIns="0" bIns="0" numCol="1" anchor="t">
            <a:noAutofit/>
          </a:bodyPr>
          <a:lstStyle/>
          <a:p>
            <a:pPr lvl="0"/>
            <a:endParaRPr sz="1600"/>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文本框 40"/>
          <p:cNvSpPr txBox="1"/>
          <p:nvPr/>
        </p:nvSpPr>
        <p:spPr>
          <a:xfrm>
            <a:off x="250825" y="259080"/>
            <a:ext cx="9961245"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网络空间资产测绘</a:t>
            </a:r>
            <a:endParaRPr lang="en-US" altLang="zh-CN" dirty="0">
              <a:solidFill>
                <a:srgbClr val="007ADD"/>
              </a:solidFill>
              <a:sym typeface="+mn-ea"/>
            </a:endParaRPr>
          </a:p>
        </p:txBody>
      </p:sp>
      <p:sp>
        <p:nvSpPr>
          <p:cNvPr id="2" name="文本框 1"/>
          <p:cNvSpPr txBox="1"/>
          <p:nvPr/>
        </p:nvSpPr>
        <p:spPr>
          <a:xfrm>
            <a:off x="4152265" y="462280"/>
            <a:ext cx="4839335" cy="460375"/>
          </a:xfrm>
          <a:prstGeom prst="rect">
            <a:avLst/>
          </a:prstGeom>
          <a:noFill/>
        </p:spPr>
        <p:txBody>
          <a:bodyPr wrap="none" rtlCol="0">
            <a:spAutoFit/>
            <a:scene3d>
              <a:camera prst="orthographicFront"/>
              <a:lightRig rig="threePt" dir="t"/>
            </a:scene3d>
          </a:bodyPr>
          <a:p>
            <a:pPr algn="l"/>
            <a:r>
              <a:rPr lang="zh-CN" altLang="en-US" sz="2400">
                <a:solidFill>
                  <a:srgbClr val="007ADD"/>
                </a:solidFill>
                <a:effectLst>
                  <a:outerShdw blurRad="38100" dist="25400" dir="5400000" algn="ctr" rotWithShape="0">
                    <a:srgbClr val="6E747A">
                      <a:alpha val="43000"/>
                    </a:srgbClr>
                  </a:outerShdw>
                </a:effectLst>
              </a:rPr>
              <a:t> 为“故障分析定位”提供数据基础</a:t>
            </a:r>
            <a:endParaRPr lang="zh-CN" altLang="en-US" sz="2400">
              <a:solidFill>
                <a:srgbClr val="007ADD"/>
              </a:solidFill>
              <a:effectLst>
                <a:outerShdw blurRad="38100" dist="25400" dir="5400000" algn="ctr" rotWithShape="0">
                  <a:srgbClr val="6E747A">
                    <a:alpha val="43000"/>
                  </a:srgbClr>
                </a:outerShdw>
              </a:effectLst>
            </a:endParaRPr>
          </a:p>
        </p:txBody>
      </p:sp>
      <p:grpSp>
        <p:nvGrpSpPr>
          <p:cNvPr id="6" name="组合 5"/>
          <p:cNvGrpSpPr/>
          <p:nvPr>
            <p:custDataLst>
              <p:tags r:id="rId1"/>
            </p:custDataLst>
          </p:nvPr>
        </p:nvGrpSpPr>
        <p:grpSpPr>
          <a:xfrm>
            <a:off x="1623275" y="3603472"/>
            <a:ext cx="10015854" cy="1364910"/>
            <a:chOff x="2954204" y="1184769"/>
            <a:chExt cx="4865756" cy="663081"/>
          </a:xfrm>
          <a:solidFill>
            <a:srgbClr val="7498D4"/>
          </a:solidFill>
        </p:grpSpPr>
        <p:sp>
          <p:nvSpPr>
            <p:cNvPr id="8" name="任意多边形 7"/>
            <p:cNvSpPr/>
            <p:nvPr>
              <p:custDataLst>
                <p:tags r:id="rId2"/>
              </p:custDataLst>
            </p:nvPr>
          </p:nvSpPr>
          <p:spPr>
            <a:xfrm>
              <a:off x="2954204" y="1184769"/>
              <a:ext cx="1208727" cy="663081"/>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grp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zh-CN" altLang="en-US" sz="2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rPr>
                <a:t>问题</a:t>
              </a:r>
              <a:endParaRPr lang="zh-CN" altLang="en-US" sz="2400" dirty="0">
                <a:solidFill>
                  <a:srgbClr val="FFFFFF"/>
                </a:solidFill>
                <a:latin typeface="微软雅黑" panose="020B0503020204020204" pitchFamily="34" charset="-122"/>
                <a:ea typeface="微软雅黑" panose="020B0503020204020204" pitchFamily="34" charset="-122"/>
                <a:cs typeface="+mn-ea"/>
                <a:sym typeface="Arial" panose="020B0604020202020204" pitchFamily="34" charset="0"/>
              </a:endParaRPr>
            </a:p>
          </p:txBody>
        </p:sp>
        <p:sp>
          <p:nvSpPr>
            <p:cNvPr id="9" name="任意多边形 8"/>
            <p:cNvSpPr/>
            <p:nvPr>
              <p:custDataLst>
                <p:tags r:id="rId3"/>
              </p:custDataLst>
            </p:nvPr>
          </p:nvSpPr>
          <p:spPr>
            <a:xfrm>
              <a:off x="4154216" y="1184769"/>
              <a:ext cx="3665744" cy="662938"/>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grpFill/>
          </p:spPr>
          <p:txBody>
            <a:bodyPr rot="0" spcFirstLastPara="0" vertOverflow="overflow" horzOverflow="overflow" vert="horz" wrap="square" lIns="90000" tIns="45720" rIns="180000" bIns="45720" numCol="1" spcCol="0" rtlCol="0" fromWordArt="0" anchor="ctr" anchorCtr="0" forceAA="0" compatLnSpc="1">
              <a:normAutofit/>
            </a:bodyPr>
            <a:p>
              <a:pPr algn="l"/>
              <a:r>
                <a:rPr sz="1600">
                  <a:sym typeface="+mn-ea"/>
                </a:rPr>
                <a:t>当某个资产发生故障，需要先确认该资产所属的网点、所接的交换机接口、负责人、运维公司、故障原因、使用年限、关联系统、影响范围等大量基本信息。而目前为了获取这些详细资产数据，需要向各系统分别查找然后再分析关联的问题，时间耗费长且过程复杂，影响业务恢复。</a:t>
              </a:r>
              <a:endParaRPr sz="1600">
                <a:sym typeface="+mn-ea"/>
              </a:endParaRPr>
            </a:p>
          </p:txBody>
        </p:sp>
      </p:grpSp>
      <p:grpSp>
        <p:nvGrpSpPr>
          <p:cNvPr id="13" name="组合 12"/>
          <p:cNvGrpSpPr/>
          <p:nvPr>
            <p:custDataLst>
              <p:tags r:id="rId4"/>
            </p:custDataLst>
          </p:nvPr>
        </p:nvGrpSpPr>
        <p:grpSpPr>
          <a:xfrm>
            <a:off x="654402" y="5178181"/>
            <a:ext cx="9738362" cy="1393825"/>
            <a:chOff x="1537084" y="1715418"/>
            <a:chExt cx="4730949" cy="677128"/>
          </a:xfrm>
        </p:grpSpPr>
        <p:sp>
          <p:nvSpPr>
            <p:cNvPr id="16" name="任意多边形 15"/>
            <p:cNvSpPr/>
            <p:nvPr>
              <p:custDataLst>
                <p:tags r:id="rId5"/>
              </p:custDataLst>
            </p:nvPr>
          </p:nvSpPr>
          <p:spPr>
            <a:xfrm flipH="1">
              <a:off x="5059692" y="1715418"/>
              <a:ext cx="1208341" cy="677128"/>
            </a:xfrm>
            <a:custGeom>
              <a:avLst/>
              <a:gdLst>
                <a:gd name="connsiteX0" fmla="*/ 590550 w 2153021"/>
                <a:gd name="connsiteY0" fmla="*/ 0 h 1181100"/>
                <a:gd name="connsiteX1" fmla="*/ 2153021 w 2153021"/>
                <a:gd name="connsiteY1" fmla="*/ 0 h 1181100"/>
                <a:gd name="connsiteX2" fmla="*/ 2153021 w 2153021"/>
                <a:gd name="connsiteY2" fmla="*/ 1181100 h 1181100"/>
                <a:gd name="connsiteX3" fmla="*/ 590550 w 2153021"/>
                <a:gd name="connsiteY3" fmla="*/ 1181100 h 1181100"/>
                <a:gd name="connsiteX4" fmla="*/ 0 w 2153021"/>
                <a:gd name="connsiteY4" fmla="*/ 590550 h 1181100"/>
                <a:gd name="connsiteX5" fmla="*/ 590550 w 2153021"/>
                <a:gd name="connsiteY5" fmla="*/ 0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3021" h="1181100">
                  <a:moveTo>
                    <a:pt x="590550" y="0"/>
                  </a:moveTo>
                  <a:lnTo>
                    <a:pt x="2153021" y="0"/>
                  </a:lnTo>
                  <a:lnTo>
                    <a:pt x="2153021" y="1181100"/>
                  </a:lnTo>
                  <a:lnTo>
                    <a:pt x="590550" y="1181100"/>
                  </a:lnTo>
                  <a:cubicBezTo>
                    <a:pt x="264398" y="1181100"/>
                    <a:pt x="0" y="916702"/>
                    <a:pt x="0" y="590550"/>
                  </a:cubicBezTo>
                  <a:cubicBezTo>
                    <a:pt x="0" y="264398"/>
                    <a:pt x="264398" y="0"/>
                    <a:pt x="590550" y="0"/>
                  </a:cubicBezTo>
                  <a:close/>
                </a:path>
              </a:pathLst>
            </a:custGeom>
            <a:solidFill>
              <a:srgbClr val="006FC4"/>
            </a:solidFill>
          </p:spPr>
          <p:txBody>
            <a:bodyPr rot="0" spcFirstLastPara="0" vertOverflow="overflow" horzOverflow="overflow" vert="horz" wrap="square" lIns="91440" tIns="45720" rIns="91440" bIns="45720" numCol="1" spcCol="0" rtlCol="0" fromWordArt="0" anchor="ctr" anchorCtr="0" forceAA="0" compatLnSpc="1">
              <a:normAutofit/>
            </a:bodyPr>
            <a:p>
              <a:pPr algn="ctr"/>
              <a:r>
                <a:rPr lang="zh-CN" altLang="en-US" sz="2400" dirty="0">
                  <a:solidFill>
                    <a:srgbClr val="FFFFFF"/>
                  </a:solidFill>
                  <a:latin typeface="+mj-ea"/>
                  <a:ea typeface="+mj-ea"/>
                  <a:cs typeface="+mn-ea"/>
                  <a:sym typeface="Arial" panose="020B0604020202020204" pitchFamily="34" charset="0"/>
                </a:rPr>
                <a:t>解决</a:t>
              </a:r>
              <a:endParaRPr lang="zh-CN" altLang="en-US" sz="2400" dirty="0">
                <a:solidFill>
                  <a:srgbClr val="FFFFFF"/>
                </a:solidFill>
                <a:latin typeface="+mj-ea"/>
                <a:ea typeface="+mj-ea"/>
                <a:cs typeface="+mn-ea"/>
                <a:sym typeface="Arial" panose="020B0604020202020204" pitchFamily="34" charset="0"/>
              </a:endParaRPr>
            </a:p>
          </p:txBody>
        </p:sp>
        <p:sp>
          <p:nvSpPr>
            <p:cNvPr id="14" name="任意多边形 13"/>
            <p:cNvSpPr/>
            <p:nvPr>
              <p:custDataLst>
                <p:tags r:id="rId6"/>
              </p:custDataLst>
            </p:nvPr>
          </p:nvSpPr>
          <p:spPr>
            <a:xfrm flipH="1">
              <a:off x="1537084" y="1715418"/>
              <a:ext cx="3536180" cy="676819"/>
            </a:xfrm>
            <a:custGeom>
              <a:avLst/>
              <a:gdLst>
                <a:gd name="connsiteX0" fmla="*/ 0 w 5219700"/>
                <a:gd name="connsiteY0" fmla="*/ 0 h 1181100"/>
                <a:gd name="connsiteX1" fmla="*/ 4629150 w 5219700"/>
                <a:gd name="connsiteY1" fmla="*/ 0 h 1181100"/>
                <a:gd name="connsiteX2" fmla="*/ 5219700 w 5219700"/>
                <a:gd name="connsiteY2" fmla="*/ 590550 h 1181100"/>
                <a:gd name="connsiteX3" fmla="*/ 4629150 w 5219700"/>
                <a:gd name="connsiteY3" fmla="*/ 1181100 h 1181100"/>
                <a:gd name="connsiteX4" fmla="*/ 0 w 5219700"/>
                <a:gd name="connsiteY4" fmla="*/ 1181100 h 1181100"/>
                <a:gd name="connsiteX5" fmla="*/ 0 w 5219700"/>
                <a:gd name="connsiteY5" fmla="*/ 1110548 h 1181100"/>
                <a:gd name="connsiteX6" fmla="*/ 4622708 w 5219700"/>
                <a:gd name="connsiteY6" fmla="*/ 1110549 h 1181100"/>
                <a:gd name="connsiteX7" fmla="*/ 5142706 w 5219700"/>
                <a:gd name="connsiteY7" fmla="*/ 590551 h 1181100"/>
                <a:gd name="connsiteX8" fmla="*/ 5142707 w 5219700"/>
                <a:gd name="connsiteY8" fmla="*/ 590551 h 1181100"/>
                <a:gd name="connsiteX9" fmla="*/ 4622709 w 5219700"/>
                <a:gd name="connsiteY9" fmla="*/ 70553 h 1181100"/>
                <a:gd name="connsiteX10" fmla="*/ 0 w 5219700"/>
                <a:gd name="connsiteY10" fmla="*/ 70553 h 118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9700" h="1181100">
                  <a:moveTo>
                    <a:pt x="0" y="0"/>
                  </a:moveTo>
                  <a:lnTo>
                    <a:pt x="4629150" y="0"/>
                  </a:lnTo>
                  <a:cubicBezTo>
                    <a:pt x="4955302" y="0"/>
                    <a:pt x="5219700" y="264398"/>
                    <a:pt x="5219700" y="590550"/>
                  </a:cubicBezTo>
                  <a:cubicBezTo>
                    <a:pt x="5219700" y="916702"/>
                    <a:pt x="4955302" y="1181100"/>
                    <a:pt x="4629150" y="1181100"/>
                  </a:cubicBezTo>
                  <a:lnTo>
                    <a:pt x="0" y="1181100"/>
                  </a:lnTo>
                  <a:lnTo>
                    <a:pt x="0" y="1110548"/>
                  </a:lnTo>
                  <a:lnTo>
                    <a:pt x="4622708" y="1110549"/>
                  </a:lnTo>
                  <a:cubicBezTo>
                    <a:pt x="4909895" y="1110549"/>
                    <a:pt x="5142706" y="877738"/>
                    <a:pt x="5142706" y="590551"/>
                  </a:cubicBezTo>
                  <a:lnTo>
                    <a:pt x="5142707" y="590551"/>
                  </a:lnTo>
                  <a:cubicBezTo>
                    <a:pt x="5142707" y="303364"/>
                    <a:pt x="4909896" y="70553"/>
                    <a:pt x="4622709" y="70553"/>
                  </a:cubicBezTo>
                  <a:lnTo>
                    <a:pt x="0" y="70553"/>
                  </a:lnTo>
                  <a:close/>
                </a:path>
              </a:pathLst>
            </a:custGeom>
            <a:solidFill>
              <a:srgbClr val="006FC4"/>
            </a:solidFill>
          </p:spPr>
          <p:txBody>
            <a:bodyPr rot="0" spcFirstLastPara="0" vertOverflow="overflow" horzOverflow="overflow" vert="horz" wrap="square" lIns="180000" tIns="45720" rIns="90000" bIns="45720" numCol="1" spcCol="0" rtlCol="0" fromWordArt="0" anchor="ctr" anchorCtr="0" forceAA="0" compatLnSpc="1"/>
            <a:p>
              <a:pPr algn="l"/>
              <a:r>
                <a:rPr lang="en-US"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a:latin typeface="微软雅黑" panose="020B0503020204020204" pitchFamily="34" charset="-122"/>
                  <a:ea typeface="微软雅黑" panose="020B0503020204020204" pitchFamily="34" charset="-122"/>
                  <a:cs typeface="微软雅黑" panose="020B0503020204020204" pitchFamily="34" charset="-122"/>
                  <a:sym typeface="+mn-ea"/>
                </a:rPr>
                <a:t>通过已知的故障资产信息，在系统中查出发生此故障的资产，查看资产详情，有资产类型、IP、MAC、设备名称、序列号、品牌、型号、物理位置、相关的网段、相关的网络设备、相关的虚拟主机、组织架构、在线状态、在网时长、操作系统/固件版本号、使用人、上下线历史记录等多维度信息，帮助运维</a:t>
              </a:r>
              <a:endParaRPr sz="160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r>
                <a:rPr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1600">
                  <a:latin typeface="微软雅黑" panose="020B0503020204020204" pitchFamily="34" charset="-122"/>
                  <a:ea typeface="微软雅黑" panose="020B0503020204020204" pitchFamily="34" charset="-122"/>
                  <a:cs typeface="微软雅黑" panose="020B0503020204020204" pitchFamily="34" charset="-122"/>
                  <a:sym typeface="+mn-ea"/>
                </a:rPr>
                <a:t>    </a:t>
              </a:r>
              <a:r>
                <a:rPr sz="1600">
                  <a:latin typeface="微软雅黑" panose="020B0503020204020204" pitchFamily="34" charset="-122"/>
                  <a:ea typeface="微软雅黑" panose="020B0503020204020204" pitchFamily="34" charset="-122"/>
                  <a:cs typeface="微软雅黑" panose="020B0503020204020204" pitchFamily="34" charset="-122"/>
                  <a:sym typeface="+mn-ea"/>
                </a:rPr>
                <a:t>人员快速定位故障。</a:t>
              </a:r>
              <a:endParaRPr sz="16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pic>
        <p:nvPicPr>
          <p:cNvPr id="15" name="图片 14"/>
          <p:cNvPicPr>
            <a:picLocks noChangeAspect="1"/>
          </p:cNvPicPr>
          <p:nvPr/>
        </p:nvPicPr>
        <p:blipFill>
          <a:blip r:embed="rId7"/>
          <a:stretch>
            <a:fillRect/>
          </a:stretch>
        </p:blipFill>
        <p:spPr>
          <a:xfrm>
            <a:off x="570865" y="782955"/>
            <a:ext cx="3697605" cy="2757170"/>
          </a:xfrm>
          <a:prstGeom prst="rect">
            <a:avLst/>
          </a:prstGeom>
        </p:spPr>
      </p:pic>
      <p:pic>
        <p:nvPicPr>
          <p:cNvPr id="38" name="图片 37"/>
          <p:cNvPicPr>
            <a:picLocks noChangeAspect="1"/>
          </p:cNvPicPr>
          <p:nvPr/>
        </p:nvPicPr>
        <p:blipFill>
          <a:blip r:embed="rId8"/>
          <a:stretch>
            <a:fillRect/>
          </a:stretch>
        </p:blipFill>
        <p:spPr>
          <a:xfrm>
            <a:off x="5139690" y="1254760"/>
            <a:ext cx="4786630" cy="2285365"/>
          </a:xfrm>
          <a:prstGeom prst="rect">
            <a:avLst/>
          </a:prstGeom>
        </p:spPr>
      </p:pic>
    </p:spTree>
    <p:custDataLst>
      <p:tags r:id="rId9"/>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100.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2_1"/>
  <p:tag name="KSO_WM_UNIT_ID" val="diagram20170478_2*l_h_i*1_2_1"/>
  <p:tag name="KSO_WM_UNIT_LAYERLEVEL" val="1_1_1"/>
  <p:tag name="KSO_WM_DIAGRAM_GROUP_CODE" val="l1-1"/>
  <p:tag name="KSO_WM_UNIT_FILL_FORE_SCHEMECOLOR_INDEX" val="8"/>
  <p:tag name="KSO_WM_UNIT_FILL_TYPE" val="1"/>
</p:tagLst>
</file>

<file path=ppt/tags/tag101.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2_2"/>
  <p:tag name="KSO_WM_UNIT_ID" val="diagram20170478_2*l_h_i*1_2_2"/>
  <p:tag name="KSO_WM_UNIT_LAYERLEVEL" val="1_1_1"/>
  <p:tag name="KSO_WM_DIAGRAM_GROUP_CODE" val="l1-1"/>
  <p:tag name="KSO_WM_UNIT_FILL_FORE_SCHEMECOLOR_INDEX" val="14"/>
  <p:tag name="KSO_WM_UNIT_FILL_TYPE" val="1"/>
  <p:tag name="KSO_WM_UNIT_TEXT_FILL_FORE_SCHEMECOLOR_INDEX" val="13"/>
  <p:tag name="KSO_WM_UNIT_TEXT_FILL_TYPE" val="1"/>
</p:tagLst>
</file>

<file path=ppt/tags/tag102.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478_2*l_h_a*1_2_1"/>
</p:tagLst>
</file>

<file path=ppt/tags/tag103.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70478_2*l_h_a*1_1_1"/>
</p:tagLst>
</file>

<file path=ppt/tags/tag104.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f"/>
  <p:tag name="KSO_WM_UNIT_INDEX" val="1_2_1"/>
  <p:tag name="KSO_WM_UNIT_LAYERLEVEL" val="1_1_1"/>
  <p:tag name="KSO_WM_UNIT_VALUE" val="76"/>
  <p:tag name="KSO_WM_UNIT_HIGHLIGHT" val="0"/>
  <p:tag name="KSO_WM_UNIT_COMPATIBLE" val="0"/>
  <p:tag name="KSO_WM_UNIT_CLEAR" val="0"/>
  <p:tag name="KSO_WM_UNIT_PRESET_TEXT_INDEX" val="5"/>
  <p:tag name="KSO_WM_UNIT_PRESET_TEXT_LEN" val="148"/>
  <p:tag name="KSO_WM_DIAGRAM_GROUP_CODE" val="l1-1"/>
  <p:tag name="KSO_WM_UNIT_ID" val="diagram20170478_2*l_h_f*1_2_1"/>
</p:tagLst>
</file>

<file path=ppt/tags/tag105.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f"/>
  <p:tag name="KSO_WM_UNIT_INDEX" val="1_1_1"/>
  <p:tag name="KSO_WM_UNIT_LAYERLEVEL" val="1_1_1"/>
  <p:tag name="KSO_WM_UNIT_VALUE" val="76"/>
  <p:tag name="KSO_WM_UNIT_HIGHLIGHT" val="0"/>
  <p:tag name="KSO_WM_UNIT_COMPATIBLE" val="0"/>
  <p:tag name="KSO_WM_UNIT_CLEAR" val="0"/>
  <p:tag name="KSO_WM_UNIT_PRESET_TEXT_INDEX" val="5"/>
  <p:tag name="KSO_WM_UNIT_PRESET_TEXT_LEN" val="148"/>
  <p:tag name="KSO_WM_DIAGRAM_GROUP_CODE" val="l1-1"/>
  <p:tag name="KSO_WM_UNIT_ID" val="diagram20170478_2*l_h_f*1_1_1"/>
</p:tagLst>
</file>

<file path=ppt/tags/tag106.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1"/>
  <p:tag name="KSO_WM_UNIT_ID" val="diagram20170478_2*l_h_i*1_1_1"/>
  <p:tag name="KSO_WM_UNIT_LAYERLEVEL" val="1_1_1"/>
  <p:tag name="KSO_WM_DIAGRAM_GROUP_CODE" val="l1-1"/>
  <p:tag name="KSO_WM_UNIT_FILL_FORE_SCHEMECOLOR_INDEX" val="16"/>
  <p:tag name="KSO_WM_UNIT_FILL_TYPE" val="1"/>
</p:tagLst>
</file>

<file path=ppt/tags/tag107.xml><?xml version="1.0" encoding="utf-8"?>
<p:tagLst xmlns:p="http://schemas.openxmlformats.org/presentationml/2006/main">
  <p:tag name="KSO_WM_TAG_VERSION" val="1.0"/>
  <p:tag name="KSO_WM_BEAUTIFY_FLAG" val="#wm#"/>
  <p:tag name="KSO_WM_UNIT_TYPE" val="i"/>
  <p:tag name="KSO_WM_UNIT_ID" val="diagram20170478_2*i*15"/>
  <p:tag name="KSO_WM_TEMPLATE_CATEGORY" val="diagram"/>
  <p:tag name="KSO_WM_TEMPLATE_INDEX" val="20170478"/>
  <p:tag name="KSO_WM_UNIT_INDEX" val="15"/>
</p:tagLst>
</file>

<file path=ppt/tags/tag108.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2"/>
  <p:tag name="KSO_WM_UNIT_ID" val="diagram20170478_2*l_h_i*1_1_2"/>
  <p:tag name="KSO_WM_UNIT_LAYERLEVEL" val="1_1_1"/>
  <p:tag name="KSO_WM_DIAGRAM_GROUP_CODE" val="l1-1"/>
  <p:tag name="KSO_WM_UNIT_LINE_FORE_SCHEMECOLOR_INDEX" val="14"/>
  <p:tag name="KSO_WM_UNIT_LINE_FILL_TYPE" val="2"/>
  <p:tag name="KSO_WM_UNIT_TEXT_FILL_FORE_SCHEMECOLOR_INDEX" val="13"/>
  <p:tag name="KSO_WM_UNIT_TEXT_FILL_TYPE" val="1"/>
</p:tagLst>
</file>

<file path=ppt/tags/tag109.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3"/>
  <p:tag name="KSO_WM_UNIT_ID" val="diagram20170478_2*l_h_i*1_1_3"/>
  <p:tag name="KSO_WM_UNIT_LAYERLEVEL" val="1_1_1"/>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10.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4"/>
  <p:tag name="KSO_WM_UNIT_ID" val="diagram20170478_2*l_h_i*1_1_4"/>
  <p:tag name="KSO_WM_UNIT_LAYERLEVEL" val="1_1_1"/>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1.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5"/>
  <p:tag name="KSO_WM_UNIT_ID" val="diagram20170478_2*l_h_i*1_1_5"/>
  <p:tag name="KSO_WM_UNIT_LAYERLEVEL" val="1_1_1"/>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2.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6"/>
  <p:tag name="KSO_WM_UNIT_ID" val="diagram20170478_2*l_h_i*1_1_6"/>
  <p:tag name="KSO_WM_UNIT_LAYERLEVEL" val="1_1_1"/>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3.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7"/>
  <p:tag name="KSO_WM_UNIT_ID" val="diagram20170478_2*l_h_i*1_1_7"/>
  <p:tag name="KSO_WM_UNIT_LAYERLEVEL" val="1_1_1"/>
  <p:tag name="KSO_WM_DIAGRAM_GROUP_CODE" val="l1-1"/>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4.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h_i"/>
  <p:tag name="KSO_WM_UNIT_INDEX" val="1_1_8"/>
  <p:tag name="KSO_WM_UNIT_ID" val="diagram20170478_2*l_h_i*1_1_8"/>
  <p:tag name="KSO_WM_UNIT_LAYERLEVEL" val="1_1_1"/>
  <p:tag name="KSO_WM_DIAGRAM_GROUP_CODE" val="l1-1"/>
  <p:tag name="KSO_WM_UNIT_LINE_FORE_SCHEMECOLOR_INDEX" val="14"/>
  <p:tag name="KSO_WM_UNIT_LINE_FILL_TYPE" val="2"/>
  <p:tag name="KSO_WM_UNIT_TEXT_FILL_FORE_SCHEMECOLOR_INDEX" val="13"/>
  <p:tag name="KSO_WM_UNIT_TEXT_FILL_TYPE" val="1"/>
</p:tagLst>
</file>

<file path=ppt/tags/tag115.xml><?xml version="1.0" encoding="utf-8"?>
<p:tagLst xmlns:p="http://schemas.openxmlformats.org/presentationml/2006/main">
  <p:tag name="KSO_WM_TAG_VERSION" val="1.0"/>
  <p:tag name="KSO_WM_BEAUTIFY_FLAG" val="#wm#"/>
  <p:tag name="KSO_WM_UNIT_TYPE" val="i"/>
  <p:tag name="KSO_WM_UNIT_ID" val="diagram20170478_2*i*30"/>
  <p:tag name="KSO_WM_TEMPLATE_CATEGORY" val="diagram"/>
  <p:tag name="KSO_WM_TEMPLATE_INDEX" val="20170478"/>
  <p:tag name="KSO_WM_UNIT_INDEX" val="30"/>
</p:tagLst>
</file>

<file path=ppt/tags/tag116.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4"/>
  <p:tag name="KSO_WM_UNIT_ID" val="diagram20170478_2*l_i*1_14"/>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17.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5"/>
  <p:tag name="KSO_WM_UNIT_ID" val="diagram20170478_2*l_i*1_15"/>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18.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6"/>
  <p:tag name="KSO_WM_UNIT_ID" val="diagram20170478_2*l_i*1_16"/>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19.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7"/>
  <p:tag name="KSO_WM_UNIT_ID" val="diagram20170478_2*l_i*1_17"/>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120.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8"/>
  <p:tag name="KSO_WM_UNIT_ID" val="diagram20170478_2*l_i*1_18"/>
  <p:tag name="KSO_WM_UNIT_LAYERLEVEL" val="1_1"/>
  <p:tag name="KSO_WM_DIAGRAM_GROUP_CODE" val="l1-1"/>
  <p:tag name="KSO_WM_UNIT_FILL_FORE_SCHEMECOLOR_INDEX" val="16"/>
  <p:tag name="KSO_WM_UNIT_FILL_TYPE" val="1"/>
  <p:tag name="KSO_WM_UNIT_TEXT_FILL_FORE_SCHEMECOLOR_INDEX" val="2"/>
  <p:tag name="KSO_WM_UNIT_TEXT_FILL_TYPE" val="1"/>
</p:tagLst>
</file>

<file path=ppt/tags/tag121.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19"/>
  <p:tag name="KSO_WM_UNIT_ID" val="diagram20170478_2*l_i*1_19"/>
  <p:tag name="KSO_WM_UNIT_LAYERLEVEL" val="1_1"/>
  <p:tag name="KSO_WM_DIAGRAM_GROUP_CODE" val="l1-1"/>
  <p:tag name="KSO_WM_UNIT_FILL_FORE_SCHEMECOLOR_INDEX" val="16"/>
  <p:tag name="KSO_WM_UNIT_FILL_TYPE" val="1"/>
  <p:tag name="KSO_WM_UNIT_TEXT_FILL_FORE_SCHEMECOLOR_INDEX" val="2"/>
  <p:tag name="KSO_WM_UNIT_TEXT_FILL_TYPE" val="1"/>
</p:tagLst>
</file>

<file path=ppt/tags/tag122.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0"/>
  <p:tag name="KSO_WM_UNIT_ID" val="diagram20170478_2*l_i*1_20"/>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3.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1"/>
  <p:tag name="KSO_WM_UNIT_ID" val="diagram20170478_2*l_i*1_21"/>
  <p:tag name="KSO_WM_UNIT_LAYERLEVEL" val="1_1"/>
  <p:tag name="KSO_WM_DIAGRAM_GROUP_CODE" val="l1-1"/>
  <p:tag name="KSO_WM_UNIT_FILL_FORE_SCHEMECOLOR_INDEX" val="16"/>
  <p:tag name="KSO_WM_UNIT_FILL_TYPE" val="1"/>
  <p:tag name="KSO_WM_UNIT_TEXT_FILL_FORE_SCHEMECOLOR_INDEX" val="2"/>
  <p:tag name="KSO_WM_UNIT_TEXT_FILL_TYPE" val="1"/>
</p:tagLst>
</file>

<file path=ppt/tags/tag124.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2"/>
  <p:tag name="KSO_WM_UNIT_ID" val="diagram20170478_2*l_i*1_22"/>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5.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3"/>
  <p:tag name="KSO_WM_UNIT_ID" val="diagram20170478_2*l_i*1_23"/>
  <p:tag name="KSO_WM_UNIT_LAYERLEVEL" val="1_1"/>
  <p:tag name="KSO_WM_DIAGRAM_GROUP_CODE" val="l1-1"/>
  <p:tag name="KSO_WM_UNIT_FILL_FORE_SCHEMECOLOR_INDEX" val="16"/>
  <p:tag name="KSO_WM_UNIT_FILL_TYPE" val="1"/>
  <p:tag name="KSO_WM_UNIT_TEXT_FILL_FORE_SCHEMECOLOR_INDEX" val="2"/>
  <p:tag name="KSO_WM_UNIT_TEXT_FILL_TYPE" val="1"/>
</p:tagLst>
</file>

<file path=ppt/tags/tag126.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4"/>
  <p:tag name="KSO_WM_UNIT_ID" val="diagram20170478_2*l_i*1_24"/>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7.xml><?xml version="1.0" encoding="utf-8"?>
<p:tagLst xmlns:p="http://schemas.openxmlformats.org/presentationml/2006/main">
  <p:tag name="KSO_WM_TAG_VERSION" val="1.0"/>
  <p:tag name="KSO_WM_BEAUTIFY_FLAG" val="#wm#"/>
  <p:tag name="KSO_WM_TEMPLATE_CATEGORY" val="diagram"/>
  <p:tag name="KSO_WM_TEMPLATE_INDEX" val="20170478"/>
  <p:tag name="KSO_WM_UNIT_TYPE" val="l_i"/>
  <p:tag name="KSO_WM_UNIT_INDEX" val="1_25"/>
  <p:tag name="KSO_WM_UNIT_ID" val="diagram20170478_2*l_i*1_25"/>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128.xml><?xml version="1.0" encoding="utf-8"?>
<p:tagLst xmlns:p="http://schemas.openxmlformats.org/presentationml/2006/main">
  <p:tag name="ISLIDE.ICON" val="#393551;#25522;#393423;#370598;#181366;#17404;#18243;#64600;#81106;#370928;#393551;#385134;#393845;"/>
  <p:tag name="ISLIDE.DIAGRAM" val="#121256;#468584;#554155;"/>
</p:tagLst>
</file>

<file path=ppt/tags/tag12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1"/>
  <p:tag name="KSO_WM_UNIT_ID" val="diagram20169894_1*l_h_i*1_1_1"/>
  <p:tag name="KSO_WM_UNIT_LAYERLEVEL" val="1_1_1"/>
  <p:tag name="KSO_WM_UNIT_FILL_FORE_SCHEMECOLOR_INDEX" val="5"/>
  <p:tag name="KSO_WM_UNIT_FILL_TYPE" val="1"/>
  <p:tag name="KSO_WM_UNIT_TEXT_FILL_FORE_SCHEMECOLOR_INDEX" val="13"/>
  <p:tag name="KSO_WM_UNIT_TEXT_FILL_TYPE" val="1"/>
</p:tagLst>
</file>

<file path=ppt/tags/tag13.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13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2"/>
  <p:tag name="KSO_WM_UNIT_ID" val="diagram20169894_1*l_h_i*1_1_2"/>
  <p:tag name="KSO_WM_UNIT_LAYERLEVEL" val="1_1_1"/>
  <p:tag name="KSO_WM_UNIT_FILL_FORE_SCHEMECOLOR_INDEX" val="5"/>
  <p:tag name="KSO_WM_UNIT_FILL_TYPE" val="1"/>
  <p:tag name="KSO_WM_UNIT_TEXT_FILL_FORE_SCHEMECOLOR_INDEX" val="13"/>
  <p:tag name="KSO_WM_UNIT_TEXT_FILL_TYPE" val="1"/>
</p:tagLst>
</file>

<file path=ppt/tags/tag13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7"/>
  <p:tag name="KSO_WM_UNIT_ID" val="diagram20169894_1*l_h_i*1_1_7"/>
  <p:tag name="KSO_WM_UNIT_LAYERLEVEL" val="1_1_1"/>
  <p:tag name="KSO_WM_UNIT_FILL_FORE_SCHEMECOLOR_INDEX" val="5"/>
  <p:tag name="KSO_WM_UNIT_FILL_TYPE" val="1"/>
  <p:tag name="KSO_WM_UNIT_TEXT_FILL_FORE_SCHEMECOLOR_INDEX" val="13"/>
  <p:tag name="KSO_WM_UNIT_TEXT_FILL_TYPE" val="1"/>
</p:tagLst>
</file>

<file path=ppt/tags/tag132.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1"/>
  <p:tag name="KSO_WM_UNIT_ID" val="diagram20169894_1*l_h_i*1_2_1"/>
  <p:tag name="KSO_WM_UNIT_LAYERLEVEL" val="1_1_1"/>
  <p:tag name="KSO_WM_UNIT_FILL_FORE_SCHEMECOLOR_INDEX" val="6"/>
  <p:tag name="KSO_WM_UNIT_FILL_TYPE" val="1"/>
  <p:tag name="KSO_WM_UNIT_TEXT_FILL_FORE_SCHEMECOLOR_INDEX" val="13"/>
  <p:tag name="KSO_WM_UNIT_TEXT_FILL_TYPE" val="1"/>
</p:tagLst>
</file>

<file path=ppt/tags/tag133.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2"/>
  <p:tag name="KSO_WM_UNIT_ID" val="diagram20169894_1*l_h_i*1_2_2"/>
  <p:tag name="KSO_WM_UNIT_LAYERLEVEL" val="1_1_1"/>
  <p:tag name="KSO_WM_UNIT_FILL_FORE_SCHEMECOLOR_INDEX" val="6"/>
  <p:tag name="KSO_WM_UNIT_FILL_TYPE" val="1"/>
  <p:tag name="KSO_WM_UNIT_TEXT_FILL_FORE_SCHEMECOLOR_INDEX" val="13"/>
  <p:tag name="KSO_WM_UNIT_TEXT_FILL_TYPE" val="1"/>
</p:tagLst>
</file>

<file path=ppt/tags/tag13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9"/>
  <p:tag name="KSO_WM_UNIT_ID" val="diagram20169894_1*l_h_i*1_2_9"/>
  <p:tag name="KSO_WM_UNIT_LAYERLEVEL" val="1_1_1"/>
  <p:tag name="KSO_WM_UNIT_FILL_FORE_SCHEMECOLOR_INDEX" val="6"/>
  <p:tag name="KSO_WM_UNIT_FILL_TYPE" val="1"/>
  <p:tag name="KSO_WM_UNIT_TEXT_FILL_FORE_SCHEMECOLOR_INDEX" val="13"/>
  <p:tag name="KSO_WM_UNIT_TEXT_FILL_TYPE" val="1"/>
</p:tagLst>
</file>

<file path=ppt/tags/tag135.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9894_1*i*6"/>
  <p:tag name="KSO_WM_TEMPLATE_CATEGORY" val="diagram"/>
  <p:tag name="KSO_WM_TEMPLATE_INDEX" val="20169894"/>
  <p:tag name="KSO_WM_UNIT_INDEX" val="6"/>
</p:tagLst>
</file>

<file path=ppt/tags/tag13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3"/>
  <p:tag name="KSO_WM_UNIT_ID" val="diagram20169894_1*l_h_i*1_2_3"/>
  <p:tag name="KSO_WM_UNIT_LAYERLEVEL" val="1_1_1"/>
  <p:tag name="KSO_WM_UNIT_TEXT_FILL_FORE_SCHEMECOLOR_INDEX" val="13"/>
  <p:tag name="KSO_WM_UNIT_TEXT_FILL_TYPE" val="1"/>
</p:tagLst>
</file>

<file path=ppt/tags/tag13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4"/>
  <p:tag name="KSO_WM_UNIT_ID" val="diagram20169894_1*l_h_i*1_2_4"/>
  <p:tag name="KSO_WM_UNIT_LAYERLEVEL" val="1_1_1"/>
  <p:tag name="KSO_WM_UNIT_FILL_FORE_SCHEMECOLOR_INDEX" val="7"/>
  <p:tag name="KSO_WM_UNIT_FILL_TYPE" val="1"/>
</p:tagLst>
</file>

<file path=ppt/tags/tag138.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2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2_1"/>
</p:tagLst>
</file>

<file path=ppt/tags/tag139.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2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2_1"/>
  <p:tag name="KSO_WM_UNIT_TEXT_FILL_FORE_SCHEMECOLOR_INDEX" val="13"/>
  <p:tag name="KSO_WM_UNIT_TEXT_FILL_TYPE" val="1"/>
</p:tagLst>
</file>

<file path=ppt/tags/tag1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40.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3"/>
  <p:tag name="KSO_WM_UNIT_ID" val="diagram20169894_1*l_h_i*1_1_3"/>
  <p:tag name="KSO_WM_UNIT_LAYERLEVEL" val="1_1_1"/>
  <p:tag name="KSO_WM_UNIT_TEXT_FILL_FORE_SCHEMECOLOR_INDEX" val="13"/>
  <p:tag name="KSO_WM_UNIT_TEXT_FILL_TYPE" val="1"/>
</p:tagLst>
</file>

<file path=ppt/tags/tag141.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4"/>
  <p:tag name="KSO_WM_UNIT_ID" val="diagram20169894_1*l_h_i*1_1_4"/>
  <p:tag name="KSO_WM_UNIT_LAYERLEVEL" val="1_1_1"/>
  <p:tag name="KSO_WM_UNIT_FILL_FORE_SCHEMECOLOR_INDEX" val="6"/>
  <p:tag name="KSO_WM_UNIT_FILL_TYPE" val="1"/>
</p:tagLst>
</file>

<file path=ppt/tags/tag142.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diagram20169894_1*l_h_a*1_1_1"/>
  <p:tag name="KSO_WM_UNIT_TEXT_FILL_FORE_SCHEMECOLOR_INDEX" val="13"/>
  <p:tag name="KSO_WM_UNIT_TEXT_FILL_TYPE" val="1"/>
</p:tagLst>
</file>

<file path=ppt/tags/tag143.xml><?xml version="1.0" encoding="utf-8"?>
<p:tagLst xmlns:p="http://schemas.openxmlformats.org/presentationml/2006/main">
  <p:tag name="KSO_WM_TAG_VERSION" val="1.0"/>
  <p:tag name="KSO_WM_BEAUTIFY_FLAG" val="#wm#"/>
  <p:tag name="KSO_WM_TEMPLATE_CATEGORY" val="diagram"/>
  <p:tag name="KSO_WM_TEMPLATE_INDEX" val="20169894"/>
  <p:tag name="KSO_WM_UNIT_TYPE" val="l_h_f"/>
  <p:tag name="KSO_WM_UNIT_INDEX" val="1_1_1"/>
  <p:tag name="KSO_WM_UNIT_LAYERLEVEL" val="1_1_1"/>
  <p:tag name="KSO_WM_UNIT_VALUE" val="36"/>
  <p:tag name="KSO_WM_UNIT_HIGHLIGHT" val="0"/>
  <p:tag name="KSO_WM_UNIT_COMPATIBLE" val="0"/>
  <p:tag name="KSO_WM_UNIT_CLEAR" val="0"/>
  <p:tag name="KSO_WM_UNIT_PRESET_TEXT_INDEX" val="4"/>
  <p:tag name="KSO_WM_UNIT_PRESET_TEXT_LEN" val="66"/>
  <p:tag name="KSO_WM_DIAGRAM_GROUP_CODE" val="l1-1"/>
  <p:tag name="KSO_WM_UNIT_ID" val="diagram20169894_1*l_h_f*1_1_1"/>
  <p:tag name="KSO_WM_UNIT_TEXT_FILL_FORE_SCHEMECOLOR_INDEX" val="13"/>
  <p:tag name="KSO_WM_UNIT_TEXT_FILL_TYPE" val="1"/>
</p:tagLst>
</file>

<file path=ppt/tags/tag144.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5"/>
  <p:tag name="KSO_WM_UNIT_ID" val="diagram20169894_1*l_h_i*1_1_5"/>
  <p:tag name="KSO_WM_UNIT_LAYERLEVEL" val="1_1_1"/>
  <p:tag name="KSO_WM_UNIT_FILL_FORE_SCHEMECOLOR_INDEX" val="14"/>
  <p:tag name="KSO_WM_UNIT_FILL_TYPE" val="1"/>
</p:tagLst>
</file>

<file path=ppt/tags/tag145.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1_6"/>
  <p:tag name="KSO_WM_UNIT_ID" val="diagram20169894_1*l_h_i*1_1_6"/>
  <p:tag name="KSO_WM_UNIT_LAYERLEVEL" val="1_1_1"/>
  <p:tag name="KSO_WM_UNIT_FILL_FORE_SCHEMECOLOR_INDEX" val="13"/>
  <p:tag name="KSO_WM_UNIT_FILL_TYPE" val="1"/>
  <p:tag name="KSO_WM_UNIT_TEXT_FILL_FORE_SCHEMECOLOR_INDEX" val="13"/>
  <p:tag name="KSO_WM_UNIT_TEXT_FILL_TYPE" val="1"/>
</p:tagLst>
</file>

<file path=ppt/tags/tag146.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5"/>
  <p:tag name="KSO_WM_UNIT_ID" val="diagram20169894_1*l_h_i*1_2_5"/>
  <p:tag name="KSO_WM_UNIT_LAYERLEVEL" val="1_1_1"/>
  <p:tag name="KSO_WM_UNIT_FILL_FORE_SCHEMECOLOR_INDEX" val="14"/>
  <p:tag name="KSO_WM_UNIT_FILL_TYPE" val="1"/>
</p:tagLst>
</file>

<file path=ppt/tags/tag147.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6"/>
  <p:tag name="KSO_WM_UNIT_ID" val="diagram20169894_1*l_h_i*1_2_6"/>
  <p:tag name="KSO_WM_UNIT_LAYERLEVEL" val="1_1_1"/>
  <p:tag name="KSO_WM_UNIT_FILL_FORE_SCHEMECOLOR_INDEX" val="13"/>
  <p:tag name="KSO_WM_UNIT_FILL_TYPE" val="1"/>
  <p:tag name="KSO_WM_UNIT_TEXT_FILL_FORE_SCHEMECOLOR_INDEX" val="13"/>
  <p:tag name="KSO_WM_UNIT_TEXT_FILL_TYPE" val="1"/>
</p:tagLst>
</file>

<file path=ppt/tags/tag148.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7"/>
  <p:tag name="KSO_WM_UNIT_ID" val="diagram20169894_1*l_h_i*1_2_7"/>
  <p:tag name="KSO_WM_UNIT_LAYERLEVEL" val="1_1_1"/>
  <p:tag name="KSO_WM_UNIT_FILL_FORE_SCHEMECOLOR_INDEX" val="13"/>
  <p:tag name="KSO_WM_UNIT_FILL_TYPE" val="1"/>
  <p:tag name="KSO_WM_UNIT_TEXT_FILL_FORE_SCHEMECOLOR_INDEX" val="13"/>
  <p:tag name="KSO_WM_UNIT_TEXT_FILL_TYPE" val="1"/>
</p:tagLst>
</file>

<file path=ppt/tags/tag149.xml><?xml version="1.0" encoding="utf-8"?>
<p:tagLst xmlns:p="http://schemas.openxmlformats.org/presentationml/2006/main">
  <p:tag name="KSO_WM_TAG_VERSION" val="1.0"/>
  <p:tag name="KSO_WM_BEAUTIFY_FLAG" val="#wm#"/>
  <p:tag name="KSO_WM_TEMPLATE_CATEGORY" val="diagram"/>
  <p:tag name="KSO_WM_TEMPLATE_INDEX" val="20169894"/>
  <p:tag name="KSO_WM_DIAGRAM_GROUP_CODE" val="l1-1"/>
  <p:tag name="KSO_WM_UNIT_TYPE" val="l_h_i"/>
  <p:tag name="KSO_WM_UNIT_INDEX" val="1_2_8"/>
  <p:tag name="KSO_WM_UNIT_ID" val="diagram20169894_1*l_h_i*1_2_8"/>
  <p:tag name="KSO_WM_UNIT_LAYERLEVEL" val="1_1_1"/>
  <p:tag name="KSO_WM_UNIT_FILL_FORE_SCHEMECOLOR_INDEX" val="13"/>
  <p:tag name="KSO_WM_UNIT_FILL_TYPE" val="1"/>
  <p:tag name="KSO_WM_UNIT_TEXT_FILL_FORE_SCHEMECOLOR_INDEX" val="13"/>
  <p:tag name="KSO_WM_UNIT_TEXT_FILL_TYPE" val="1"/>
</p:tagLst>
</file>

<file path=ppt/tags/tag1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150.xml><?xml version="1.0" encoding="utf-8"?>
<p:tagLst xmlns:p="http://schemas.openxmlformats.org/presentationml/2006/main">
  <p:tag name="ISLIDE.ICON" val="#393551;#25522;#393423;#370598;#181366;#17404;#18243;#64600;#81106;#370928;#393551;#385134;#393845;"/>
  <p:tag name="ISLIDE.DIAGRAM" val="#121256;#468584;#554155;"/>
</p:tagLst>
</file>

<file path=ppt/tags/tag151.xml><?xml version="1.0" encoding="utf-8"?>
<p:tagLst xmlns:p="http://schemas.openxmlformats.org/presentationml/2006/main">
  <p:tag name="KSO_WM_TAG_VERSION" val="1.0"/>
  <p:tag name="KSO_WM_BEAUTIFY_FLAG" val="#wm#"/>
  <p:tag name="KSO_WM_UNIT_TYPE" val="i"/>
  <p:tag name="KSO_WM_UNIT_ID" val="diagram160283_5*i*1"/>
  <p:tag name="KSO_WM_TEMPLATE_CATEGORY" val="diagram"/>
  <p:tag name="KSO_WM_TEMPLATE_INDEX" val="160283"/>
  <p:tag name="KSO_WM_UNIT_INDEX" val="1"/>
</p:tagLst>
</file>

<file path=ppt/tags/tag152.xml><?xml version="1.0" encoding="utf-8"?>
<p:tagLst xmlns:p="http://schemas.openxmlformats.org/presentationml/2006/main">
  <p:tag name="KSO_WM_TAG_VERSION" val="1.0"/>
  <p:tag name="KSO_WM_TEMPLATE_CATEGORY" val="diagram"/>
  <p:tag name="KSO_WM_TEMPLATE_INDEX" val="160283"/>
  <p:tag name="KSO_WM_UNIT_TYPE" val="l_h_a"/>
  <p:tag name="KSO_WM_UNIT_INDEX" val="1_1_1"/>
  <p:tag name="KSO_WM_UNIT_ID" val="260*l_h_a*1_1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5"/>
  <p:tag name="KSO_WM_UNIT_FILL_TYPE" val="1"/>
  <p:tag name="KSO_WM_UNIT_TEXT_FILL_FORE_SCHEMECOLOR_INDEX" val="14"/>
  <p:tag name="KSO_WM_UNIT_TEXT_FILL_TYPE" val="1"/>
</p:tagLst>
</file>

<file path=ppt/tags/tag153.xml><?xml version="1.0" encoding="utf-8"?>
<p:tagLst xmlns:p="http://schemas.openxmlformats.org/presentationml/2006/main">
  <p:tag name="KSO_WM_TAG_VERSION" val="1.0"/>
  <p:tag name="KSO_WM_TEMPLATE_CATEGORY" val="diagram"/>
  <p:tag name="KSO_WM_TEMPLATE_INDEX" val="160283"/>
  <p:tag name="KSO_WM_UNIT_TYPE" val="l_h_f"/>
  <p:tag name="KSO_WM_UNIT_INDEX" val="1_1_1"/>
  <p:tag name="KSO_WM_UNIT_ID" val="260*l_h_f*1_1_1"/>
  <p:tag name="KSO_WM_UNIT_CLEAR" val="1"/>
  <p:tag name="KSO_WM_UNIT_LAYERLEVEL" val="1_1_1"/>
  <p:tag name="KSO_WM_UNIT_VALUE" val="22"/>
  <p:tag name="KSO_WM_UNIT_HIGHLIGHT" val="0"/>
  <p:tag name="KSO_WM_UNIT_COMPATIBLE" val="0"/>
  <p:tag name="KSO_WM_BEAUTIFY_FLAG" val="#wm#"/>
  <p:tag name="KSO_WM_UNIT_PRESET_TEXT_INDEX" val="4"/>
  <p:tag name="KSO_WM_UNIT_PRESET_TEXT_LEN" val="40"/>
  <p:tag name="KSO_WM_DIAGRAM_GROUP_CODE" val="l1-1"/>
  <p:tag name="KSO_WM_UNIT_FILL_FORE_SCHEMECOLOR_INDEX" val="5"/>
  <p:tag name="KSO_WM_UNIT_FILL_TYPE" val="1"/>
  <p:tag name="KSO_WM_UNIT_TEXT_FILL_FORE_SCHEMECOLOR_INDEX" val="13"/>
  <p:tag name="KSO_WM_UNIT_TEXT_FILL_TYPE" val="1"/>
</p:tagLst>
</file>

<file path=ppt/tags/tag154.xml><?xml version="1.0" encoding="utf-8"?>
<p:tagLst xmlns:p="http://schemas.openxmlformats.org/presentationml/2006/main">
  <p:tag name="KSO_WM_TAG_VERSION" val="1.0"/>
  <p:tag name="KSO_WM_BEAUTIFY_FLAG" val="#wm#"/>
  <p:tag name="KSO_WM_UNIT_TYPE" val="i"/>
  <p:tag name="KSO_WM_UNIT_ID" val="diagram160283_5*i*6"/>
  <p:tag name="KSO_WM_TEMPLATE_CATEGORY" val="diagram"/>
  <p:tag name="KSO_WM_TEMPLATE_INDEX" val="160283"/>
  <p:tag name="KSO_WM_UNIT_INDEX" val="6"/>
</p:tagLst>
</file>

<file path=ppt/tags/tag155.xml><?xml version="1.0" encoding="utf-8"?>
<p:tagLst xmlns:p="http://schemas.openxmlformats.org/presentationml/2006/main">
  <p:tag name="KSO_WM_TAG_VERSION" val="1.0"/>
  <p:tag name="KSO_WM_TEMPLATE_CATEGORY" val="diagram"/>
  <p:tag name="KSO_WM_TEMPLATE_INDEX" val="160283"/>
  <p:tag name="KSO_WM_UNIT_TYPE" val="l_h_a"/>
  <p:tag name="KSO_WM_UNIT_INDEX" val="1_2_1"/>
  <p:tag name="KSO_WM_UNIT_ID" val="260*l_h_a*1_2_1"/>
  <p:tag name="KSO_WM_UNIT_CLEAR" val="1"/>
  <p:tag name="KSO_WM_UNIT_LAYERLEVEL" val="1_1_1"/>
  <p:tag name="KSO_WM_UNIT_VALUE" val="8"/>
  <p:tag name="KSO_WM_UNIT_HIGHLIGHT" val="0"/>
  <p:tag name="KSO_WM_UNIT_COMPATIBLE" val="0"/>
  <p:tag name="KSO_WM_UNIT_PRESET_TEXT" val="LOREM"/>
  <p:tag name="KSO_WM_BEAUTIFY_FLAG" val="#wm#"/>
  <p:tag name="KSO_WM_DIAGRAM_GROUP_CODE" val="l1-1"/>
  <p:tag name="KSO_WM_UNIT_FILL_FORE_SCHEMECOLOR_INDEX" val="6"/>
  <p:tag name="KSO_WM_UNIT_FILL_TYPE" val="1"/>
  <p:tag name="KSO_WM_UNIT_TEXT_FILL_FORE_SCHEMECOLOR_INDEX" val="14"/>
  <p:tag name="KSO_WM_UNIT_TEXT_FILL_TYPE" val="1"/>
</p:tagLst>
</file>

<file path=ppt/tags/tag156.xml><?xml version="1.0" encoding="utf-8"?>
<p:tagLst xmlns:p="http://schemas.openxmlformats.org/presentationml/2006/main">
  <p:tag name="KSO_WM_TAG_VERSION" val="1.0"/>
  <p:tag name="KSO_WM_TEMPLATE_CATEGORY" val="diagram"/>
  <p:tag name="KSO_WM_TEMPLATE_INDEX" val="160283"/>
  <p:tag name="KSO_WM_UNIT_TYPE" val="l_h_f"/>
  <p:tag name="KSO_WM_UNIT_INDEX" val="1_2_1"/>
  <p:tag name="KSO_WM_UNIT_ID" val="260*l_h_f*1_2_1"/>
  <p:tag name="KSO_WM_UNIT_CLEAR" val="1"/>
  <p:tag name="KSO_WM_UNIT_LAYERLEVEL" val="1_1_1"/>
  <p:tag name="KSO_WM_UNIT_VALUE" val="22"/>
  <p:tag name="KSO_WM_UNIT_HIGHLIGHT" val="0"/>
  <p:tag name="KSO_WM_UNIT_COMPATIBLE" val="0"/>
  <p:tag name="KSO_WM_BEAUTIFY_FLAG" val="#wm#"/>
  <p:tag name="KSO_WM_UNIT_PRESET_TEXT_INDEX" val="4"/>
  <p:tag name="KSO_WM_UNIT_PRESET_TEXT_LEN" val="40"/>
  <p:tag name="KSO_WM_DIAGRAM_GROUP_CODE" val="l1-1"/>
  <p:tag name="KSO_WM_UNIT_FILL_FORE_SCHEMECOLOR_INDEX" val="6"/>
  <p:tag name="KSO_WM_UNIT_FILL_TYPE" val="1"/>
  <p:tag name="KSO_WM_UNIT_TEXT_FILL_FORE_SCHEMECOLOR_INDEX" val="13"/>
  <p:tag name="KSO_WM_UNIT_TEXT_FILL_TYPE" val="1"/>
</p:tagLst>
</file>

<file path=ppt/tags/tag157.xml><?xml version="1.0" encoding="utf-8"?>
<p:tagLst xmlns:p="http://schemas.openxmlformats.org/presentationml/2006/main">
  <p:tag name="ISLIDE.ICON" val="#393551;#25522;#393423;#370598;#181366;#17404;#18243;#64600;#81106;#370928;#393551;#385134;#393845;"/>
  <p:tag name="ISLIDE.DIAGRAM" val="#121256;#468584;#554155;"/>
</p:tagLst>
</file>

<file path=ppt/tags/tag158.xml><?xml version="1.0" encoding="utf-8"?>
<p:tagLst xmlns:p="http://schemas.openxmlformats.org/presentationml/2006/main">
  <p:tag name="KSO_WM_BEAUTIFY_FLAG" val="#wm#"/>
  <p:tag name="KSO_WM_UNIT_TYPE" val="i"/>
  <p:tag name="KSO_WM_UNIT_ID" val="diagram160541_2*i*5"/>
  <p:tag name="KSO_WM_TEMPLATE_CATEGORY" val="diagram"/>
  <p:tag name="KSO_WM_TEMPLATE_INDEX" val="160541"/>
  <p:tag name="KSO_WM_TAG_VERSION" val="1.0"/>
  <p:tag name="KSO_WM_UNIT_INDEX" val="5"/>
</p:tagLst>
</file>

<file path=ppt/tags/tag159.xml><?xml version="1.0" encoding="utf-8"?>
<p:tagLst xmlns:p="http://schemas.openxmlformats.org/presentationml/2006/main">
  <p:tag name="KSO_WM_TEMPLATE_CATEGORY" val="diagram"/>
  <p:tag name="KSO_WM_TEMPLATE_INDEX" val="160541"/>
  <p:tag name="KSO_WM_UNIT_TYPE" val="l_h_a"/>
  <p:tag name="KSO_WM_UNIT_INDEX" val="1_1_1"/>
  <p:tag name="KSO_WM_UNIT_ID" val="265*l_h_a*1_1_1"/>
  <p:tag name="KSO_WM_UNIT_CLEAR" val="1"/>
  <p:tag name="KSO_WM_UNIT_LAYERLEVEL" val="1_1_1"/>
  <p:tag name="KSO_WM_UNIT_VALUE" val="6"/>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Lst>
</file>

<file path=ppt/tags/tag1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160.xml><?xml version="1.0" encoding="utf-8"?>
<p:tagLst xmlns:p="http://schemas.openxmlformats.org/presentationml/2006/main">
  <p:tag name="KSO_WM_TEMPLATE_CATEGORY" val="diagram"/>
  <p:tag name="KSO_WM_TEMPLATE_INDEX" val="160541"/>
  <p:tag name="KSO_WM_UNIT_TYPE" val="l_i"/>
  <p:tag name="KSO_WM_UNIT_INDEX" val="1_1"/>
  <p:tag name="KSO_WM_UNIT_ID" val="265*l_i*1_1"/>
  <p:tag name="KSO_WM_UNIT_CLEAR" val="1"/>
  <p:tag name="KSO_WM_UNIT_LAYERLEVEL" val="1_1"/>
  <p:tag name="KSO_WM_BEAUTIFY_FLAG" val="#wm#"/>
  <p:tag name="KSO_WM_DIAGRAM_GROUP_CODE" val="l1-1"/>
  <p:tag name="KSO_WM_TAG_VERSION" val="1.0"/>
  <p:tag name="KSO_WM_UNIT_LINE_FORE_SCHEMECOLOR_INDEX" val="5"/>
  <p:tag name="KSO_WM_UNIT_LINE_FILL_TYPE" val="2"/>
</p:tagLst>
</file>

<file path=ppt/tags/tag161.xml><?xml version="1.0" encoding="utf-8"?>
<p:tagLst xmlns:p="http://schemas.openxmlformats.org/presentationml/2006/main">
  <p:tag name="KSO_WM_TEMPLATE_CATEGORY" val="diagram"/>
  <p:tag name="KSO_WM_TEMPLATE_INDEX" val="160541"/>
  <p:tag name="KSO_WM_UNIT_TYPE" val="l_h_f"/>
  <p:tag name="KSO_WM_UNIT_INDEX" val="1_1_1"/>
  <p:tag name="KSO_WM_UNIT_ID" val="265*l_h_f*1_1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43"/>
  <p:tag name="KSO_WM_DIAGRAM_GROUP_CODE" val="l1-1"/>
  <p:tag name="KSO_WM_TAG_VERSION" val="1.0"/>
  <p:tag name="KSO_WM_UNIT_TEXT_FILL_FORE_SCHEMECOLOR_INDEX" val="13"/>
  <p:tag name="KSO_WM_UNIT_TEXT_FILL_TYPE" val="1"/>
</p:tagLst>
</file>

<file path=ppt/tags/tag162.xml><?xml version="1.0" encoding="utf-8"?>
<p:tagLst xmlns:p="http://schemas.openxmlformats.org/presentationml/2006/main">
  <p:tag name="KSO_WM_BEAUTIFY_FLAG" val="#wm#"/>
  <p:tag name="KSO_WM_UNIT_TYPE" val="i"/>
  <p:tag name="KSO_WM_UNIT_ID" val="diagram160541_2*i*12"/>
  <p:tag name="KSO_WM_TEMPLATE_CATEGORY" val="diagram"/>
  <p:tag name="KSO_WM_TEMPLATE_INDEX" val="160541"/>
  <p:tag name="KSO_WM_TAG_VERSION" val="1.0"/>
  <p:tag name="KSO_WM_UNIT_INDEX" val="12"/>
</p:tagLst>
</file>

<file path=ppt/tags/tag163.xml><?xml version="1.0" encoding="utf-8"?>
<p:tagLst xmlns:p="http://schemas.openxmlformats.org/presentationml/2006/main">
  <p:tag name="KSO_WM_TEMPLATE_CATEGORY" val="diagram"/>
  <p:tag name="KSO_WM_TEMPLATE_INDEX" val="160541"/>
  <p:tag name="KSO_WM_UNIT_TYPE" val="l_h_a"/>
  <p:tag name="KSO_WM_UNIT_INDEX" val="1_2_1"/>
  <p:tag name="KSO_WM_UNIT_ID" val="265*l_h_a*1_2_1"/>
  <p:tag name="KSO_WM_UNIT_CLEAR" val="1"/>
  <p:tag name="KSO_WM_UNIT_LAYERLEVEL" val="1_1_1"/>
  <p:tag name="KSO_WM_UNIT_VALUE" val="6"/>
  <p:tag name="KSO_WM_UNIT_HIGHLIGHT" val="0"/>
  <p:tag name="KSO_WM_UNIT_COMPATIBLE" val="0"/>
  <p:tag name="KSO_WM_UNIT_PRESET_TEXT" val="Lorem"/>
  <p:tag name="KSO_WM_BEAUTIFY_FLAG" val="#wm#"/>
  <p:tag name="KSO_WM_DIAGRAM_GROUP_CODE" val="l1-1"/>
  <p:tag name="KSO_WM_TAG_VERSION" val="1.0"/>
  <p:tag name="KSO_WM_UNIT_FILL_FORE_SCHEMECOLOR_INDEX" val="5"/>
  <p:tag name="KSO_WM_UNIT_FILL_TYPE" val="1"/>
  <p:tag name="KSO_WM_UNIT_TEXT_FILL_FORE_SCHEMECOLOR_INDEX" val="14"/>
  <p:tag name="KSO_WM_UNIT_TEXT_FILL_TYPE" val="1"/>
</p:tagLst>
</file>

<file path=ppt/tags/tag164.xml><?xml version="1.0" encoding="utf-8"?>
<p:tagLst xmlns:p="http://schemas.openxmlformats.org/presentationml/2006/main">
  <p:tag name="KSO_WM_TEMPLATE_CATEGORY" val="diagram"/>
  <p:tag name="KSO_WM_TEMPLATE_INDEX" val="160541"/>
  <p:tag name="KSO_WM_UNIT_TYPE" val="l_i"/>
  <p:tag name="KSO_WM_UNIT_INDEX" val="1_2"/>
  <p:tag name="KSO_WM_UNIT_ID" val="265*l_i*1_2"/>
  <p:tag name="KSO_WM_UNIT_CLEAR" val="1"/>
  <p:tag name="KSO_WM_UNIT_LAYERLEVEL" val="1_1"/>
  <p:tag name="KSO_WM_BEAUTIFY_FLAG" val="#wm#"/>
  <p:tag name="KSO_WM_DIAGRAM_GROUP_CODE" val="l1-1"/>
  <p:tag name="KSO_WM_TAG_VERSION" val="1.0"/>
  <p:tag name="KSO_WM_UNIT_LINE_FORE_SCHEMECOLOR_INDEX" val="5"/>
  <p:tag name="KSO_WM_UNIT_LINE_FILL_TYPE" val="2"/>
</p:tagLst>
</file>

<file path=ppt/tags/tag165.xml><?xml version="1.0" encoding="utf-8"?>
<p:tagLst xmlns:p="http://schemas.openxmlformats.org/presentationml/2006/main">
  <p:tag name="KSO_WM_TEMPLATE_CATEGORY" val="diagram"/>
  <p:tag name="KSO_WM_TEMPLATE_INDEX" val="160541"/>
  <p:tag name="KSO_WM_UNIT_TYPE" val="l_h_f"/>
  <p:tag name="KSO_WM_UNIT_INDEX" val="1_2_1"/>
  <p:tag name="KSO_WM_UNIT_ID" val="265*l_h_f*1_2_1"/>
  <p:tag name="KSO_WM_UNIT_CLEAR" val="1"/>
  <p:tag name="KSO_WM_UNIT_LAYERLEVEL" val="1_1_1"/>
  <p:tag name="KSO_WM_UNIT_VALUE" val="12"/>
  <p:tag name="KSO_WM_UNIT_HIGHLIGHT" val="0"/>
  <p:tag name="KSO_WM_UNIT_COMPATIBLE" val="0"/>
  <p:tag name="KSO_WM_BEAUTIFY_FLAG" val="#wm#"/>
  <p:tag name="KSO_WM_UNIT_PRESET_TEXT_INDEX" val="4"/>
  <p:tag name="KSO_WM_UNIT_PRESET_TEXT_LEN" val="43"/>
  <p:tag name="KSO_WM_DIAGRAM_GROUP_CODE" val="l1-1"/>
  <p:tag name="KSO_WM_TAG_VERSION" val="1.0"/>
  <p:tag name="KSO_WM_UNIT_TEXT_FILL_FORE_SCHEMECOLOR_INDEX" val="13"/>
  <p:tag name="KSO_WM_UNIT_TEXT_FILL_TYPE" val="1"/>
</p:tagLst>
</file>

<file path=ppt/tags/tag166.xml><?xml version="1.0" encoding="utf-8"?>
<p:tagLst xmlns:p="http://schemas.openxmlformats.org/presentationml/2006/main">
  <p:tag name="ISLIDE.ICON" val="#393551;#25522;#393423;#370598;#181366;#17404;#18243;#64600;#81106;#370928;#393551;#385134;#393845;"/>
  <p:tag name="ISLIDE.DIAGRAM" val="#121256;#468584;#554155;"/>
</p:tagLst>
</file>

<file path=ppt/tags/tag167.xml><?xml version="1.0" encoding="utf-8"?>
<p:tagLst xmlns:p="http://schemas.openxmlformats.org/presentationml/2006/main">
  <p:tag name="KSO_WM_TEMPLATE_CATEGORY" val="diagram"/>
  <p:tag name="KSO_WM_TEMPLATE_INDEX" val="160432"/>
  <p:tag name="KSO_WM_UNIT_TYPE" val="l_h_f"/>
  <p:tag name="KSO_WM_UNIT_INDEX" val="1_1_1"/>
  <p:tag name="KSO_WM_UNIT_ID" val="diagram160432_5*l_h_f*1_1_1"/>
  <p:tag name="KSO_WM_UNIT_CLEAR" val="1"/>
  <p:tag name="KSO_WM_UNIT_LAYERLEVEL" val="1_1_1"/>
  <p:tag name="KSO_WM_UNIT_VALUE" val="44"/>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LINE_FORE_SCHEMECOLOR_INDEX" val="5"/>
  <p:tag name="KSO_WM_UNIT_LINE_FILL_TYPE" val="2"/>
  <p:tag name="KSO_WM_UNIT_TEXT_FILL_FORE_SCHEMECOLOR_INDEX" val="13"/>
  <p:tag name="KSO_WM_UNIT_TEXT_FILL_TYPE" val="1"/>
</p:tagLst>
</file>

<file path=ppt/tags/tag168.xml><?xml version="1.0" encoding="utf-8"?>
<p:tagLst xmlns:p="http://schemas.openxmlformats.org/presentationml/2006/main">
  <p:tag name="KSO_WM_TEMPLATE_CATEGORY" val="diagram"/>
  <p:tag name="KSO_WM_TEMPLATE_INDEX" val="160432"/>
  <p:tag name="KSO_WM_UNIT_TYPE" val="l_i"/>
  <p:tag name="KSO_WM_UNIT_INDEX" val="1_1"/>
  <p:tag name="KSO_WM_UNIT_ID" val="diagram160432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69.xml><?xml version="1.0" encoding="utf-8"?>
<p:tagLst xmlns:p="http://schemas.openxmlformats.org/presentationml/2006/main">
  <p:tag name="KSO_WM_TEMPLATE_CATEGORY" val="diagram"/>
  <p:tag name="KSO_WM_TEMPLATE_INDEX" val="160432"/>
  <p:tag name="KSO_WM_UNIT_TYPE" val="l_h_f"/>
  <p:tag name="KSO_WM_UNIT_INDEX" val="1_2_1"/>
  <p:tag name="KSO_WM_UNIT_ID" val="diagram160432_5*l_h_f*1_2_1"/>
  <p:tag name="KSO_WM_UNIT_CLEAR" val="1"/>
  <p:tag name="KSO_WM_UNIT_LAYERLEVEL" val="1_1_1"/>
  <p:tag name="KSO_WM_UNIT_VALUE" val="44"/>
  <p:tag name="KSO_WM_UNIT_HIGHLIGHT" val="0"/>
  <p:tag name="KSO_WM_UNIT_COMPATIBLE" val="0"/>
  <p:tag name="KSO_WM_BEAUTIFY_FLAG" val="#wm#"/>
  <p:tag name="KSO_WM_UNIT_PRESET_TEXT_INDEX" val="4"/>
  <p:tag name="KSO_WM_UNIT_PRESET_TEXT_LEN" val="26"/>
  <p:tag name="KSO_WM_TAG_VERSION" val="1.0"/>
  <p:tag name="KSO_WM_DIAGRAM_GROUP_CODE" val="l1-1"/>
  <p:tag name="KSO_WM_UNIT_LINE_FORE_SCHEMECOLOR_INDEX" val="5"/>
  <p:tag name="KSO_WM_UNIT_LINE_FILL_TYPE" val="2"/>
  <p:tag name="KSO_WM_UNIT_TEXT_FILL_FORE_SCHEMECOLOR_INDEX" val="13"/>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170.xml><?xml version="1.0" encoding="utf-8"?>
<p:tagLst xmlns:p="http://schemas.openxmlformats.org/presentationml/2006/main">
  <p:tag name="KSO_WM_TEMPLATE_CATEGORY" val="diagram"/>
  <p:tag name="KSO_WM_TEMPLATE_INDEX" val="160432"/>
  <p:tag name="KSO_WM_UNIT_TYPE" val="l_i"/>
  <p:tag name="KSO_WM_UNIT_INDEX" val="1_2"/>
  <p:tag name="KSO_WM_UNIT_ID" val="diagram160432_5*l_i*1_2"/>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LINE_FORE_SCHEMECOLOR_INDEX" val="5"/>
  <p:tag name="KSO_WM_UNIT_LINE_FILL_TYPE" val="2"/>
  <p:tag name="KSO_WM_UNIT_TEXT_FILL_FORE_SCHEMECOLOR_INDEX" val="2"/>
  <p:tag name="KSO_WM_UNIT_TEXT_FILL_TYPE" val="1"/>
</p:tagLst>
</file>

<file path=ppt/tags/tag171.xml><?xml version="1.0" encoding="utf-8"?>
<p:tagLst xmlns:p="http://schemas.openxmlformats.org/presentationml/2006/main">
  <p:tag name="ISLIDE.ICON" val="#393551;#25522;#393423;#370598;#181366;#17404;#18243;#64600;#81106;#370928;#393551;#385134;#393845;"/>
  <p:tag name="ISLIDE.DIAGRAM" val="#121256;#468584;#554155;"/>
</p:tagLst>
</file>

<file path=ppt/tags/tag172.xml><?xml version="1.0" encoding="utf-8"?>
<p:tagLst xmlns:p="http://schemas.openxmlformats.org/presentationml/2006/main">
  <p:tag name="ISLIDE.ICON" val="#393551;#25522;#393423;#370598;#181366;#17404;#18243;#64600;#81106;#370928;#393551;#385134;#393845;"/>
  <p:tag name="ISLIDE.DIAGRAM" val="#121256;#468584;#554155;"/>
</p:tagLst>
</file>

<file path=ppt/tags/tag173.xml><?xml version="1.0" encoding="utf-8"?>
<p:tagLst xmlns:p="http://schemas.openxmlformats.org/presentationml/2006/main">
  <p:tag name="KSO_WM_TAG_VERSION" val="1.0"/>
  <p:tag name="KSO_WM_BEAUTIFY_FLAG" val="#wm#"/>
  <p:tag name="KSO_WM_UNIT_TYPE" val="i"/>
  <p:tag name="KSO_WM_UNIT_ID" val="diagram20170416_2*i*0"/>
  <p:tag name="KSO_WM_TEMPLATE_CATEGORY" val="diagram"/>
  <p:tag name="KSO_WM_TEMPLATE_INDEX" val="20170416"/>
  <p:tag name="KSO_WM_UNIT_INDEX" val="0"/>
</p:tagLst>
</file>

<file path=ppt/tags/tag174.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1_2"/>
  <p:tag name="KSO_WM_UNIT_ID" val="diagram20170416_2*l_h_i*1_1_2"/>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175.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1_3"/>
  <p:tag name="KSO_WM_UNIT_ID" val="diagram20170416_2*l_h_i*1_1_3"/>
  <p:tag name="KSO_WM_UNIT_LAYERLEVEL" val="1_1_1"/>
  <p:tag name="KSO_WM_DIAGRAM_GROUP_CODE" val="l1-1"/>
  <p:tag name="KSO_WM_UNIT_FILL_FORE_SCHEMECOLOR_INDEX" val="15"/>
  <p:tag name="KSO_WM_UNIT_FILL_TYPE" val="1"/>
  <p:tag name="KSO_WM_UNIT_TEXT_FILL_FORE_SCHEMECOLOR_INDEX" val="13"/>
  <p:tag name="KSO_WM_UNIT_TEXT_FILL_TYPE" val="1"/>
</p:tagLst>
</file>

<file path=ppt/tags/tag176.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1_4"/>
  <p:tag name="KSO_WM_UNIT_ID" val="diagram20170416_2*l_h_i*1_1_4"/>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177.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1_5"/>
  <p:tag name="KSO_WM_UNIT_ID" val="diagram20170416_2*l_h_i*1_1_5"/>
  <p:tag name="KSO_WM_UNIT_LAYERLEVEL" val="1_1_1"/>
  <p:tag name="KSO_WM_DIAGRAM_GROUP_CODE" val="l1-1"/>
  <p:tag name="KSO_WM_UNIT_FILL_FORE_SCHEMECOLOR_INDEX" val="15"/>
  <p:tag name="KSO_WM_UNIT_FILL_TYPE" val="1"/>
  <p:tag name="KSO_WM_UNIT_TEXT_FILL_FORE_SCHEMECOLOR_INDEX" val="13"/>
  <p:tag name="KSO_WM_UNIT_TEXT_FILL_TYPE" val="1"/>
</p:tagLst>
</file>

<file path=ppt/tags/tag178.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a"/>
  <p:tag name="KSO_WM_UNIT_INDEX" val="1_1_1"/>
  <p:tag name="KSO_WM_UNIT_ID" val="diagram20170416_2*l_h_a*1_1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TEXT_FILL_FORE_SCHEMECOLOR_INDEX" val="13"/>
  <p:tag name="KSO_WM_UNIT_TEXT_FILL_TYPE" val="1"/>
</p:tagLst>
</file>

<file path=ppt/tags/tag179.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f"/>
  <p:tag name="KSO_WM_UNIT_INDEX" val="1_1_1"/>
  <p:tag name="KSO_WM_UNIT_ID" val="diagram20170416_2*l_h_f*1_1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3_1"/>
  <p:tag name="KSO_WM_UNIT_TEXT_FILL_FORE_SCHEMECOLOR_INDEX" val="14"/>
  <p:tag name="KSO_WM_UNIT_TEXT_FILL_TYPE" val="1"/>
</p:tagLst>
</file>

<file path=ppt/tags/tag180.xml><?xml version="1.0" encoding="utf-8"?>
<p:tagLst xmlns:p="http://schemas.openxmlformats.org/presentationml/2006/main">
  <p:tag name="KSO_WM_TAG_VERSION" val="1.0"/>
  <p:tag name="KSO_WM_BEAUTIFY_FLAG" val="#wm#"/>
  <p:tag name="KSO_WM_UNIT_TYPE" val="i"/>
  <p:tag name="KSO_WM_UNIT_ID" val="diagram20170416_2*i*14"/>
  <p:tag name="KSO_WM_TEMPLATE_CATEGORY" val="diagram"/>
  <p:tag name="KSO_WM_TEMPLATE_INDEX" val="20170416"/>
  <p:tag name="KSO_WM_UNIT_INDEX" val="14"/>
</p:tagLst>
</file>

<file path=ppt/tags/tag181.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2_2"/>
  <p:tag name="KSO_WM_UNIT_ID" val="diagram20170416_2*l_h_i*1_2_2"/>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182.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2_3"/>
  <p:tag name="KSO_WM_UNIT_ID" val="diagram20170416_2*l_h_i*1_2_3"/>
  <p:tag name="KSO_WM_UNIT_LAYERLEVEL" val="1_1_1"/>
  <p:tag name="KSO_WM_DIAGRAM_GROUP_CODE" val="l1-1"/>
  <p:tag name="KSO_WM_UNIT_FILL_FORE_SCHEMECOLOR_INDEX" val="15"/>
  <p:tag name="KSO_WM_UNIT_FILL_TYPE" val="1"/>
  <p:tag name="KSO_WM_UNIT_TEXT_FILL_FORE_SCHEMECOLOR_INDEX" val="13"/>
  <p:tag name="KSO_WM_UNIT_TEXT_FILL_TYPE" val="1"/>
</p:tagLst>
</file>

<file path=ppt/tags/tag183.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2_4"/>
  <p:tag name="KSO_WM_UNIT_ID" val="diagram20170416_2*l_h_i*1_2_4"/>
  <p:tag name="KSO_WM_UNIT_LAYERLEVEL" val="1_1_1"/>
  <p:tag name="KSO_WM_DIAGRAM_GROUP_CODE" val="l1-1"/>
  <p:tag name="KSO_WM_UNIT_FILL_FORE_SCHEMECOLOR_INDEX" val="5"/>
  <p:tag name="KSO_WM_UNIT_FILL_TYPE" val="1"/>
  <p:tag name="KSO_WM_UNIT_TEXT_FILL_FORE_SCHEMECOLOR_INDEX" val="13"/>
  <p:tag name="KSO_WM_UNIT_TEXT_FILL_TYPE" val="1"/>
</p:tagLst>
</file>

<file path=ppt/tags/tag184.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i"/>
  <p:tag name="KSO_WM_UNIT_INDEX" val="1_2_5"/>
  <p:tag name="KSO_WM_UNIT_ID" val="diagram20170416_2*l_h_i*1_2_5"/>
  <p:tag name="KSO_WM_UNIT_LAYERLEVEL" val="1_1_1"/>
  <p:tag name="KSO_WM_DIAGRAM_GROUP_CODE" val="l1-1"/>
  <p:tag name="KSO_WM_UNIT_FILL_FORE_SCHEMECOLOR_INDEX" val="15"/>
  <p:tag name="KSO_WM_UNIT_FILL_TYPE" val="1"/>
  <p:tag name="KSO_WM_UNIT_TEXT_FILL_FORE_SCHEMECOLOR_INDEX" val="13"/>
  <p:tag name="KSO_WM_UNIT_TEXT_FILL_TYPE" val="1"/>
</p:tagLst>
</file>

<file path=ppt/tags/tag185.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a"/>
  <p:tag name="KSO_WM_UNIT_INDEX" val="1_2_1"/>
  <p:tag name="KSO_WM_UNIT_ID" val="diagram20170416_2*l_h_a*1_2_1"/>
  <p:tag name="KSO_WM_UNIT_LAYERLEVEL" val="1_1_1"/>
  <p:tag name="KSO_WM_UNIT_VALUE" val="9"/>
  <p:tag name="KSO_WM_UNIT_HIGHLIGHT" val="0"/>
  <p:tag name="KSO_WM_UNIT_COMPATIBLE" val="0"/>
  <p:tag name="KSO_WM_UNIT_CLEAR" val="0"/>
  <p:tag name="KSO_WM_UNIT_PRESET_TEXT_INDEX" val="3"/>
  <p:tag name="KSO_WM_UNIT_PRESET_TEXT_LEN" val="11"/>
  <p:tag name="KSO_WM_DIAGRAM_GROUP_CODE" val="l1-1"/>
  <p:tag name="KSO_WM_UNIT_TEXT_FILL_FORE_SCHEMECOLOR_INDEX" val="13"/>
  <p:tag name="KSO_WM_UNIT_TEXT_FILL_TYPE" val="1"/>
</p:tagLst>
</file>

<file path=ppt/tags/tag186.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h_f"/>
  <p:tag name="KSO_WM_UNIT_INDEX" val="1_2_1"/>
  <p:tag name="KSO_WM_UNIT_ID" val="diagram20170416_2*l_h_f*1_2_1"/>
  <p:tag name="KSO_WM_UNIT_LAYERLEVEL" val="1_1_1"/>
  <p:tag name="KSO_WM_UNIT_VALUE" val="40"/>
  <p:tag name="KSO_WM_UNIT_HIGHLIGHT" val="0"/>
  <p:tag name="KSO_WM_UNIT_COMPATIBLE" val="0"/>
  <p:tag name="KSO_WM_UNIT_CLEAR" val="0"/>
  <p:tag name="KSO_WM_UNIT_PRESET_TEXT_INDEX" val="4"/>
  <p:tag name="KSO_WM_UNIT_PRESET_TEXT_LEN" val="57"/>
  <p:tag name="KSO_WM_DIAGRAM_GROUP_CODE" val="l1-1"/>
  <p:tag name="KSO_WM_UNIT_TEXT_FILL_FORE_SCHEMECOLOR_INDEX" val="13"/>
  <p:tag name="KSO_WM_UNIT_TEXT_FILL_TYPE" val="1"/>
</p:tagLst>
</file>

<file path=ppt/tags/tag187.xml><?xml version="1.0" encoding="utf-8"?>
<p:tagLst xmlns:p="http://schemas.openxmlformats.org/presentationml/2006/main">
  <p:tag name="KSO_WM_TEMPLATE_CATEGORY" val="diagram"/>
  <p:tag name="KSO_WM_TEMPLATE_INDEX" val="20170416"/>
  <p:tag name="KSO_WM_TAG_VERSION" val="1.0"/>
  <p:tag name="KSO_WM_BEAUTIFY_FLAG" val="#wm#"/>
  <p:tag name="KSO_WM_UNIT_TYPE" val="l_i"/>
  <p:tag name="KSO_WM_UNIT_INDEX" val="1_1"/>
  <p:tag name="KSO_WM_UNIT_ID" val="diagram20170416_2*l_i*1_1"/>
  <p:tag name="KSO_WM_UNIT_LAYERLEVEL" val="1_1"/>
  <p:tag name="KSO_WM_DIAGRAM_GROUP_CODE" val="l1-1"/>
  <p:tag name="KSO_WM_UNIT_LINE_FORE_SCHEMECOLOR_INDEX" val="15"/>
  <p:tag name="KSO_WM_UNIT_LINE_FILL_TYPE" val="2"/>
</p:tagLst>
</file>

<file path=ppt/tags/tag188.xml><?xml version="1.0" encoding="utf-8"?>
<p:tagLst xmlns:p="http://schemas.openxmlformats.org/presentationml/2006/main">
  <p:tag name="ISLIDE.ICON" val="#393551;#25522;#393423;#370598;#181366;#17404;#18243;#64600;#81106;#370928;#393551;#385134;#393845;"/>
  <p:tag name="ISLIDE.DIAGRAM" val="#121256;#468584;#554155;"/>
</p:tagLst>
</file>

<file path=ppt/tags/tag189.xml><?xml version="1.0" encoding="utf-8"?>
<p:tagLst xmlns:p="http://schemas.openxmlformats.org/presentationml/2006/main">
  <p:tag name="KSO_WM_TAG_VERSION" val="1.0"/>
  <p:tag name="KSO_WM_BEAUTIFY_FLAG" val="#wm#"/>
  <p:tag name="KSO_WM_UNIT_TYPE" val="i"/>
  <p:tag name="KSO_WM_UNIT_ID" val="diagram160344_5*i*1"/>
  <p:tag name="KSO_WM_TEMPLATE_CATEGORY" val="diagram"/>
  <p:tag name="KSO_WM_TEMPLATE_INDEX" val="160344"/>
  <p:tag name="KSO_WM_UNIT_INDEX"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2_1"/>
  <p:tag name="KSO_WM_UNIT_ID" val="diagram20169921_6*l_h_i*1_2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Lst>
</file>

<file path=ppt/tags/tag190.xml><?xml version="1.0" encoding="utf-8"?>
<p:tagLst xmlns:p="http://schemas.openxmlformats.org/presentationml/2006/main">
  <p:tag name="KSO_WM_TEMPLATE_CATEGORY" val="diagram"/>
  <p:tag name="KSO_WM_TEMPLATE_INDEX" val="160344"/>
  <p:tag name="KSO_WM_UNIT_TYPE" val="l_h_a"/>
  <p:tag name="KSO_WM_UNIT_INDEX" val="1_1_1"/>
  <p:tag name="KSO_WM_UNIT_ID" val="diagram160344_5*l_h_a*1_1_1"/>
  <p:tag name="KSO_WM_UNIT_CLEAR" val="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PRESET_TEXT" val="LOREM"/>
  <p:tag name="KSO_WM_UNIT_FILL_FORE_SCHEMECOLOR_INDEX" val="5"/>
  <p:tag name="KSO_WM_UNIT_FILL_TYPE" val="1"/>
  <p:tag name="KSO_WM_UNIT_TEXT_FILL_FORE_SCHEMECOLOR_INDEX" val="14"/>
  <p:tag name="KSO_WM_UNIT_TEXT_FILL_TYPE" val="1"/>
</p:tagLst>
</file>

<file path=ppt/tags/tag191.xml><?xml version="1.0" encoding="utf-8"?>
<p:tagLst xmlns:p="http://schemas.openxmlformats.org/presentationml/2006/main">
  <p:tag name="KSO_WM_TEMPLATE_CATEGORY" val="diagram"/>
  <p:tag name="KSO_WM_TEMPLATE_INDEX" val="160344"/>
  <p:tag name="KSO_WM_UNIT_TYPE" val="l_i"/>
  <p:tag name="KSO_WM_UNIT_INDEX" val="1_1"/>
  <p:tag name="KSO_WM_UNIT_ID" val="diagram160344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 name="KSO_WM_UNIT_TEXT_FILL_FORE_SCHEMECOLOR_INDEX" val="5"/>
  <p:tag name="KSO_WM_UNIT_TEXT_FILL_TYPE" val="1"/>
</p:tagLst>
</file>

<file path=ppt/tags/tag192.xml><?xml version="1.0" encoding="utf-8"?>
<p:tagLst xmlns:p="http://schemas.openxmlformats.org/presentationml/2006/main">
  <p:tag name="KSO_WM_TEMPLATE_CATEGORY" val="diagram"/>
  <p:tag name="KSO_WM_TEMPLATE_INDEX" val="160344"/>
  <p:tag name="KSO_WM_UNIT_TYPE" val="l_h_f"/>
  <p:tag name="KSO_WM_UNIT_INDEX" val="1_1_1"/>
  <p:tag name="KSO_WM_UNIT_ID" val="diagram160344_5*l_h_f*1_1_1"/>
  <p:tag name="KSO_WM_UNIT_CLEAR" val="1"/>
  <p:tag name="KSO_WM_UNIT_LAYERLEVEL" val="1_1_1"/>
  <p:tag name="KSO_WM_UNIT_VALUE" val="28"/>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TEXT_FILL_FORE_SCHEMECOLOR_INDEX" val="13"/>
  <p:tag name="KSO_WM_UNIT_TEXT_FILL_TYPE" val="1"/>
</p:tagLst>
</file>

<file path=ppt/tags/tag193.xml><?xml version="1.0" encoding="utf-8"?>
<p:tagLst xmlns:p="http://schemas.openxmlformats.org/presentationml/2006/main">
  <p:tag name="KSO_WM_TAG_VERSION" val="1.0"/>
  <p:tag name="KSO_WM_BEAUTIFY_FLAG" val="#wm#"/>
  <p:tag name="KSO_WM_UNIT_TYPE" val="i"/>
  <p:tag name="KSO_WM_UNIT_ID" val="diagram160344_5*i*7"/>
  <p:tag name="KSO_WM_TEMPLATE_CATEGORY" val="diagram"/>
  <p:tag name="KSO_WM_TEMPLATE_INDEX" val="160344"/>
  <p:tag name="KSO_WM_UNIT_INDEX" val="7"/>
</p:tagLst>
</file>

<file path=ppt/tags/tag194.xml><?xml version="1.0" encoding="utf-8"?>
<p:tagLst xmlns:p="http://schemas.openxmlformats.org/presentationml/2006/main">
  <p:tag name="KSO_WM_TEMPLATE_CATEGORY" val="diagram"/>
  <p:tag name="KSO_WM_TEMPLATE_INDEX" val="160344"/>
  <p:tag name="KSO_WM_UNIT_TYPE" val="l_h_a"/>
  <p:tag name="KSO_WM_UNIT_INDEX" val="1_2_1"/>
  <p:tag name="KSO_WM_UNIT_ID" val="diagram160344_5*l_h_a*1_2_1"/>
  <p:tag name="KSO_WM_UNIT_CLEAR" val="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PRESET_TEXT" val="LOREM"/>
  <p:tag name="KSO_WM_UNIT_FILL_FORE_SCHEMECOLOR_INDEX" val="6"/>
  <p:tag name="KSO_WM_UNIT_FILL_TYPE" val="1"/>
  <p:tag name="KSO_WM_UNIT_TEXT_FILL_FORE_SCHEMECOLOR_INDEX" val="14"/>
  <p:tag name="KSO_WM_UNIT_TEXT_FILL_TYPE" val="1"/>
</p:tagLst>
</file>

<file path=ppt/tags/tag195.xml><?xml version="1.0" encoding="utf-8"?>
<p:tagLst xmlns:p="http://schemas.openxmlformats.org/presentationml/2006/main">
  <p:tag name="KSO_WM_TEMPLATE_CATEGORY" val="diagram"/>
  <p:tag name="KSO_WM_TEMPLATE_INDEX" val="160344"/>
  <p:tag name="KSO_WM_UNIT_TYPE" val="l_i"/>
  <p:tag name="KSO_WM_UNIT_INDEX" val="1_2"/>
  <p:tag name="KSO_WM_UNIT_ID" val="diagram160344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 name="KSO_WM_UNIT_TEXT_FILL_FORE_SCHEMECOLOR_INDEX" val="6"/>
  <p:tag name="KSO_WM_UNIT_TEXT_FILL_TYPE" val="1"/>
</p:tagLst>
</file>

<file path=ppt/tags/tag196.xml><?xml version="1.0" encoding="utf-8"?>
<p:tagLst xmlns:p="http://schemas.openxmlformats.org/presentationml/2006/main">
  <p:tag name="KSO_WM_TEMPLATE_CATEGORY" val="diagram"/>
  <p:tag name="KSO_WM_TEMPLATE_INDEX" val="160344"/>
  <p:tag name="KSO_WM_UNIT_TYPE" val="l_h_f"/>
  <p:tag name="KSO_WM_UNIT_INDEX" val="1_2_1"/>
  <p:tag name="KSO_WM_UNIT_ID" val="diagram160344_5*l_h_f*1_2_1"/>
  <p:tag name="KSO_WM_UNIT_CLEAR" val="1"/>
  <p:tag name="KSO_WM_UNIT_LAYERLEVEL" val="1_1_1"/>
  <p:tag name="KSO_WM_UNIT_VALUE" val="28"/>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TEXT_FILL_FORE_SCHEMECOLOR_INDEX" val="13"/>
  <p:tag name="KSO_WM_UNIT_TEXT_FILL_TYPE" val="1"/>
</p:tagLst>
</file>

<file path=ppt/tags/tag197.xml><?xml version="1.0" encoding="utf-8"?>
<p:tagLst xmlns:p="http://schemas.openxmlformats.org/presentationml/2006/main">
  <p:tag name="ISLIDE.ICON" val="#393551;#25522;#393423;#370598;#181366;#17404;#18243;#64600;#81106;#370928;#393551;#385134;#393845;"/>
  <p:tag name="ISLIDE.DIAGRAM" val="#121256;#468584;#554155;"/>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710_2*i*1"/>
  <p:tag name="KSO_WM_TEMPLATE_CATEGORY" val="diagram"/>
  <p:tag name="KSO_WM_TEMPLATE_INDEX" val="710"/>
  <p:tag name="KSO_WM_UNIT_LAYERLEVEL" val="1"/>
  <p:tag name="KSO_WM_TAG_VERSION" val="1.0"/>
  <p:tag name="KSO_WM_BEAUTIFY_FLAG" val="#wm#"/>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10_2*l_h_i*1_1_1"/>
  <p:tag name="KSO_WM_TEMPLATE_CATEGORY" val="diagram"/>
  <p:tag name="KSO_WM_TEMPLATE_INDEX" val="710"/>
  <p:tag name="KSO_WM_UNIT_LAYERLEVEL" val="1_1_1"/>
  <p:tag name="KSO_WM_TAG_VERSION" val="1.0"/>
  <p:tag name="KSO_WM_BEAUTIFY_FLAG" val="#wm#"/>
  <p:tag name="KSO_WM_UNIT_LINE_FORE_SCHEMECOLOR_INDEX" val="6"/>
  <p:tag name="KSO_WM_UNIT_LINE_FILL_TYPE" val="2"/>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10_2*l_h_i*1_1_2"/>
  <p:tag name="KSO_WM_TEMPLATE_CATEGORY" val="diagram"/>
  <p:tag name="KSO_WM_TEMPLATE_INDEX" val="710"/>
  <p:tag name="KSO_WM_UNIT_LAYERLEVEL" val="1_1_1"/>
  <p:tag name="KSO_WM_TAG_VERSION" val="1.0"/>
  <p:tag name="KSO_WM_BEAUTIFY_FLAG" val="#wm#"/>
  <p:tag name="KSO_WM_UNIT_LINE_FORE_SCHEMECOLOR_INDEX" val="6"/>
  <p:tag name="KSO_WM_UNIT_LINE_FILL_TYPE" val="2"/>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10_2*l_h_i*1_1_3"/>
  <p:tag name="KSO_WM_TEMPLATE_CATEGORY" val="diagram"/>
  <p:tag name="KSO_WM_TEMPLATE_INDEX" val="710"/>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10_2*l_h_i*1_1_4"/>
  <p:tag name="KSO_WM_TEMPLATE_CATEGORY" val="diagram"/>
  <p:tag name="KSO_WM_TEMPLATE_INDEX" val="710"/>
  <p:tag name="KSO_WM_UNIT_LAYERLEVEL" val="1_1_1"/>
  <p:tag name="KSO_WM_TAG_VERSION" val="1.0"/>
  <p:tag name="KSO_WM_BEAUTIFY_FLAG" val="#wm#"/>
  <p:tag name="KSO_WM_UNIT_TEXT_FILL_FORE_SCHEMECOLOR_INDEX" val="13"/>
  <p:tag name="KSO_WM_UNIT_TEXT_FILL_TYPE"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2"/>
  <p:tag name="KSO_WM_UNIT_ID" val="diagram710_2*i*2"/>
  <p:tag name="KSO_WM_TEMPLATE_CATEGORY" val="diagram"/>
  <p:tag name="KSO_WM_TEMPLATE_INDEX" val="710"/>
  <p:tag name="KSO_WM_UNIT_LAYERLEVEL" val="1"/>
  <p:tag name="KSO_WM_TAG_VERSION" val="1.0"/>
  <p:tag name="KSO_WM_BEAUTIFY_FLAG" val="#wm#"/>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10_2*l_h_i*1_2_1"/>
  <p:tag name="KSO_WM_TEMPLATE_CATEGORY" val="diagram"/>
  <p:tag name="KSO_WM_TEMPLATE_INDEX" val="710"/>
  <p:tag name="KSO_WM_UNIT_LAYERLEVEL" val="1_1_1"/>
  <p:tag name="KSO_WM_TAG_VERSION" val="1.0"/>
  <p:tag name="KSO_WM_BEAUTIFY_FLAG" val="#wm#"/>
  <p:tag name="KSO_WM_UNIT_LINE_FORE_SCHEMECOLOR_INDEX" val="6"/>
  <p:tag name="KSO_WM_UNIT_LINE_FILL_TYPE" val="2"/>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10_2*l_h_i*1_2_2"/>
  <p:tag name="KSO_WM_TEMPLATE_CATEGORY" val="diagram"/>
  <p:tag name="KSO_WM_TEMPLATE_INDEX" val="710"/>
  <p:tag name="KSO_WM_UNIT_LAYERLEVEL" val="1_1_1"/>
  <p:tag name="KSO_WM_TAG_VERSION" val="1.0"/>
  <p:tag name="KSO_WM_BEAUTIFY_FLAG" val="#wm#"/>
  <p:tag name="KSO_WM_UNIT_LINE_FORE_SCHEMECOLOR_INDEX" val="6"/>
  <p:tag name="KSO_WM_UNIT_LINE_FILL_TYPE" val="2"/>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10_2*l_h_i*1_2_3"/>
  <p:tag name="KSO_WM_TEMPLATE_CATEGORY" val="diagram"/>
  <p:tag name="KSO_WM_TEMPLATE_INDEX" val="710"/>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207.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10_2*l_h_f*1_1_1"/>
  <p:tag name="KSO_WM_TEMPLATE_CATEGORY" val="diagram"/>
  <p:tag name="KSO_WM_TEMPLATE_INDEX" val="71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208.xml><?xml version="1.0" encoding="utf-8"?>
<p:tagLst xmlns:p="http://schemas.openxmlformats.org/presentationml/2006/main">
  <p:tag name="KSO_WM_UNIT_NOCLEAR" val="0"/>
  <p:tag name="KSO_WM_UNIT_VALUE" val="52"/>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10_2*l_h_f*1_2_1"/>
  <p:tag name="KSO_WM_TEMPLATE_CATEGORY" val="diagram"/>
  <p:tag name="KSO_WM_TEMPLATE_INDEX" val="710"/>
  <p:tag name="KSO_WM_UNIT_LAYERLEVEL" val="1_1_1"/>
  <p:tag name="KSO_WM_TAG_VERSION" val="1.0"/>
  <p:tag name="KSO_WM_BEAUTIFY_FLAG" val="#wm#"/>
  <p:tag name="KSO_WM_UNIT_PRESET_TEXT" val="单击此处添加文本具体内容"/>
  <p:tag name="KSO_WM_UNIT_TEXT_FILL_FORE_SCHEMECOLOR_INDEX" val="14"/>
  <p:tag name="KSO_WM_UNIT_TEXT_FILL_TYPE"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710_2*l_h_i*1_1_4"/>
  <p:tag name="KSO_WM_TEMPLATE_CATEGORY" val="diagram"/>
  <p:tag name="KSO_WM_TEMPLATE_INDEX" val="710"/>
  <p:tag name="KSO_WM_UNIT_LAYERLEVEL" val="1_1_1"/>
  <p:tag name="KSO_WM_TAG_VERSION" val="1.0"/>
  <p:tag name="KSO_WM_BEAUTIFY_FLAG" val="#wm#"/>
  <p:tag name="KSO_WM_UNIT_TEXT_FILL_FORE_SCHEMECOLOR_INDEX" val="13"/>
  <p:tag name="KSO_WM_UNIT_TEXT_FILL_TYPE" val="1"/>
</p:tagLst>
</file>

<file path=ppt/tags/tag2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2_1"/>
  <p:tag name="KSO_WM_UNIT_TEXT_FILL_FORE_SCHEMECOLOR_INDEX" val="14"/>
  <p:tag name="KSO_WM_UNIT_TEXT_FILL_TYPE" val="1"/>
</p:tagLst>
</file>

<file path=ppt/tags/tag210.xml><?xml version="1.0" encoding="utf-8"?>
<p:tagLst xmlns:p="http://schemas.openxmlformats.org/presentationml/2006/main">
  <p:tag name="ISLIDE.ICON" val="#393551;#25522;#393423;#370598;#181366;#17404;#18243;#64600;#81106;#370928;#393551;#385134;#393845;"/>
  <p:tag name="ISLIDE.DIAGRAM" val="#121256;#468584;#554155;"/>
</p:tagLst>
</file>

<file path=ppt/tags/tag211.xml><?xml version="1.0" encoding="utf-8"?>
<p:tagLst xmlns:p="http://schemas.openxmlformats.org/presentationml/2006/main">
  <p:tag name="KSO_WM_UNIT_PLACING_PICTURE_USER_VIEWPORT" val="{&quot;height&quot;:4651,&quot;width&quot;:7414}"/>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001_2*l_h_i*1_1_1"/>
  <p:tag name="KSO_WM_TEMPLATE_CATEGORY" val="diagram"/>
  <p:tag name="KSO_WM_TEMPLATE_INDEX" val="160001"/>
  <p:tag name="KSO_WM_UNIT_LAYERLEVEL" val="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21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001_2*l_h_f*1_1_1"/>
  <p:tag name="KSO_WM_TEMPLATE_CATEGORY" val="diagram"/>
  <p:tag name="KSO_WM_TEMPLATE_INDEX" val="160001"/>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001_2*l_h_i*1_2_1"/>
  <p:tag name="KSO_WM_TEMPLATE_CATEGORY" val="diagram"/>
  <p:tag name="KSO_WM_TEMPLATE_INDEX" val="160001"/>
  <p:tag name="KSO_WM_UNIT_LAYERLEVEL" val="1_1_1"/>
  <p:tag name="KSO_WM_TAG_VERSION" val="1.0"/>
  <p:tag name="KSO_WM_BEAUTIFY_FLAG" val="#wm#"/>
  <p:tag name="KSO_WM_UNIT_FILL_FORE_SCHEMECOLOR_INDEX" val="6"/>
  <p:tag name="KSO_WM_UNIT_FILL_TYPE" val="1"/>
  <p:tag name="KSO_WM_UNIT_TEXT_FILL_FORE_SCHEMECOLOR_INDEX" val="6"/>
  <p:tag name="KSO_WM_UNIT_TEXT_FILL_TYPE" val="1"/>
</p:tagLst>
</file>

<file path=ppt/tags/tag21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001_2*l_h_f*1_2_1"/>
  <p:tag name="KSO_WM_TEMPLATE_CATEGORY" val="diagram"/>
  <p:tag name="KSO_WM_TEMPLATE_INDEX" val="160001"/>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160001_2*l_h_i*1_1_1"/>
  <p:tag name="KSO_WM_TEMPLATE_CATEGORY" val="diagram"/>
  <p:tag name="KSO_WM_TEMPLATE_INDEX" val="160001"/>
  <p:tag name="KSO_WM_UNIT_LAYERLEVEL" val="1_1_1"/>
  <p:tag name="KSO_WM_TAG_VERSION" val="1.0"/>
  <p:tag name="KSO_WM_BEAUTIFY_FLAG" val="#wm#"/>
  <p:tag name="KSO_WM_UNIT_TEXT_FILL_FORE_SCHEMECOLOR_INDEX" val="5"/>
  <p:tag name="KSO_WM_UNIT_TEXT_FILL_TYPE"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160001_2*l_h_i*1_2_1"/>
  <p:tag name="KSO_WM_TEMPLATE_CATEGORY" val="diagram"/>
  <p:tag name="KSO_WM_TEMPLATE_INDEX" val="160001"/>
  <p:tag name="KSO_WM_UNIT_LAYERLEVEL" val="1_1_1"/>
  <p:tag name="KSO_WM_TAG_VERSION" val="1.0"/>
  <p:tag name="KSO_WM_BEAUTIFY_FLAG" val="#wm#"/>
  <p:tag name="KSO_WM_UNIT_TEXT_FILL_FORE_SCHEMECOLOR_INDEX" val="6"/>
  <p:tag name="KSO_WM_UNIT_TEXT_FILL_TYPE" val="1"/>
</p:tagLst>
</file>

<file path=ppt/tags/tag218.xml><?xml version="1.0" encoding="utf-8"?>
<p:tagLst xmlns:p="http://schemas.openxmlformats.org/presentationml/2006/main">
  <p:tag name="ISLIDE.ICON" val="#393551;#25522;#393423;#370598;#181366;#17404;#18243;#64600;#81106;#370928;#393551;#385134;#393845;"/>
  <p:tag name="ISLIDE.DIAGRAM" val="#121256;#468584;#554155;"/>
</p:tagLst>
</file>

<file path=ppt/tags/tag219.xml><?xml version="1.0" encoding="utf-8"?>
<p:tagLst xmlns:p="http://schemas.openxmlformats.org/presentationml/2006/main">
  <p:tag name="KSO_WM_TAG_VERSION" val="1.0"/>
  <p:tag name="KSO_WM_BEAUTIFY_FLAG" val="#wm#"/>
  <p:tag name="KSO_WM_UNIT_TYPE" val="i"/>
  <p:tag name="KSO_WM_UNIT_ID" val="diagram160274_2*i*0"/>
  <p:tag name="KSO_WM_TEMPLATE_CATEGORY" val="diagram"/>
  <p:tag name="KSO_WM_TEMPLATE_INDEX" val="160274"/>
  <p:tag name="KSO_WM_UNIT_INDEX" val="0"/>
</p:tagLst>
</file>

<file path=ppt/tags/tag2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220.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1_1"/>
  <p:tag name="KSO_WM_UNIT_ID" val="diagram160274_2*l_h_f*1_1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Lst>
</file>

<file path=ppt/tags/tag221.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1"/>
  <p:tag name="KSO_WM_UNIT_ID" val="diagram160274_2*l_i*1_1"/>
  <p:tag name="KSO_WM_UNIT_CLEAR" val="1"/>
  <p:tag name="KSO_WM_UNIT_LAYERLEVEL" val="1_1"/>
  <p:tag name="KSO_WM_BEAUTIFY_FLAG" val="#wm#"/>
  <p:tag name="KSO_WM_DIAGRAM_GROUP_CODE" val="l1-1"/>
  <p:tag name="KSO_WM_UNIT_FILL_FORE_SCHEMECOLOR_INDEX" val="5"/>
  <p:tag name="KSO_WM_UNIT_FILL_TYPE" val="1"/>
</p:tagLst>
</file>

<file path=ppt/tags/tag222.xml><?xml version="1.0" encoding="utf-8"?>
<p:tagLst xmlns:p="http://schemas.openxmlformats.org/presentationml/2006/main">
  <p:tag name="KSO_WM_TAG_VERSION" val="1.0"/>
  <p:tag name="KSO_WM_BEAUTIFY_FLAG" val="#wm#"/>
  <p:tag name="KSO_WM_UNIT_TYPE" val="i"/>
  <p:tag name="KSO_WM_UNIT_ID" val="diagram160274_2*i*5"/>
  <p:tag name="KSO_WM_TEMPLATE_CATEGORY" val="diagram"/>
  <p:tag name="KSO_WM_TEMPLATE_INDEX" val="160274"/>
  <p:tag name="KSO_WM_UNIT_INDEX" val="5"/>
</p:tagLst>
</file>

<file path=ppt/tags/tag223.xml><?xml version="1.0" encoding="utf-8"?>
<p:tagLst xmlns:p="http://schemas.openxmlformats.org/presentationml/2006/main">
  <p:tag name="KSO_WM_TAG_VERSION" val="1.0"/>
  <p:tag name="KSO_WM_TEMPLATE_CATEGORY" val="diagram"/>
  <p:tag name="KSO_WM_TEMPLATE_INDEX" val="160274"/>
  <p:tag name="KSO_WM_UNIT_TYPE" val="l_h_f"/>
  <p:tag name="KSO_WM_UNIT_INDEX" val="1_2_1"/>
  <p:tag name="KSO_WM_UNIT_ID" val="diagram160274_2*l_h_f*1_2_1"/>
  <p:tag name="KSO_WM_UNIT_CLEAR" val="1"/>
  <p:tag name="KSO_WM_UNIT_LAYERLEVEL" val="1_1_1"/>
  <p:tag name="KSO_WM_UNIT_VALUE" val="76"/>
  <p:tag name="KSO_WM_UNIT_HIGHLIGHT" val="0"/>
  <p:tag name="KSO_WM_UNIT_COMPATIBLE" val="0"/>
  <p:tag name="KSO_WM_BEAUTIFY_FLAG" val="#wm#"/>
  <p:tag name="KSO_WM_UNIT_PRESET_TEXT_INDEX" val="4"/>
  <p:tag name="KSO_WM_UNIT_PRESET_TEXT_LEN" val="43"/>
  <p:tag name="KSO_WM_DIAGRAM_GROUP_CODE" val="l1-1"/>
  <p:tag name="KSO_WM_UNIT_TEXT_FILL_FORE_SCHEMECOLOR_INDEX" val="5"/>
  <p:tag name="KSO_WM_UNIT_TEXT_FILL_TYPE" val="1"/>
</p:tagLst>
</file>

<file path=ppt/tags/tag224.xml><?xml version="1.0" encoding="utf-8"?>
<p:tagLst xmlns:p="http://schemas.openxmlformats.org/presentationml/2006/main">
  <p:tag name="KSO_WM_TAG_VERSION" val="1.0"/>
  <p:tag name="KSO_WM_TEMPLATE_CATEGORY" val="diagram"/>
  <p:tag name="KSO_WM_TEMPLATE_INDEX" val="160274"/>
  <p:tag name="KSO_WM_UNIT_TYPE" val="l_i"/>
  <p:tag name="KSO_WM_UNIT_INDEX" val="1_2"/>
  <p:tag name="KSO_WM_UNIT_ID" val="diagram160274_2*l_i*1_2"/>
  <p:tag name="KSO_WM_UNIT_CLEAR" val="1"/>
  <p:tag name="KSO_WM_UNIT_LAYERLEVEL" val="1_1"/>
  <p:tag name="KSO_WM_BEAUTIFY_FLAG" val="#wm#"/>
  <p:tag name="KSO_WM_DIAGRAM_GROUP_CODE" val="l1-1"/>
  <p:tag name="KSO_WM_UNIT_FILL_FORE_SCHEMECOLOR_INDEX" val="5"/>
  <p:tag name="KSO_WM_UNIT_FILL_TYPE" val="1"/>
</p:tagLst>
</file>

<file path=ppt/tags/tag225.xml><?xml version="1.0" encoding="utf-8"?>
<p:tagLst xmlns:p="http://schemas.openxmlformats.org/presentationml/2006/main">
  <p:tag name="KSO_WM_TAG_VERSION" val="1.0"/>
  <p:tag name="KSO_WM_BEAUTIFY_FLAG" val="#wm#"/>
  <p:tag name="KSO_WM_UNIT_TYPE" val="i"/>
  <p:tag name="KSO_WM_UNIT_ID" val="diagram160274_2*i*10"/>
  <p:tag name="KSO_WM_TEMPLATE_CATEGORY" val="diagram"/>
  <p:tag name="KSO_WM_TEMPLATE_INDEX" val="160274"/>
  <p:tag name="KSO_WM_UNIT_INDEX" val="10"/>
</p:tagLst>
</file>

<file path=ppt/tags/tag226.xml><?xml version="1.0" encoding="utf-8"?>
<p:tagLst xmlns:p="http://schemas.openxmlformats.org/presentationml/2006/main">
  <p:tag name="KSO_WM_TAG_VERSION" val="1.0"/>
  <p:tag name="KSO_WM_TEMPLATE_CATEGORY" val="diagram"/>
  <p:tag name="KSO_WM_TEMPLATE_INDEX" val="160274"/>
  <p:tag name="KSO_WM_UNIT_RELATE_UNITID" val="261*l*1"/>
  <p:tag name="KSO_WM_UNIT_TYPE" val="a"/>
  <p:tag name="KSO_WM_UNIT_INDEX" val="1"/>
  <p:tag name="KSO_WM_UNIT_ID" val="diagram160274_2*a*1"/>
  <p:tag name="KSO_WM_UNIT_CLEAR" val="1"/>
  <p:tag name="KSO_WM_UNIT_LAYERLEVEL" val="1"/>
  <p:tag name="KSO_WM_UNIT_VALUE" val="54"/>
  <p:tag name="KSO_WM_UNIT_ISCONTENTSTITLE" val="0"/>
  <p:tag name="KSO_WM_UNIT_HIGHLIGHT" val="0"/>
  <p:tag name="KSO_WM_UNIT_COMPATIBLE" val="0"/>
  <p:tag name="KSO_WM_BEAUTIFY_FLAG" val="#wm#"/>
  <p:tag name="KSO_WM_UNIT_PRESET_TEXT_INDEX" val="3"/>
  <p:tag name="KSO_WM_UNIT_PRESET_TEXT_LEN" val="23"/>
</p:tagLst>
</file>

<file path=ppt/tags/tag227.xml><?xml version="1.0" encoding="utf-8"?>
<p:tagLst xmlns:p="http://schemas.openxmlformats.org/presentationml/2006/main">
  <p:tag name="KSO_WM_UNIT_INDEX" val="15"/>
  <p:tag name="KSO_WM_UNIT_CLEAR" val="1"/>
  <p:tag name="KSO_WM_UNIT_LAYERLEVEL" val="1_1"/>
  <p:tag name="KSO_WM_TAG_VERSION" val="1.0"/>
  <p:tag name="KSO_WM_BEAUTIFY_FLAG" val="#wm#"/>
  <p:tag name="KSO_WM_UNIT_TYPE" val="i"/>
  <p:tag name="KSO_WM_UNIT_ID" val="diagram160274_2*i*15"/>
  <p:tag name="KSO_WM_TEMPLATE_CATEGORY" val="diagram"/>
  <p:tag name="KSO_WM_TEMPLATE_INDEX" val="160274"/>
</p:tagLst>
</file>

<file path=ppt/tags/tag228.xml><?xml version="1.0" encoding="utf-8"?>
<p:tagLst xmlns:p="http://schemas.openxmlformats.org/presentationml/2006/main">
  <p:tag name="KSO_WM_UNIT_INDEX" val="16"/>
  <p:tag name="KSO_WM_UNIT_CLEAR" val="1"/>
  <p:tag name="KSO_WM_UNIT_LAYERLEVEL" val="1_1"/>
  <p:tag name="KSO_WM_TAG_VERSION" val="1.0"/>
  <p:tag name="KSO_WM_BEAUTIFY_FLAG" val="#wm#"/>
  <p:tag name="KSO_WM_UNIT_TYPE" val="i"/>
  <p:tag name="KSO_WM_UNIT_ID" val="diagram160274_2*i*16"/>
  <p:tag name="KSO_WM_TEMPLATE_CATEGORY" val="diagram"/>
  <p:tag name="KSO_WM_TEMPLATE_INDEX" val="160274"/>
</p:tagLst>
</file>

<file path=ppt/tags/tag229.xml><?xml version="1.0" encoding="utf-8"?>
<p:tagLst xmlns:p="http://schemas.openxmlformats.org/presentationml/2006/main">
  <p:tag name="ISLIDE.ICON" val="#393551;#25522;#393423;#370598;#181366;#17404;#18243;#64600;#81106;#370928;#393551;#385134;#393845;"/>
  <p:tag name="ISLIDE.DIAGRAM" val="#121256;#468584;#554155;"/>
</p:tagLst>
</file>

<file path=ppt/tags/tag2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1_1"/>
  <p:tag name="KSO_WM_UNIT_ID" val="diagram20169921_6*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230.xml><?xml version="1.0" encoding="utf-8"?>
<p:tagLst xmlns:p="http://schemas.openxmlformats.org/presentationml/2006/main">
  <p:tag name="KSO_WM_TAG_VERSION" val="1.0"/>
  <p:tag name="KSO_WM_BEAUTIFY_FLAG" val="#wm#"/>
  <p:tag name="KSO_WM_UNIT_TYPE" val="i"/>
  <p:tag name="KSO_WM_UNIT_ID" val="diagram160051_5*i*0"/>
  <p:tag name="KSO_WM_TEMPLATE_CATEGORY" val="diagram"/>
  <p:tag name="KSO_WM_TEMPLATE_INDEX" val="160051"/>
  <p:tag name="KSO_WM_UNIT_INDEX" val="0"/>
</p:tagLst>
</file>

<file path=ppt/tags/tag231.xml><?xml version="1.0" encoding="utf-8"?>
<p:tagLst xmlns:p="http://schemas.openxmlformats.org/presentationml/2006/main">
  <p:tag name="KSO_WM_TAG_VERSION" val="1.0"/>
  <p:tag name="KSO_WM_TEMPLATE_CATEGORY" val="diagram"/>
  <p:tag name="KSO_WM_TEMPLATE_INDEX" val="160051"/>
  <p:tag name="KSO_WM_UNIT_TYPE" val="l_i"/>
  <p:tag name="KSO_WM_UNIT_INDEX" val="1_1"/>
  <p:tag name="KSO_WM_UNIT_ID" val="diagram160051_5*l_i*1_1"/>
  <p:tag name="KSO_WM_UNIT_CLEAR" val="1"/>
  <p:tag name="KSO_WM_UNIT_LAYERLEVEL" val="1_1"/>
  <p:tag name="KSO_WM_BEAUTIFY_FLAG" val="#wm#"/>
  <p:tag name="KSO_WM_DIAGRAM_GROUP_CODE" val="l1-1"/>
  <p:tag name="KSO_WM_UNIT_LINE_FORE_SCHEMECOLOR_INDEX" val="5"/>
  <p:tag name="KSO_WM_UNIT_LINE_FILL_TYPE" val="2"/>
  <p:tag name="KSO_WM_UNIT_TEXT_FILL_FORE_SCHEMECOLOR_INDEX" val="2"/>
  <p:tag name="KSO_WM_UNIT_TEXT_FILL_TYPE" val="1"/>
</p:tagLst>
</file>

<file path=ppt/tags/tag232.xml><?xml version="1.0" encoding="utf-8"?>
<p:tagLst xmlns:p="http://schemas.openxmlformats.org/presentationml/2006/main">
  <p:tag name="KSO_WM_TAG_VERSION" val="1.0"/>
  <p:tag name="KSO_WM_TEMPLATE_CATEGORY" val="diagram"/>
  <p:tag name="KSO_WM_TEMPLATE_INDEX" val="160051"/>
  <p:tag name="KSO_WM_UNIT_TYPE" val="l_i"/>
  <p:tag name="KSO_WM_UNIT_INDEX" val="1_2"/>
  <p:tag name="KSO_WM_UNIT_ID" val="diagram160051_5*l_i*1_2"/>
  <p:tag name="KSO_WM_UNIT_CLEAR" val="1"/>
  <p:tag name="KSO_WM_UNIT_LAYERLEVEL" val="1_1"/>
  <p:tag name="KSO_WM_BEAUTIFY_FLAG" val="#wm#"/>
  <p:tag name="KSO_WM_DIAGRAM_GROUP_CODE" val="l1-1"/>
  <p:tag name="KSO_WM_UNIT_LINE_FORE_SCHEMECOLOR_INDEX" val="14"/>
  <p:tag name="KSO_WM_UNIT_LINE_FILL_TYPE" val="2"/>
  <p:tag name="KSO_WM_UNIT_TEXT_FILL_FORE_SCHEMECOLOR_INDEX" val="2"/>
  <p:tag name="KSO_WM_UNIT_TEXT_FILL_TYPE" val="1"/>
</p:tagLst>
</file>

<file path=ppt/tags/tag233.xml><?xml version="1.0" encoding="utf-8"?>
<p:tagLst xmlns:p="http://schemas.openxmlformats.org/presentationml/2006/main">
  <p:tag name="KSO_WM_TAG_VERSION" val="1.0"/>
  <p:tag name="KSO_WM_TEMPLATE_CATEGORY" val="diagram"/>
  <p:tag name="KSO_WM_TEMPLATE_INDEX" val="160051"/>
  <p:tag name="KSO_WM_UNIT_TYPE" val="l_h_a"/>
  <p:tag name="KSO_WM_UNIT_INDEX" val="1_1_1"/>
  <p:tag name="KSO_WM_UNIT_ID" val="diagram160051_5*l_h_a*1_1_1"/>
  <p:tag name="KSO_WM_UNIT_CLEAR" val="1"/>
  <p:tag name="KSO_WM_UNIT_LAYERLEVEL" val="1_1_1"/>
  <p:tag name="KSO_WM_UNIT_VALUE" val="1"/>
  <p:tag name="KSO_WM_UNIT_HIGHLIGHT" val="0"/>
  <p:tag name="KSO_WM_UNIT_COMPATIBLE" val="0"/>
  <p:tag name="KSO_WM_BEAUTIFY_FLAG" val="#wm#"/>
  <p:tag name="KSO_WM_DIAGRAM_GROUP_CODE" val="l1-1"/>
  <p:tag name="KSO_WM_UNIT_PRESET_TEXT" val="01"/>
  <p:tag name="KSO_WM_UNIT_TEXT_FILL_FORE_SCHEMECOLOR_INDEX" val="5"/>
  <p:tag name="KSO_WM_UNIT_TEXT_FILL_TYPE" val="1"/>
</p:tagLst>
</file>

<file path=ppt/tags/tag234.xml><?xml version="1.0" encoding="utf-8"?>
<p:tagLst xmlns:p="http://schemas.openxmlformats.org/presentationml/2006/main">
  <p:tag name="KSO_WM_TAG_VERSION" val="1.0"/>
  <p:tag name="KSO_WM_TEMPLATE_CATEGORY" val="diagram"/>
  <p:tag name="KSO_WM_TEMPLATE_INDEX" val="160051"/>
  <p:tag name="KSO_WM_UNIT_TYPE" val="l_h_f"/>
  <p:tag name="KSO_WM_UNIT_INDEX" val="1_1_1"/>
  <p:tag name="KSO_WM_UNIT_ID" val="diagram160051_5*l_h_f*1_1_1"/>
  <p:tag name="KSO_WM_UNIT_CLEAR" val="1"/>
  <p:tag name="KSO_WM_UNIT_LAYERLEVEL" val="1_1_1"/>
  <p:tag name="KSO_WM_UNIT_VALUE" val="60"/>
  <p:tag name="KSO_WM_UNIT_HIGHLIGHT" val="0"/>
  <p:tag name="KSO_WM_UNIT_COMPATIBLE" val="0"/>
  <p:tag name="KSO_WM_BEAUTIFY_FLAG" val="#wm#"/>
  <p:tag name="KSO_WM_DIAGRAM_GROUP_CODE" val="l1-1"/>
  <p:tag name="KSO_WM_UNIT_PRESET_TEXT" val="Lorem ipsum dolor sit amet, consectetur adipisicing elit.Lorem ipsum dolor sit a"/>
  <p:tag name="KSO_WM_UNIT_TEXT_FILL_FORE_SCHEMECOLOR_INDEX" val="13"/>
  <p:tag name="KSO_WM_UNIT_TEXT_FILL_TYPE" val="1"/>
</p:tagLst>
</file>

<file path=ppt/tags/tag235.xml><?xml version="1.0" encoding="utf-8"?>
<p:tagLst xmlns:p="http://schemas.openxmlformats.org/presentationml/2006/main">
  <p:tag name="KSO_WM_TAG_VERSION" val="1.0"/>
  <p:tag name="KSO_WM_BEAUTIFY_FLAG" val="#wm#"/>
  <p:tag name="KSO_WM_UNIT_TYPE" val="i"/>
  <p:tag name="KSO_WM_UNIT_ID" val="diagram160051_5*i*9"/>
  <p:tag name="KSO_WM_TEMPLATE_CATEGORY" val="diagram"/>
  <p:tag name="KSO_WM_TEMPLATE_INDEX" val="160051"/>
  <p:tag name="KSO_WM_UNIT_INDEX" val="9"/>
</p:tagLst>
</file>

<file path=ppt/tags/tag236.xml><?xml version="1.0" encoding="utf-8"?>
<p:tagLst xmlns:p="http://schemas.openxmlformats.org/presentationml/2006/main">
  <p:tag name="KSO_WM_TAG_VERSION" val="1.0"/>
  <p:tag name="KSO_WM_TEMPLATE_CATEGORY" val="diagram"/>
  <p:tag name="KSO_WM_TEMPLATE_INDEX" val="160051"/>
  <p:tag name="KSO_WM_UNIT_TYPE" val="l_i"/>
  <p:tag name="KSO_WM_UNIT_INDEX" val="1_3"/>
  <p:tag name="KSO_WM_UNIT_ID" val="diagram160051_5*l_i*1_3"/>
  <p:tag name="KSO_WM_UNIT_CLEAR" val="1"/>
  <p:tag name="KSO_WM_UNIT_LAYERLEVEL" val="1_1"/>
  <p:tag name="KSO_WM_BEAUTIFY_FLAG" val="#wm#"/>
  <p:tag name="KSO_WM_DIAGRAM_GROUP_CODE" val="l1-1"/>
  <p:tag name="KSO_WM_UNIT_LINE_FORE_SCHEMECOLOR_INDEX" val="6"/>
  <p:tag name="KSO_WM_UNIT_LINE_FILL_TYPE" val="2"/>
  <p:tag name="KSO_WM_UNIT_TEXT_FILL_FORE_SCHEMECOLOR_INDEX" val="2"/>
  <p:tag name="KSO_WM_UNIT_TEXT_FILL_TYPE" val="1"/>
</p:tagLst>
</file>

<file path=ppt/tags/tag237.xml><?xml version="1.0" encoding="utf-8"?>
<p:tagLst xmlns:p="http://schemas.openxmlformats.org/presentationml/2006/main">
  <p:tag name="KSO_WM_TAG_VERSION" val="1.0"/>
  <p:tag name="KSO_WM_TEMPLATE_CATEGORY" val="diagram"/>
  <p:tag name="KSO_WM_TEMPLATE_INDEX" val="160051"/>
  <p:tag name="KSO_WM_UNIT_TYPE" val="l_i"/>
  <p:tag name="KSO_WM_UNIT_INDEX" val="1_4"/>
  <p:tag name="KSO_WM_UNIT_ID" val="diagram160051_5*l_i*1_4"/>
  <p:tag name="KSO_WM_UNIT_CLEAR" val="1"/>
  <p:tag name="KSO_WM_UNIT_LAYERLEVEL" val="1_1"/>
  <p:tag name="KSO_WM_BEAUTIFY_FLAG" val="#wm#"/>
  <p:tag name="KSO_WM_DIAGRAM_GROUP_CODE" val="l1-1"/>
  <p:tag name="KSO_WM_UNIT_LINE_FORE_SCHEMECOLOR_INDEX" val="14"/>
  <p:tag name="KSO_WM_UNIT_LINE_FILL_TYPE" val="2"/>
  <p:tag name="KSO_WM_UNIT_TEXT_FILL_FORE_SCHEMECOLOR_INDEX" val="2"/>
  <p:tag name="KSO_WM_UNIT_TEXT_FILL_TYPE" val="1"/>
</p:tagLst>
</file>

<file path=ppt/tags/tag238.xml><?xml version="1.0" encoding="utf-8"?>
<p:tagLst xmlns:p="http://schemas.openxmlformats.org/presentationml/2006/main">
  <p:tag name="KSO_WM_TAG_VERSION" val="1.0"/>
  <p:tag name="KSO_WM_TEMPLATE_CATEGORY" val="diagram"/>
  <p:tag name="KSO_WM_TEMPLATE_INDEX" val="160051"/>
  <p:tag name="KSO_WM_UNIT_TYPE" val="l_h_a"/>
  <p:tag name="KSO_WM_UNIT_INDEX" val="1_2_1"/>
  <p:tag name="KSO_WM_UNIT_ID" val="diagram160051_5*l_h_a*1_2_1"/>
  <p:tag name="KSO_WM_UNIT_CLEAR" val="1"/>
  <p:tag name="KSO_WM_UNIT_LAYERLEVEL" val="1_1_1"/>
  <p:tag name="KSO_WM_UNIT_VALUE" val="1"/>
  <p:tag name="KSO_WM_UNIT_HIGHLIGHT" val="0"/>
  <p:tag name="KSO_WM_UNIT_COMPATIBLE" val="0"/>
  <p:tag name="KSO_WM_BEAUTIFY_FLAG" val="#wm#"/>
  <p:tag name="KSO_WM_DIAGRAM_GROUP_CODE" val="l1-1"/>
  <p:tag name="KSO_WM_UNIT_PRESET_TEXT" val="02"/>
  <p:tag name="KSO_WM_UNIT_TEXT_FILL_FORE_SCHEMECOLOR_INDEX" val="6"/>
  <p:tag name="KSO_WM_UNIT_TEXT_FILL_TYPE" val="1"/>
</p:tagLst>
</file>

<file path=ppt/tags/tag239.xml><?xml version="1.0" encoding="utf-8"?>
<p:tagLst xmlns:p="http://schemas.openxmlformats.org/presentationml/2006/main">
  <p:tag name="KSO_WM_TAG_VERSION" val="1.0"/>
  <p:tag name="KSO_WM_TEMPLATE_CATEGORY" val="diagram"/>
  <p:tag name="KSO_WM_TEMPLATE_INDEX" val="160051"/>
  <p:tag name="KSO_WM_UNIT_TYPE" val="l_h_f"/>
  <p:tag name="KSO_WM_UNIT_INDEX" val="1_2_1"/>
  <p:tag name="KSO_WM_UNIT_ID" val="diagram160051_5*l_h_f*1_2_1"/>
  <p:tag name="KSO_WM_UNIT_CLEAR" val="1"/>
  <p:tag name="KSO_WM_UNIT_LAYERLEVEL" val="1_1_1"/>
  <p:tag name="KSO_WM_UNIT_VALUE" val="60"/>
  <p:tag name="KSO_WM_UNIT_HIGHLIGHT" val="0"/>
  <p:tag name="KSO_WM_UNIT_COMPATIBLE" val="0"/>
  <p:tag name="KSO_WM_BEAUTIFY_FLAG" val="#wm#"/>
  <p:tag name="KSO_WM_DIAGRAM_GROUP_CODE" val="l1-1"/>
  <p:tag name="KSO_WM_UNIT_PRESET_TEXT" val="Lorem ipsum dolor sit amet, consectetur adipisicing elit.Lorem ipsum dolor sit a"/>
  <p:tag name="KSO_WM_UNIT_TEXT_FILL_FORE_SCHEMECOLOR_INDEX" val="13"/>
  <p:tag name="KSO_WM_UNIT_TEXT_FILL_TYPE" val="1"/>
</p:tagLst>
</file>

<file path=ppt/tags/tag2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4_1"/>
  <p:tag name="KSO_WM_UNIT_ID" val="diagram20169921_6*l_h_i*1_4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240.xml><?xml version="1.0" encoding="utf-8"?>
<p:tagLst xmlns:p="http://schemas.openxmlformats.org/presentationml/2006/main">
  <p:tag name="ISLIDE.ICON" val="#393551;#25522;#393423;#370598;#181366;#17404;#18243;#64600;#81106;#370928;#393551;#385134;#393845;"/>
  <p:tag name="ISLIDE.DIAGRAM" val="#121256;#468584;#554155;"/>
</p:tagLst>
</file>

<file path=ppt/tags/tag241.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242.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1"/>
  <p:tag name="KSO_WM_UNIT_ID" val="diagram160268_4*m_i*1_1"/>
  <p:tag name="KSO_WM_UNIT_CLEAR" val="1"/>
  <p:tag name="KSO_WM_UNIT_LAYERLEVEL" val="1_1"/>
  <p:tag name="KSO_WM_DIAGRAM_GROUP_CODE" val="m1-1"/>
  <p:tag name="KSO_WM_UNIT_FILL_FORE_SCHEMECOLOR_INDEX" val="5"/>
  <p:tag name="KSO_WM_UNIT_FILL_TYPE" val="1"/>
</p:tagLst>
</file>

<file path=ppt/tags/tag243.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2"/>
  <p:tag name="KSO_WM_UNIT_ID" val="diagram160268_4*m_i*1_2"/>
  <p:tag name="KSO_WM_UNIT_CLEAR" val="1"/>
  <p:tag name="KSO_WM_UNIT_LAYERLEVEL" val="1_1"/>
  <p:tag name="KSO_WM_DIAGRAM_GROUP_CODE" val="m1-1"/>
  <p:tag name="KSO_WM_UNIT_FILL_FORE_SCHEMECOLOR_INDEX" val="5"/>
  <p:tag name="KSO_WM_UNIT_FILL_TYPE" val="1"/>
</p:tagLst>
</file>

<file path=ppt/tags/tag244.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3"/>
  <p:tag name="KSO_WM_UNIT_ID" val="diagram160268_4*m_i*1_3"/>
  <p:tag name="KSO_WM_UNIT_CLEAR" val="1"/>
  <p:tag name="KSO_WM_UNIT_LAYERLEVEL" val="1_1"/>
  <p:tag name="KSO_WM_DIAGRAM_GROUP_CODE" val="m1-1"/>
  <p:tag name="KSO_WM_UNIT_FILL_FORE_SCHEMECOLOR_INDEX" val="5"/>
  <p:tag name="KSO_WM_UNIT_FILL_TYPE" val="1"/>
</p:tagLst>
</file>

<file path=ppt/tags/tag245.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4"/>
  <p:tag name="KSO_WM_UNIT_ID" val="diagram160268_4*m_i*1_4"/>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46.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5"/>
  <p:tag name="KSO_WM_UNIT_ID" val="diagram160268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47.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6"/>
  <p:tag name="KSO_WM_UNIT_ID" val="diagram160268_4*m_i*1_6"/>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48.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7"/>
  <p:tag name="KSO_WM_UNIT_ID" val="diagram160268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49.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1_1"/>
  <p:tag name="KSO_WM_UNIT_ID" val="diagram160268_4*m_h_f*1_1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4_1"/>
  <p:tag name="KSO_WM_UNIT_TEXT_FILL_FORE_SCHEMECOLOR_INDEX" val="14"/>
  <p:tag name="KSO_WM_UNIT_TEXT_FILL_TYPE" val="1"/>
</p:tagLst>
</file>

<file path=ppt/tags/tag250.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2_1"/>
  <p:tag name="KSO_WM_UNIT_ID" val="diagram160268_4*m_h_f*1_2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51.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3_1"/>
  <p:tag name="KSO_WM_UNIT_ID" val="diagram160268_4*m_h_f*1_3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52.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4_1"/>
  <p:tag name="KSO_WM_UNIT_ID" val="diagram160268_4*m_h_f*1_4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53.xml><?xml version="1.0" encoding="utf-8"?>
<p:tagLst xmlns:p="http://schemas.openxmlformats.org/presentationml/2006/main">
  <p:tag name="ISLIDE.ICON" val="#393551;#25522;#393423;#370598;#181366;#17404;#18243;#64600;#81106;#370928;#393551;#385134;#393845;"/>
  <p:tag name="ISLIDE.DIAGRAM" val="#121256;#468584;#554155;"/>
</p:tagLst>
</file>

<file path=ppt/tags/tag254.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1"/>
  <p:tag name="KSO_WM_UNIT_LAYERLEVEL" val="1_1"/>
  <p:tag name="KSO_WM_DIAGRAM_GROUP_CODE" val="l1-1"/>
  <p:tag name="KSO_WM_UNIT_ID" val="diagram20169829_1*l_i*1_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55.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2"/>
  <p:tag name="KSO_WM_UNIT_LAYERLEVEL" val="1_1"/>
  <p:tag name="KSO_WM_DIAGRAM_GROUP_CODE" val="l1-1"/>
  <p:tag name="KSO_WM_UNIT_ID" val="diagram20169829_1*l_i*1_2"/>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56.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3"/>
  <p:tag name="KSO_WM_UNIT_LAYERLEVEL" val="1_1"/>
  <p:tag name="KSO_WM_DIAGRAM_GROUP_CODE" val="l1-1"/>
  <p:tag name="KSO_WM_UNIT_ID" val="diagram20169829_1*l_i*1_3"/>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57.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4"/>
  <p:tag name="KSO_WM_UNIT_LAYERLEVEL" val="1_1"/>
  <p:tag name="KSO_WM_DIAGRAM_GROUP_CODE" val="l1-1"/>
  <p:tag name="KSO_WM_UNIT_ID" val="diagram20169829_1*l_i*1_4"/>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58.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5"/>
  <p:tag name="KSO_WM_UNIT_LAYERLEVEL" val="1_1"/>
  <p:tag name="KSO_WM_DIAGRAM_GROUP_CODE" val="l1-1"/>
  <p:tag name="KSO_WM_UNIT_ID" val="diagram20169829_1*l_i*1_5"/>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59.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6"/>
  <p:tag name="KSO_WM_UNIT_LAYERLEVEL" val="1_1"/>
  <p:tag name="KSO_WM_DIAGRAM_GROUP_CODE" val="l1-1"/>
  <p:tag name="KSO_WM_UNIT_ID" val="diagram20169829_1*l_i*1_6"/>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1_1"/>
  <p:tag name="KSO_WM_UNIT_TEXT_FILL_FORE_SCHEMECOLOR_INDEX" val="14"/>
  <p:tag name="KSO_WM_UNIT_TEXT_FILL_TYPE" val="1"/>
</p:tagLst>
</file>

<file path=ppt/tags/tag260.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7"/>
  <p:tag name="KSO_WM_UNIT_LAYERLEVEL" val="1_1"/>
  <p:tag name="KSO_WM_DIAGRAM_GROUP_CODE" val="l1-1"/>
  <p:tag name="KSO_WM_UNIT_ID" val="diagram20169829_1*l_i*1_7"/>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61.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8"/>
  <p:tag name="KSO_WM_UNIT_LAYERLEVEL" val="1_1"/>
  <p:tag name="KSO_WM_DIAGRAM_GROUP_CODE" val="l1-1"/>
  <p:tag name="KSO_WM_UNIT_ID" val="diagram20169829_1*l_i*1_8"/>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62.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9"/>
  <p:tag name="KSO_WM_UNIT_LAYERLEVEL" val="1_1"/>
  <p:tag name="KSO_WM_DIAGRAM_GROUP_CODE" val="l1-1"/>
  <p:tag name="KSO_WM_UNIT_ID" val="diagram20169829_1*l_i*1_9"/>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63.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10"/>
  <p:tag name="KSO_WM_UNIT_LAYERLEVEL" val="1_1"/>
  <p:tag name="KSO_WM_DIAGRAM_GROUP_CODE" val="l1-1"/>
  <p:tag name="KSO_WM_UNIT_ID" val="diagram20169829_1*l_i*1_10"/>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64.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5"/>
  <p:tag name="KSO_WM_DIAGRAM_GROUP_CODE" val="l1-1"/>
  <p:tag name="KSO_WM_UNIT_ID" val="diagram20169829_1*l_h_a*1_2_1"/>
  <p:tag name="KSO_WM_UNIT_TEXT_FILL_FORE_SCHEMECOLOR_INDEX" val="7"/>
  <p:tag name="KSO_WM_UNIT_TEXT_FILL_TYPE" val="1"/>
</p:tagLst>
</file>

<file path=ppt/tags/tag265.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f"/>
  <p:tag name="KSO_WM_UNIT_INDEX" val="1_2_1"/>
  <p:tag name="KSO_WM_UNIT_LAYERLEVEL" val="1_1_1"/>
  <p:tag name="KSO_WM_UNIT_VALUE" val="54"/>
  <p:tag name="KSO_WM_UNIT_HIGHLIGHT" val="0"/>
  <p:tag name="KSO_WM_UNIT_COMPATIBLE" val="0"/>
  <p:tag name="KSO_WM_UNIT_CLEAR" val="0"/>
  <p:tag name="KSO_WM_UNIT_PRESET_TEXT_INDEX" val="4"/>
  <p:tag name="KSO_WM_UNIT_PRESET_TEXT_LEN" val="57"/>
  <p:tag name="KSO_WM_DIAGRAM_GROUP_CODE" val="l1-1"/>
  <p:tag name="KSO_WM_UNIT_ID" val="diagram20169829_1*l_h_f*1_2_1"/>
  <p:tag name="KSO_WM_UNIT_TEXT_FILL_FORE_SCHEMECOLOR_INDEX" val="7"/>
  <p:tag name="KSO_WM_UNIT_TEXT_FILL_TYPE" val="1"/>
</p:tagLst>
</file>

<file path=ppt/tags/tag266.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f"/>
  <p:tag name="KSO_WM_UNIT_INDEX" val="1_1_1"/>
  <p:tag name="KSO_WM_UNIT_LAYERLEVEL" val="1_1_1"/>
  <p:tag name="KSO_WM_UNIT_VALUE" val="54"/>
  <p:tag name="KSO_WM_UNIT_HIGHLIGHT" val="0"/>
  <p:tag name="KSO_WM_UNIT_COMPATIBLE" val="0"/>
  <p:tag name="KSO_WM_UNIT_CLEAR" val="0"/>
  <p:tag name="KSO_WM_UNIT_PRESET_TEXT_INDEX" val="4"/>
  <p:tag name="KSO_WM_UNIT_PRESET_TEXT_LEN" val="57"/>
  <p:tag name="KSO_WM_DIAGRAM_GROUP_CODE" val="l1-1"/>
  <p:tag name="KSO_WM_UNIT_ID" val="diagram20169829_1*l_h_f*1_1_1"/>
  <p:tag name="KSO_WM_UNIT_TEXT_FILL_FORE_SCHEMECOLOR_INDEX" val="7"/>
  <p:tag name="KSO_WM_UNIT_TEXT_FILL_TYPE" val="1"/>
</p:tagLst>
</file>

<file path=ppt/tags/tag267.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5"/>
  <p:tag name="KSO_WM_DIAGRAM_GROUP_CODE" val="l1-1"/>
  <p:tag name="KSO_WM_UNIT_ID" val="diagram20169829_1*l_h_a*1_1_1"/>
  <p:tag name="KSO_WM_UNIT_TEXT_FILL_FORE_SCHEMECOLOR_INDEX" val="7"/>
  <p:tag name="KSO_WM_UNIT_TEXT_FILL_TYPE" val="1"/>
</p:tagLst>
</file>

<file path=ppt/tags/tag268.xml><?xml version="1.0" encoding="utf-8"?>
<p:tagLst xmlns:p="http://schemas.openxmlformats.org/presentationml/2006/main">
  <p:tag name="ISLIDE.ICON" val="#393551;#25522;#393423;#370598;#181366;#17404;#18243;#64600;#81106;#370928;#393551;#385134;#393845;"/>
  <p:tag name="ISLIDE.DIAGRAM" val="#121256;#468584;#554155;"/>
</p:tagLst>
</file>

<file path=ppt/tags/tag269.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2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270.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1"/>
  <p:tag name="KSO_WM_UNIT_ID" val="diagram160268_4*m_i*1_1"/>
  <p:tag name="KSO_WM_UNIT_CLEAR" val="1"/>
  <p:tag name="KSO_WM_UNIT_LAYERLEVEL" val="1_1"/>
  <p:tag name="KSO_WM_DIAGRAM_GROUP_CODE" val="m1-1"/>
  <p:tag name="KSO_WM_UNIT_FILL_FORE_SCHEMECOLOR_INDEX" val="5"/>
  <p:tag name="KSO_WM_UNIT_FILL_TYPE" val="1"/>
</p:tagLst>
</file>

<file path=ppt/tags/tag271.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2"/>
  <p:tag name="KSO_WM_UNIT_ID" val="diagram160268_4*m_i*1_2"/>
  <p:tag name="KSO_WM_UNIT_CLEAR" val="1"/>
  <p:tag name="KSO_WM_UNIT_LAYERLEVEL" val="1_1"/>
  <p:tag name="KSO_WM_DIAGRAM_GROUP_CODE" val="m1-1"/>
  <p:tag name="KSO_WM_UNIT_FILL_FORE_SCHEMECOLOR_INDEX" val="5"/>
  <p:tag name="KSO_WM_UNIT_FILL_TYPE" val="1"/>
</p:tagLst>
</file>

<file path=ppt/tags/tag272.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3"/>
  <p:tag name="KSO_WM_UNIT_ID" val="diagram160268_4*m_i*1_3"/>
  <p:tag name="KSO_WM_UNIT_CLEAR" val="1"/>
  <p:tag name="KSO_WM_UNIT_LAYERLEVEL" val="1_1"/>
  <p:tag name="KSO_WM_DIAGRAM_GROUP_CODE" val="m1-1"/>
  <p:tag name="KSO_WM_UNIT_FILL_FORE_SCHEMECOLOR_INDEX" val="5"/>
  <p:tag name="KSO_WM_UNIT_FILL_TYPE" val="1"/>
</p:tagLst>
</file>

<file path=ppt/tags/tag273.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4"/>
  <p:tag name="KSO_WM_UNIT_ID" val="diagram160268_4*m_i*1_4"/>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74.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5"/>
  <p:tag name="KSO_WM_UNIT_ID" val="diagram160268_4*m_i*1_5"/>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75.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6"/>
  <p:tag name="KSO_WM_UNIT_ID" val="diagram160268_4*m_i*1_6"/>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76.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i"/>
  <p:tag name="KSO_WM_UNIT_INDEX" val="1_7"/>
  <p:tag name="KSO_WM_UNIT_ID" val="diagram160268_4*m_i*1_7"/>
  <p:tag name="KSO_WM_UNIT_CLEAR" val="1"/>
  <p:tag name="KSO_WM_UNIT_LAYERLEVEL" val="1_1"/>
  <p:tag name="KSO_WM_DIAGRAM_GROUP_CODE" val="m1-1"/>
  <p:tag name="KSO_WM_UNIT_FILL_FORE_SCHEMECOLOR_INDEX" val="5"/>
  <p:tag name="KSO_WM_UNIT_FILL_TYPE" val="1"/>
  <p:tag name="KSO_WM_UNIT_TEXT_FILL_FORE_SCHEMECOLOR_INDEX" val="14"/>
  <p:tag name="KSO_WM_UNIT_TEXT_FILL_TYPE" val="1"/>
</p:tagLst>
</file>

<file path=ppt/tags/tag277.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1_1"/>
  <p:tag name="KSO_WM_UNIT_ID" val="diagram160268_4*m_h_f*1_1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78.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2_1"/>
  <p:tag name="KSO_WM_UNIT_ID" val="diagram160268_4*m_h_f*1_2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79.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3_1"/>
  <p:tag name="KSO_WM_UNIT_ID" val="diagram160268_4*m_h_f*1_3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280.xml><?xml version="1.0" encoding="utf-8"?>
<p:tagLst xmlns:p="http://schemas.openxmlformats.org/presentationml/2006/main">
  <p:tag name="KSO_WM_TAG_VERSION" val="1.0"/>
  <p:tag name="KSO_WM_BEAUTIFY_FLAG" val="#wm#"/>
  <p:tag name="KSO_WM_TEMPLATE_CATEGORY" val="diagram"/>
  <p:tag name="KSO_WM_TEMPLATE_INDEX" val="160268"/>
  <p:tag name="KSO_WM_UNIT_TYPE" val="m_h_f"/>
  <p:tag name="KSO_WM_UNIT_INDEX" val="1_4_1"/>
  <p:tag name="KSO_WM_UNIT_ID" val="diagram160268_4*m_h_f*1_4_1"/>
  <p:tag name="KSO_WM_UNIT_CLEAR" val="1"/>
  <p:tag name="KSO_WM_UNIT_LAYERLEVEL" val="1_1_1"/>
  <p:tag name="KSO_WM_UNIT_VALUE" val="35"/>
  <p:tag name="KSO_WM_UNIT_HIGHLIGHT" val="0"/>
  <p:tag name="KSO_WM_UNIT_COMPATIBLE" val="0"/>
  <p:tag name="KSO_WM_UNIT_PRESET_TEXT_INDEX" val="4"/>
  <p:tag name="KSO_WM_UNIT_PRESET_TEXT_LEN" val="40"/>
  <p:tag name="KSO_WM_DIAGRAM_GROUP_CODE" val="m1-1"/>
  <p:tag name="KSO_WM_UNIT_TEXT_FILL_FORE_SCHEMECOLOR_INDEX" val="13"/>
  <p:tag name="KSO_WM_UNIT_TEXT_FILL_TYPE" val="1"/>
</p:tagLst>
</file>

<file path=ppt/tags/tag281.xml><?xml version="1.0" encoding="utf-8"?>
<p:tagLst xmlns:p="http://schemas.openxmlformats.org/presentationml/2006/main">
  <p:tag name="ISLIDE.ICON" val="#393551;#25522;#393423;#370598;#181366;#17404;#18243;#64600;#81106;#370928;#393551;#385134;#393845;"/>
  <p:tag name="ISLIDE.DIAGRAM" val="#121256;#468584;#554155;"/>
</p:tagLst>
</file>

<file path=ppt/tags/tag282.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1"/>
  <p:tag name="KSO_WM_UNIT_LAYERLEVEL" val="1_1"/>
  <p:tag name="KSO_WM_DIAGRAM_GROUP_CODE" val="l1-1"/>
  <p:tag name="KSO_WM_UNIT_ID" val="diagram20169829_1*l_i*1_1"/>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3.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2"/>
  <p:tag name="KSO_WM_UNIT_LAYERLEVEL" val="1_1"/>
  <p:tag name="KSO_WM_DIAGRAM_GROUP_CODE" val="l1-1"/>
  <p:tag name="KSO_WM_UNIT_ID" val="diagram20169829_1*l_i*1_2"/>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4.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3"/>
  <p:tag name="KSO_WM_UNIT_LAYERLEVEL" val="1_1"/>
  <p:tag name="KSO_WM_DIAGRAM_GROUP_CODE" val="l1-1"/>
  <p:tag name="KSO_WM_UNIT_ID" val="diagram20169829_1*l_i*1_3"/>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5.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4"/>
  <p:tag name="KSO_WM_UNIT_LAYERLEVEL" val="1_1"/>
  <p:tag name="KSO_WM_DIAGRAM_GROUP_CODE" val="l1-1"/>
  <p:tag name="KSO_WM_UNIT_ID" val="diagram20169829_1*l_i*1_4"/>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6.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5"/>
  <p:tag name="KSO_WM_UNIT_LAYERLEVEL" val="1_1"/>
  <p:tag name="KSO_WM_DIAGRAM_GROUP_CODE" val="l1-1"/>
  <p:tag name="KSO_WM_UNIT_ID" val="diagram20169829_1*l_i*1_5"/>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7.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6"/>
  <p:tag name="KSO_WM_UNIT_LAYERLEVEL" val="1_1"/>
  <p:tag name="KSO_WM_DIAGRAM_GROUP_CODE" val="l1-1"/>
  <p:tag name="KSO_WM_UNIT_ID" val="diagram20169829_1*l_i*1_6"/>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8.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7"/>
  <p:tag name="KSO_WM_UNIT_LAYERLEVEL" val="1_1"/>
  <p:tag name="KSO_WM_DIAGRAM_GROUP_CODE" val="l1-1"/>
  <p:tag name="KSO_WM_UNIT_ID" val="diagram20169829_1*l_i*1_7"/>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89.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8"/>
  <p:tag name="KSO_WM_UNIT_LAYERLEVEL" val="1_1"/>
  <p:tag name="KSO_WM_DIAGRAM_GROUP_CODE" val="l1-1"/>
  <p:tag name="KSO_WM_UNIT_ID" val="diagram20169829_1*l_i*1_8"/>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290.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9"/>
  <p:tag name="KSO_WM_UNIT_LAYERLEVEL" val="1_1"/>
  <p:tag name="KSO_WM_DIAGRAM_GROUP_CODE" val="l1-1"/>
  <p:tag name="KSO_WM_UNIT_ID" val="diagram20169829_1*l_i*1_9"/>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91.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i"/>
  <p:tag name="KSO_WM_UNIT_INDEX" val="1_10"/>
  <p:tag name="KSO_WM_UNIT_LAYERLEVEL" val="1_1"/>
  <p:tag name="KSO_WM_DIAGRAM_GROUP_CODE" val="l1-1"/>
  <p:tag name="KSO_WM_UNIT_ID" val="diagram20169829_1*l_i*1_10"/>
  <p:tag name="KSO_WM_UNIT_FILL_FORE_SCHEMECOLOR_INDEX" val="7"/>
  <p:tag name="KSO_WM_UNIT_FILL_TYPE" val="1"/>
  <p:tag name="KSO_WM_UNIT_LINE_FORE_SCHEMECOLOR_INDEX" val="7"/>
  <p:tag name="KSO_WM_UNIT_LINE_FILL_TYPE" val="2"/>
  <p:tag name="KSO_WM_UNIT_TEXT_FILL_FORE_SCHEMECOLOR_INDEX" val="14"/>
  <p:tag name="KSO_WM_UNIT_TEXT_FILL_TYPE" val="1"/>
</p:tagLst>
</file>

<file path=ppt/tags/tag292.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5"/>
  <p:tag name="KSO_WM_DIAGRAM_GROUP_CODE" val="l1-1"/>
  <p:tag name="KSO_WM_UNIT_ID" val="diagram20169829_1*l_h_a*1_2_1"/>
  <p:tag name="KSO_WM_UNIT_TEXT_FILL_FORE_SCHEMECOLOR_INDEX" val="7"/>
  <p:tag name="KSO_WM_UNIT_TEXT_FILL_TYPE" val="1"/>
</p:tagLst>
</file>

<file path=ppt/tags/tag293.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f"/>
  <p:tag name="KSO_WM_UNIT_INDEX" val="1_2_1"/>
  <p:tag name="KSO_WM_UNIT_LAYERLEVEL" val="1_1_1"/>
  <p:tag name="KSO_WM_UNIT_VALUE" val="54"/>
  <p:tag name="KSO_WM_UNIT_HIGHLIGHT" val="0"/>
  <p:tag name="KSO_WM_UNIT_COMPATIBLE" val="0"/>
  <p:tag name="KSO_WM_UNIT_CLEAR" val="0"/>
  <p:tag name="KSO_WM_UNIT_PRESET_TEXT_INDEX" val="4"/>
  <p:tag name="KSO_WM_UNIT_PRESET_TEXT_LEN" val="57"/>
  <p:tag name="KSO_WM_DIAGRAM_GROUP_CODE" val="l1-1"/>
  <p:tag name="KSO_WM_UNIT_ID" val="diagram20169829_1*l_h_f*1_2_1"/>
  <p:tag name="KSO_WM_UNIT_TEXT_FILL_FORE_SCHEMECOLOR_INDEX" val="7"/>
  <p:tag name="KSO_WM_UNIT_TEXT_FILL_TYPE" val="1"/>
</p:tagLst>
</file>

<file path=ppt/tags/tag294.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f"/>
  <p:tag name="KSO_WM_UNIT_INDEX" val="1_1_1"/>
  <p:tag name="KSO_WM_UNIT_LAYERLEVEL" val="1_1_1"/>
  <p:tag name="KSO_WM_UNIT_VALUE" val="54"/>
  <p:tag name="KSO_WM_UNIT_HIGHLIGHT" val="0"/>
  <p:tag name="KSO_WM_UNIT_COMPATIBLE" val="0"/>
  <p:tag name="KSO_WM_UNIT_CLEAR" val="0"/>
  <p:tag name="KSO_WM_UNIT_PRESET_TEXT_INDEX" val="4"/>
  <p:tag name="KSO_WM_UNIT_PRESET_TEXT_LEN" val="57"/>
  <p:tag name="KSO_WM_DIAGRAM_GROUP_CODE" val="l1-1"/>
  <p:tag name="KSO_WM_UNIT_ID" val="diagram20169829_1*l_h_f*1_1_1"/>
  <p:tag name="KSO_WM_UNIT_TEXT_FILL_FORE_SCHEMECOLOR_INDEX" val="7"/>
  <p:tag name="KSO_WM_UNIT_TEXT_FILL_TYPE" val="1"/>
</p:tagLst>
</file>

<file path=ppt/tags/tag295.xml><?xml version="1.0" encoding="utf-8"?>
<p:tagLst xmlns:p="http://schemas.openxmlformats.org/presentationml/2006/main">
  <p:tag name="KSO_WM_TAG_VERSION" val="1.0"/>
  <p:tag name="KSO_WM_BEAUTIFY_FLAG" val="#wm#"/>
  <p:tag name="KSO_WM_TEMPLATE_CATEGORY" val="diagram"/>
  <p:tag name="KSO_WM_TEMPLATE_INDEX" val="20169829"/>
  <p:tag name="KSO_WM_UNIT_TYPE" val="l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5"/>
  <p:tag name="KSO_WM_DIAGRAM_GROUP_CODE" val="l1-1"/>
  <p:tag name="KSO_WM_UNIT_ID" val="diagram20169829_1*l_h_a*1_1_1"/>
  <p:tag name="KSO_WM_UNIT_TEXT_FILL_FORE_SCHEMECOLOR_INDEX" val="7"/>
  <p:tag name="KSO_WM_UNIT_TEXT_FILL_TYPE" val="1"/>
</p:tagLst>
</file>

<file path=ppt/tags/tag296.xml><?xml version="1.0" encoding="utf-8"?>
<p:tagLst xmlns:p="http://schemas.openxmlformats.org/presentationml/2006/main">
  <p:tag name="ISLIDE.ICON" val="#393551;#25522;#393423;#370598;#181366;#17404;#18243;#64600;#81106;#370928;#393551;#385134;#393845;"/>
  <p:tag name="ISLIDE.DIAGRAM" val="#121256;#468584;#554155;"/>
</p:tagLst>
</file>

<file path=ppt/tags/tag297.xml><?xml version="1.0" encoding="utf-8"?>
<p:tagLst xmlns:p="http://schemas.openxmlformats.org/presentationml/2006/main">
  <p:tag name="KSO_WM_UNIT_PLACING_PICTURE_USER_VIEWPORT" val="{&quot;height&quot;:4918,&quot;width&quot;:8497}"/>
</p:tagLst>
</file>

<file path=ppt/tags/tag298.xml><?xml version="1.0" encoding="utf-8"?>
<p:tagLst xmlns:p="http://schemas.openxmlformats.org/presentationml/2006/main">
  <p:tag name="ISLIDE.ICON" val="#393551;#25522;#393423;#370598;#181366;#17404;#18243;#64600;#81106;#370928;#393551;#385134;#393845;"/>
  <p:tag name="ISLIDE.DIAGRAM" val="#121256;#468584;#554155;"/>
</p:tagLst>
</file>

<file path=ppt/tags/tag299.xml><?xml version="1.0" encoding="utf-8"?>
<p:tagLst xmlns:p="http://schemas.openxmlformats.org/presentationml/2006/main">
  <p:tag name="KSO_WM_TAG_VERSION" val="1.0"/>
  <p:tag name="KSO_WM_BEAUTIFY_FLAG" val="#wm#"/>
  <p:tag name="KSO_WM_TEMPLATE_CATEGORY" val="diagram"/>
  <p:tag name="KSO_WM_TEMPLATE_INDEX" val="160360"/>
  <p:tag name="KSO_WM_UNIT_TYPE" val="l_i"/>
  <p:tag name="KSO_WM_UNIT_INDEX" val="1_1"/>
  <p:tag name="KSO_WM_UNIT_ID" val="diagram160360_2*l_i*1_1"/>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TEXT_FORE_SCHEMECOLOR_INDEX" val="6"/>
  <p:tag name="KSO_WM_UNIT_TEXT_LINE_FILL_TYPE"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3_1"/>
  <p:tag name="KSO_WM_UNIT_TEXT_FILL_FORE_SCHEMECOLOR_INDEX" val="14"/>
  <p:tag name="KSO_WM_UNIT_TEXT_FILL_TYPE" val="1"/>
</p:tagLst>
</file>

<file path=ppt/tags/tag300.xml><?xml version="1.0" encoding="utf-8"?>
<p:tagLst xmlns:p="http://schemas.openxmlformats.org/presentationml/2006/main">
  <p:tag name="KSO_WM_TAG_VERSION" val="1.0"/>
  <p:tag name="KSO_WM_BEAUTIFY_FLAG" val="#wm#"/>
  <p:tag name="KSO_WM_TEMPLATE_CATEGORY" val="diagram"/>
  <p:tag name="KSO_WM_TEMPLATE_INDEX" val="160360"/>
  <p:tag name="KSO_WM_UNIT_TYPE" val="l_h_f"/>
  <p:tag name="KSO_WM_UNIT_INDEX" val="1_1_1"/>
  <p:tag name="KSO_WM_UNIT_ID" val="diagram160360_2*l_h_f*1_1_1"/>
  <p:tag name="KSO_WM_UNIT_CLEAR" val="1"/>
  <p:tag name="KSO_WM_UNIT_LAYERLEVEL" val="1_1_1"/>
  <p:tag name="KSO_WM_UNIT_VALUE" val="90"/>
  <p:tag name="KSO_WM_UNIT_HIGHLIGHT" val="0"/>
  <p:tag name="KSO_WM_UNIT_COMPATIBLE" val="0"/>
  <p:tag name="KSO_WM_UNIT_PRESET_TEXT_INDEX" val="4"/>
  <p:tag name="KSO_WM_UNIT_PRESET_TEXT_LEN" val="57"/>
  <p:tag name="KSO_WM_DIAGRAM_GROUP_CODE" val="l1-1"/>
  <p:tag name="KSO_WM_UNIT_FILL_FORE_SCHEMECOLOR_INDEX" val="5"/>
  <p:tag name="KSO_WM_UNIT_FILL_TYPE" val="1"/>
  <p:tag name="KSO_WM_UNIT_TEXT_FILL_FORE_SCHEMECOLOR_INDEX" val="5"/>
  <p:tag name="KSO_WM_UNIT_TEXT_FILL_TYPE" val="1"/>
</p:tagLst>
</file>

<file path=ppt/tags/tag301.xml><?xml version="1.0" encoding="utf-8"?>
<p:tagLst xmlns:p="http://schemas.openxmlformats.org/presentationml/2006/main">
  <p:tag name="KSO_WM_TAG_VERSION" val="1.0"/>
  <p:tag name="KSO_WM_BEAUTIFY_FLAG" val="#wm#"/>
  <p:tag name="KSO_WM_TEMPLATE_CATEGORY" val="diagram"/>
  <p:tag name="KSO_WM_TEMPLATE_INDEX" val="160360"/>
  <p:tag name="KSO_WM_UNIT_TYPE" val="l_i"/>
  <p:tag name="KSO_WM_UNIT_INDEX" val="1_2"/>
  <p:tag name="KSO_WM_UNIT_ID" val="diagram160360_2*l_i*1_2"/>
  <p:tag name="KSO_WM_UNIT_CLEAR" val="1"/>
  <p:tag name="KSO_WM_UNIT_LAYERLEVEL" val="1_1"/>
  <p:tag name="KSO_WM_DIAGRAM_GROUP_CODE" val="l1-1"/>
  <p:tag name="KSO_WM_UNIT_FILL_FORE_SCHEMECOLOR_INDEX" val="6"/>
  <p:tag name="KSO_WM_UNIT_FILL_TYPE" val="1"/>
  <p:tag name="KSO_WM_UNIT_TEXT_FILL_FORE_SCHEMECOLOR_INDEX" val="14"/>
  <p:tag name="KSO_WM_UNIT_TEXT_FILL_TYPE" val="1"/>
  <p:tag name="KSO_WM_UNIT_TEXT_FORE_SCHEMECOLOR_INDEX" val="6"/>
  <p:tag name="KSO_WM_UNIT_TEXT_LINE_FILL_TYPE" val="2"/>
</p:tagLst>
</file>

<file path=ppt/tags/tag302.xml><?xml version="1.0" encoding="utf-8"?>
<p:tagLst xmlns:p="http://schemas.openxmlformats.org/presentationml/2006/main">
  <p:tag name="KSO_WM_TAG_VERSION" val="1.0"/>
  <p:tag name="KSO_WM_BEAUTIFY_FLAG" val="#wm#"/>
  <p:tag name="KSO_WM_TEMPLATE_CATEGORY" val="diagram"/>
  <p:tag name="KSO_WM_TEMPLATE_INDEX" val="160360"/>
  <p:tag name="KSO_WM_UNIT_TYPE" val="l_h_f"/>
  <p:tag name="KSO_WM_UNIT_INDEX" val="1_2_1"/>
  <p:tag name="KSO_WM_UNIT_ID" val="diagram160360_2*l_h_f*1_2_1"/>
  <p:tag name="KSO_WM_UNIT_CLEAR" val="1"/>
  <p:tag name="KSO_WM_UNIT_LAYERLEVEL" val="1_1_1"/>
  <p:tag name="KSO_WM_UNIT_VALUE" val="90"/>
  <p:tag name="KSO_WM_UNIT_HIGHLIGHT" val="0"/>
  <p:tag name="KSO_WM_UNIT_COMPATIBLE" val="0"/>
  <p:tag name="KSO_WM_UNIT_PRESET_TEXT_INDEX" val="4"/>
  <p:tag name="KSO_WM_UNIT_PRESET_TEXT_LEN" val="57"/>
  <p:tag name="KSO_WM_DIAGRAM_GROUP_CODE" val="l1-1"/>
  <p:tag name="KSO_WM_UNIT_FILL_FORE_SCHEMECOLOR_INDEX" val="5"/>
  <p:tag name="KSO_WM_UNIT_FILL_TYPE" val="1"/>
  <p:tag name="KSO_WM_UNIT_TEXT_FILL_FORE_SCHEMECOLOR_INDEX" val="5"/>
  <p:tag name="KSO_WM_UNIT_TEXT_FILL_TYPE" val="1"/>
</p:tagLst>
</file>

<file path=ppt/tags/tag303.xml><?xml version="1.0" encoding="utf-8"?>
<p:tagLst xmlns:p="http://schemas.openxmlformats.org/presentationml/2006/main">
  <p:tag name="ISLIDE.ICON" val="#393551;#25522;#393423;#370598;#181366;#17404;#18243;#64600;#81106;#370928;#393551;#385134;#393845;"/>
  <p:tag name="ISLIDE.DIAGRAM" val="#121256;#468584;#554155;"/>
</p:tagLst>
</file>

<file path=ppt/tags/tag304.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05.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06.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07.xml><?xml version="1.0" encoding="utf-8"?>
<p:tagLst xmlns:p="http://schemas.openxmlformats.org/presentationml/2006/main">
  <p:tag name="ISLIDE.ICON" val="#393551;#25522;#393423;#370598;#181366;#17404;#18243;#64600;#81106;#370928;#393551;#385134;#393845;"/>
  <p:tag name="ISLIDE.DIAGRAM" val="#121256;#468584;#554155;"/>
</p:tagLst>
</file>

<file path=ppt/tags/tag308.xml><?xml version="1.0" encoding="utf-8"?>
<p:tagLst xmlns:p="http://schemas.openxmlformats.org/presentationml/2006/main">
  <p:tag name="KSO_WM_TEMPLATE_CATEGORY" val="diagram"/>
  <p:tag name="KSO_WM_TEMPLATE_INDEX" val="160444"/>
  <p:tag name="KSO_WM_UNIT_TYPE" val="l_h_a"/>
  <p:tag name="KSO_WM_UNIT_INDEX" val="1_1_1"/>
  <p:tag name="KSO_WM_UNIT_ID" val="diagram160444_5*l_h_a*1_1_1"/>
  <p:tag name="KSO_WM_UNIT_CLEAR" val="1"/>
  <p:tag name="KSO_WM_UNIT_LAYERLEVEL" val="1_1_1"/>
  <p:tag name="KSO_WM_UNIT_VALUE" val="40"/>
  <p:tag name="KSO_WM_UNIT_HIGHLIGHT" val="0"/>
  <p:tag name="KSO_WM_UNIT_COMPATIBLE" val="0"/>
  <p:tag name="KSO_WM_BEAUTIFY_FLAG" val="#wm#"/>
  <p:tag name="KSO_WM_TAG_VERSION" val="1.0"/>
  <p:tag name="KSO_WM_DIAGRAM_GROUP_CODE" val="l1-1"/>
  <p:tag name="KSO_WM_UNIT_PRESET_TEXT" val="LOREM &#13;IPSUM &#13;DOLOR"/>
  <p:tag name="KSO_WM_UNIT_FILL_FORE_SCHEMECOLOR_INDEX" val="5"/>
  <p:tag name="KSO_WM_UNIT_FILL_TYPE" val="1"/>
  <p:tag name="KSO_WM_UNIT_TEXT_FILL_FORE_SCHEMECOLOR_INDEX" val="5"/>
  <p:tag name="KSO_WM_UNIT_TEXT_FILL_TYPE" val="1"/>
</p:tagLst>
</file>

<file path=ppt/tags/tag309.xml><?xml version="1.0" encoding="utf-8"?>
<p:tagLst xmlns:p="http://schemas.openxmlformats.org/presentationml/2006/main">
  <p:tag name="KSO_WM_TEMPLATE_CATEGORY" val="diagram"/>
  <p:tag name="KSO_WM_TEMPLATE_INDEX" val="160444"/>
  <p:tag name="KSO_WM_UNIT_TYPE" val="l_i"/>
  <p:tag name="KSO_WM_UNIT_INDEX" val="1_1"/>
  <p:tag name="KSO_WM_UNIT_ID" val="diagram160444_5*l_i*1_1"/>
  <p:tag name="KSO_WM_UNIT_CLEAR" val="1"/>
  <p:tag name="KSO_WM_UNIT_LAYERLEVEL" val="1_1"/>
  <p:tag name="KSO_WM_BEAUTIFY_FLAG" val="#wm#"/>
  <p:tag name="KSO_WM_TAG_VERSION" val="1.0"/>
  <p:tag name="KSO_WM_DIAGRAM_GROUP_CODE" val="l1-1"/>
  <p:tag name="KSO_WM_UNIT_FILL_FORE_SCHEMECOLOR_INDEX" val="5"/>
  <p:tag name="KSO_WM_UNIT_FILL_TYPE" val="1"/>
</p:tagLst>
</file>

<file path=ppt/tags/tag3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2_1"/>
  <p:tag name="KSO_WM_UNIT_ID" val="diagram20169921_6*l_h_i*1_2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Lst>
</file>

<file path=ppt/tags/tag310.xml><?xml version="1.0" encoding="utf-8"?>
<p:tagLst xmlns:p="http://schemas.openxmlformats.org/presentationml/2006/main">
  <p:tag name="KSO_WM_TEMPLATE_CATEGORY" val="diagram"/>
  <p:tag name="KSO_WM_TEMPLATE_INDEX" val="160444"/>
  <p:tag name="KSO_WM_UNIT_TYPE" val="l_h_f"/>
  <p:tag name="KSO_WM_UNIT_INDEX" val="1_1_1"/>
  <p:tag name="KSO_WM_UNIT_ID" val="diagram160444_5*l_h_f*1_1_1"/>
  <p:tag name="KSO_WM_UNIT_CLEAR" val="1"/>
  <p:tag name="KSO_WM_UNIT_LAYERLEVEL" val="1_1_1"/>
  <p:tag name="KSO_WM_UNIT_VALUE" val="49"/>
  <p:tag name="KSO_WM_UNIT_HIGHLIGHT" val="0"/>
  <p:tag name="KSO_WM_UNIT_COMPATIBLE" val="0"/>
  <p:tag name="KSO_WM_BEAUTIFY_FLAG" val="#wm#"/>
  <p:tag name="KSO_WM_UNIT_PRESET_TEXT_INDEX" val="4"/>
  <p:tag name="KSO_WM_UNIT_PRESET_TEXT_LEN" val="30"/>
  <p:tag name="KSO_WM_TAG_VERSION" val="1.0"/>
  <p:tag name="KSO_WM_DIAGRAM_GROUP_CODE" val="l1-1"/>
  <p:tag name="KSO_WM_UNIT_FILL_FORE_SCHEMECOLOR_INDEX" val="5"/>
  <p:tag name="KSO_WM_UNIT_FILL_TYPE" val="1"/>
  <p:tag name="KSO_WM_UNIT_TEXT_FILL_FORE_SCHEMECOLOR_INDEX" val="14"/>
  <p:tag name="KSO_WM_UNIT_TEXT_FILL_TYPE" val="1"/>
</p:tagLst>
</file>

<file path=ppt/tags/tag311.xml><?xml version="1.0" encoding="utf-8"?>
<p:tagLst xmlns:p="http://schemas.openxmlformats.org/presentationml/2006/main">
  <p:tag name="KSO_WM_TEMPLATE_CATEGORY" val="diagram"/>
  <p:tag name="KSO_WM_TEMPLATE_INDEX" val="160444"/>
  <p:tag name="KSO_WM_UNIT_TYPE" val="l_h_a"/>
  <p:tag name="KSO_WM_UNIT_INDEX" val="1_2_1"/>
  <p:tag name="KSO_WM_UNIT_ID" val="diagram160444_5*l_h_a*1_2_1"/>
  <p:tag name="KSO_WM_UNIT_CLEAR" val="1"/>
  <p:tag name="KSO_WM_UNIT_LAYERLEVEL" val="1_1_1"/>
  <p:tag name="KSO_WM_UNIT_VALUE" val="40"/>
  <p:tag name="KSO_WM_UNIT_HIGHLIGHT" val="0"/>
  <p:tag name="KSO_WM_UNIT_COMPATIBLE" val="0"/>
  <p:tag name="KSO_WM_BEAUTIFY_FLAG" val="#wm#"/>
  <p:tag name="KSO_WM_TAG_VERSION" val="1.0"/>
  <p:tag name="KSO_WM_DIAGRAM_GROUP_CODE" val="l1-1"/>
  <p:tag name="KSO_WM_UNIT_PRESET_TEXT" val="LOREM &#13;IPSUM &#13;DOLOR"/>
  <p:tag name="KSO_WM_UNIT_FILL_FORE_SCHEMECOLOR_INDEX" val="6"/>
  <p:tag name="KSO_WM_UNIT_FILL_TYPE" val="1"/>
  <p:tag name="KSO_WM_UNIT_TEXT_FILL_FORE_SCHEMECOLOR_INDEX" val="6"/>
  <p:tag name="KSO_WM_UNIT_TEXT_FILL_TYPE" val="1"/>
</p:tagLst>
</file>

<file path=ppt/tags/tag312.xml><?xml version="1.0" encoding="utf-8"?>
<p:tagLst xmlns:p="http://schemas.openxmlformats.org/presentationml/2006/main">
  <p:tag name="KSO_WM_TEMPLATE_CATEGORY" val="diagram"/>
  <p:tag name="KSO_WM_TEMPLATE_INDEX" val="160444"/>
  <p:tag name="KSO_WM_UNIT_TYPE" val="l_i"/>
  <p:tag name="KSO_WM_UNIT_INDEX" val="1_2"/>
  <p:tag name="KSO_WM_UNIT_ID" val="diagram160444_5*l_i*1_2"/>
  <p:tag name="KSO_WM_UNIT_CLEAR" val="1"/>
  <p:tag name="KSO_WM_UNIT_LAYERLEVEL" val="1_1"/>
  <p:tag name="KSO_WM_BEAUTIFY_FLAG" val="#wm#"/>
  <p:tag name="KSO_WM_TAG_VERSION" val="1.0"/>
  <p:tag name="KSO_WM_DIAGRAM_GROUP_CODE" val="l1-1"/>
  <p:tag name="KSO_WM_UNIT_FILL_FORE_SCHEMECOLOR_INDEX" val="6"/>
  <p:tag name="KSO_WM_UNIT_FILL_TYPE" val="1"/>
</p:tagLst>
</file>

<file path=ppt/tags/tag313.xml><?xml version="1.0" encoding="utf-8"?>
<p:tagLst xmlns:p="http://schemas.openxmlformats.org/presentationml/2006/main">
  <p:tag name="KSO_WM_TEMPLATE_CATEGORY" val="diagram"/>
  <p:tag name="KSO_WM_TEMPLATE_INDEX" val="160444"/>
  <p:tag name="KSO_WM_UNIT_TYPE" val="l_h_f"/>
  <p:tag name="KSO_WM_UNIT_INDEX" val="1_2_1"/>
  <p:tag name="KSO_WM_UNIT_ID" val="diagram160444_5*l_h_f*1_2_1"/>
  <p:tag name="KSO_WM_UNIT_CLEAR" val="1"/>
  <p:tag name="KSO_WM_UNIT_LAYERLEVEL" val="1_1_1"/>
  <p:tag name="KSO_WM_UNIT_VALUE" val="49"/>
  <p:tag name="KSO_WM_UNIT_HIGHLIGHT" val="0"/>
  <p:tag name="KSO_WM_UNIT_COMPATIBLE" val="0"/>
  <p:tag name="KSO_WM_BEAUTIFY_FLAG" val="#wm#"/>
  <p:tag name="KSO_WM_UNIT_PRESET_TEXT_INDEX" val="4"/>
  <p:tag name="KSO_WM_UNIT_PRESET_TEXT_LEN" val="30"/>
  <p:tag name="KSO_WM_TAG_VERSION" val="1.0"/>
  <p:tag name="KSO_WM_DIAGRAM_GROUP_CODE" val="l1-1"/>
  <p:tag name="KSO_WM_UNIT_FILL_FORE_SCHEMECOLOR_INDEX" val="6"/>
  <p:tag name="KSO_WM_UNIT_FILL_TYPE" val="1"/>
  <p:tag name="KSO_WM_UNIT_TEXT_FILL_FORE_SCHEMECOLOR_INDEX" val="14"/>
  <p:tag name="KSO_WM_UNIT_TEXT_FILL_TYPE" val="1"/>
</p:tagLst>
</file>

<file path=ppt/tags/tag314.xml><?xml version="1.0" encoding="utf-8"?>
<p:tagLst xmlns:p="http://schemas.openxmlformats.org/presentationml/2006/main">
  <p:tag name="ISLIDE.ICON" val="#393551;#25522;#393423;#370598;#181366;#17404;#18243;#64600;#81106;#370928;#393551;#385134;#393845;"/>
  <p:tag name="ISLIDE.DIAGRAM" val="#121256;#468584;#554155;"/>
</p:tagLst>
</file>

<file path=ppt/tags/tag315.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16.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17.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18.xml><?xml version="1.0" encoding="utf-8"?>
<p:tagLst xmlns:p="http://schemas.openxmlformats.org/presentationml/2006/main">
  <p:tag name="ISLIDE.ICON" val="#393551;#25522;#393423;#370598;#181366;#17404;#18243;#64600;#81106;#370928;#393551;#385134;#393845;"/>
  <p:tag name="ISLIDE.DIAGRAM" val="#121256;#468584;#554155;"/>
</p:tagLst>
</file>

<file path=ppt/tags/tag319.xml><?xml version="1.0" encoding="utf-8"?>
<p:tagLst xmlns:p="http://schemas.openxmlformats.org/presentationml/2006/main">
  <p:tag name="ISLIDE.ICON" val="#393551;#25522;#393423;#370598;#181366;#17404;#18243;#64600;#81106;#370928;#393551;#385134;#393845;"/>
  <p:tag name="ISLIDE.DIAGRAM" val="#121256;#468584;#554155;"/>
</p:tagLst>
</file>

<file path=ppt/tags/tag3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320.xml><?xml version="1.0" encoding="utf-8"?>
<p:tagLst xmlns:p="http://schemas.openxmlformats.org/presentationml/2006/main">
  <p:tag name="KSO_WM_TAG_VERSION" val="1.0"/>
  <p:tag name="KSO_WM_BEAUTIFY_FLAG" val="#wm#"/>
  <p:tag name="KSO_WM_UNIT_TYPE" val="i"/>
  <p:tag name="KSO_WM_UNIT_ID" val="diagram160011_2*i*0"/>
  <p:tag name="KSO_WM_TEMPLATE_CATEGORY" val="diagram"/>
  <p:tag name="KSO_WM_TEMPLATE_INDEX" val="160011"/>
  <p:tag name="KSO_WM_UNIT_INDEX" val="0"/>
</p:tagLst>
</file>

<file path=ppt/tags/tag321.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i"/>
  <p:tag name="KSO_WM_UNIT_INDEX" val="1_1"/>
  <p:tag name="KSO_WM_UNIT_ID" val="diagram160011_2*l_i*1_1"/>
  <p:tag name="KSO_WM_UNIT_CLEAR" val="1"/>
  <p:tag name="KSO_WM_UNIT_LAYERLEVEL" val="1_1"/>
  <p:tag name="KSO_WM_DIAGRAM_GROUP_CODE" val="l1-1"/>
  <p:tag name="KSO_WM_UNIT_LINE_FORE_SCHEMECOLOR_INDEX" val="5"/>
  <p:tag name="KSO_WM_UNIT_LINE_FILL_TYPE" val="2"/>
</p:tagLst>
</file>

<file path=ppt/tags/tag322.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h_f"/>
  <p:tag name="KSO_WM_UNIT_INDEX" val="1_1_1"/>
  <p:tag name="KSO_WM_UNIT_ID" val="diagram160011_2*l_h_f*1_1_1"/>
  <p:tag name="KSO_WM_UNIT_CLEAR" val="1"/>
  <p:tag name="KSO_WM_UNIT_LAYERLEVEL" val="1_1_1"/>
  <p:tag name="KSO_WM_UNIT_VALUE" val="33"/>
  <p:tag name="KSO_WM_UNIT_HIGHLIGHT" val="0"/>
  <p:tag name="KSO_WM_UNIT_COMPATIBLE" val="0"/>
  <p:tag name="KSO_WM_UNIT_PRESET_TEXT_LEN" val="10"/>
  <p:tag name="KSO_WM_UNIT_PRESET_TEXT_INDEX" val="2"/>
  <p:tag name="KSO_WM_DIAGRAM_GROUP_CODE" val="l1-1"/>
  <p:tag name="KSO_WM_UNIT_TEXT_FILL_FORE_SCHEMECOLOR_INDEX" val="13"/>
  <p:tag name="KSO_WM_UNIT_TEXT_FILL_TYPE" val="1"/>
</p:tagLst>
</file>

<file path=ppt/tags/tag323.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h_a"/>
  <p:tag name="KSO_WM_UNIT_INDEX" val="1_1_1"/>
  <p:tag name="KSO_WM_UNIT_ID" val="diagram160011_2*l_h_a*1_1_1"/>
  <p:tag name="KSO_WM_UNIT_CLEAR" val="1"/>
  <p:tag name="KSO_WM_UNIT_LAYERLEVEL" val="1_1_1"/>
  <p:tag name="KSO_WM_UNIT_VALUE" val="48"/>
  <p:tag name="KSO_WM_UNIT_HIGHLIGHT" val="0"/>
  <p:tag name="KSO_WM_UNIT_COMPATIBLE" val="0"/>
  <p:tag name="KSO_WM_UNIT_PRESET_TEXT_LEN" val="10"/>
  <p:tag name="KSO_WM_UNIT_PRESET_TEXT_INDEX" val="2"/>
  <p:tag name="KSO_WM_DIAGRAM_GROUP_CODE" val="l1-1"/>
  <p:tag name="KSO_WM_UNIT_LINE_FORE_SCHEMECOLOR_INDEX" val="5"/>
  <p:tag name="KSO_WM_UNIT_LINE_FILL_TYPE" val="2"/>
  <p:tag name="KSO_WM_UNIT_TEXT_FILL_FORE_SCHEMECOLOR_INDEX" val="13"/>
  <p:tag name="KSO_WM_UNIT_TEXT_FILL_TYPE" val="1"/>
</p:tagLst>
</file>

<file path=ppt/tags/tag324.xml><?xml version="1.0" encoding="utf-8"?>
<p:tagLst xmlns:p="http://schemas.openxmlformats.org/presentationml/2006/main">
  <p:tag name="KSO_WM_TAG_VERSION" val="1.0"/>
  <p:tag name="KSO_WM_BEAUTIFY_FLAG" val="#wm#"/>
  <p:tag name="KSO_WM_UNIT_TYPE" val="i"/>
  <p:tag name="KSO_WM_UNIT_ID" val="diagram160011_2*i*7"/>
  <p:tag name="KSO_WM_TEMPLATE_CATEGORY" val="diagram"/>
  <p:tag name="KSO_WM_TEMPLATE_INDEX" val="160011"/>
  <p:tag name="KSO_WM_UNIT_INDEX" val="7"/>
</p:tagLst>
</file>

<file path=ppt/tags/tag325.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i"/>
  <p:tag name="KSO_WM_UNIT_INDEX" val="1_2"/>
  <p:tag name="KSO_WM_UNIT_ID" val="diagram160011_2*l_i*1_2"/>
  <p:tag name="KSO_WM_UNIT_CLEAR" val="1"/>
  <p:tag name="KSO_WM_UNIT_LAYERLEVEL" val="1_1"/>
  <p:tag name="KSO_WM_DIAGRAM_GROUP_CODE" val="l1-1"/>
  <p:tag name="KSO_WM_UNIT_LINE_FORE_SCHEMECOLOR_INDEX" val="6"/>
  <p:tag name="KSO_WM_UNIT_LINE_FILL_TYPE" val="2"/>
</p:tagLst>
</file>

<file path=ppt/tags/tag326.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h_f"/>
  <p:tag name="KSO_WM_UNIT_INDEX" val="1_2_1"/>
  <p:tag name="KSO_WM_UNIT_ID" val="diagram160011_2*l_h_f*1_2_1"/>
  <p:tag name="KSO_WM_UNIT_CLEAR" val="1"/>
  <p:tag name="KSO_WM_UNIT_LAYERLEVEL" val="1_1_1"/>
  <p:tag name="KSO_WM_UNIT_VALUE" val="33"/>
  <p:tag name="KSO_WM_UNIT_HIGHLIGHT" val="0"/>
  <p:tag name="KSO_WM_UNIT_COMPATIBLE" val="0"/>
  <p:tag name="KSO_WM_UNIT_PRESET_TEXT_LEN" val="10"/>
  <p:tag name="KSO_WM_UNIT_PRESET_TEXT_INDEX" val="2"/>
  <p:tag name="KSO_WM_DIAGRAM_GROUP_CODE" val="l1-1"/>
  <p:tag name="KSO_WM_UNIT_TEXT_FILL_FORE_SCHEMECOLOR_INDEX" val="13"/>
  <p:tag name="KSO_WM_UNIT_TEXT_FILL_TYPE" val="1"/>
</p:tagLst>
</file>

<file path=ppt/tags/tag327.xml><?xml version="1.0" encoding="utf-8"?>
<p:tagLst xmlns:p="http://schemas.openxmlformats.org/presentationml/2006/main">
  <p:tag name="KSO_WM_TAG_VERSION" val="1.0"/>
  <p:tag name="KSO_WM_BEAUTIFY_FLAG" val="#wm#"/>
  <p:tag name="KSO_WM_TEMPLATE_CATEGORY" val="diagram"/>
  <p:tag name="KSO_WM_TEMPLATE_INDEX" val="160011"/>
  <p:tag name="KSO_WM_UNIT_TYPE" val="l_h_a"/>
  <p:tag name="KSO_WM_UNIT_INDEX" val="1_2_1"/>
  <p:tag name="KSO_WM_UNIT_ID" val="diagram160011_2*l_h_a*1_2_1"/>
  <p:tag name="KSO_WM_UNIT_CLEAR" val="1"/>
  <p:tag name="KSO_WM_UNIT_LAYERLEVEL" val="1_1_1"/>
  <p:tag name="KSO_WM_UNIT_VALUE" val="42"/>
  <p:tag name="KSO_WM_UNIT_HIGHLIGHT" val="0"/>
  <p:tag name="KSO_WM_UNIT_COMPATIBLE" val="0"/>
  <p:tag name="KSO_WM_UNIT_PRESET_TEXT_LEN" val="10"/>
  <p:tag name="KSO_WM_UNIT_PRESET_TEXT_INDEX" val="2"/>
  <p:tag name="KSO_WM_DIAGRAM_GROUP_CODE" val="l1-1"/>
  <p:tag name="KSO_WM_UNIT_LINE_FORE_SCHEMECOLOR_INDEX" val="6"/>
  <p:tag name="KSO_WM_UNIT_LINE_FILL_TYPE" val="2"/>
  <p:tag name="KSO_WM_UNIT_TEXT_FILL_FORE_SCHEMECOLOR_INDEX" val="13"/>
  <p:tag name="KSO_WM_UNIT_TEXT_FILL_TYPE" val="1"/>
</p:tagLst>
</file>

<file path=ppt/tags/tag328.xml><?xml version="1.0" encoding="utf-8"?>
<p:tagLst xmlns:p="http://schemas.openxmlformats.org/presentationml/2006/main">
  <p:tag name="ISLIDE.ICON" val="#393551;#25522;#393423;#370598;#181366;#17404;#18243;#64600;#81106;#370928;#393551;#385134;#393845;"/>
  <p:tag name="ISLIDE.DIAGRAM" val="#121256;#468584;#554155;"/>
</p:tagLst>
</file>

<file path=ppt/tags/tag329.xml><?xml version="1.0" encoding="utf-8"?>
<p:tagLst xmlns:p="http://schemas.openxmlformats.org/presentationml/2006/main">
  <p:tag name="KSO_WM_TEMPLATE_CATEGORY" val="diagram"/>
  <p:tag name="KSO_WM_TEMPLATE_INDEX" val="160348"/>
  <p:tag name="KSO_WM_UNIT_TYPE" val="l_h_a"/>
  <p:tag name="KSO_WM_UNIT_INDEX" val="1_1_1"/>
  <p:tag name="KSO_WM_UNIT_ID" val="diagram160348_5*l_h_a*1_1_1"/>
  <p:tag name="KSO_WM_UNIT_CLEAR" val="1"/>
  <p:tag name="KSO_WM_UNIT_LAYERLEVEL" val="1_1_1"/>
  <p:tag name="KSO_WM_UNIT_VALUE" val="24"/>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5"/>
  <p:tag name="KSO_WM_UNIT_FILL_TYPE" val="1"/>
  <p:tag name="KSO_WM_UNIT_TEXT_FILL_FORE_SCHEMECOLOR_INDEX" val="5"/>
  <p:tag name="KSO_WM_UNIT_TEXT_FILL_TYPE" val="1"/>
</p:tagLst>
</file>

<file path=ppt/tags/tag3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2_1"/>
  <p:tag name="KSO_WM_UNIT_TEXT_FILL_FORE_SCHEMECOLOR_INDEX" val="14"/>
  <p:tag name="KSO_WM_UNIT_TEXT_FILL_TYPE" val="1"/>
</p:tagLst>
</file>

<file path=ppt/tags/tag330.xml><?xml version="1.0" encoding="utf-8"?>
<p:tagLst xmlns:p="http://schemas.openxmlformats.org/presentationml/2006/main">
  <p:tag name="KSO_WM_TEMPLATE_CATEGORY" val="diagram"/>
  <p:tag name="KSO_WM_TEMPLATE_INDEX" val="160348"/>
  <p:tag name="KSO_WM_UNIT_TYPE" val="l_h_f"/>
  <p:tag name="KSO_WM_UNIT_INDEX" val="1_1_1"/>
  <p:tag name="KSO_WM_UNIT_ID" val="diagram160348_5*l_h_f*1_1_1"/>
  <p:tag name="KSO_WM_UNIT_CLEAR" val="1"/>
  <p:tag name="KSO_WM_UNIT_LAYERLEVEL" val="1_1_1"/>
  <p:tag name="KSO_WM_UNIT_VALUE" val="57"/>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TEXT_FILL_FORE_SCHEMECOLOR_INDEX" val="13"/>
  <p:tag name="KSO_WM_UNIT_TEXT_FILL_TYPE" val="1"/>
</p:tagLst>
</file>

<file path=ppt/tags/tag331.xml><?xml version="1.0" encoding="utf-8"?>
<p:tagLst xmlns:p="http://schemas.openxmlformats.org/presentationml/2006/main">
  <p:tag name="KSO_WM_TEMPLATE_CATEGORY" val="diagram"/>
  <p:tag name="KSO_WM_TEMPLATE_INDEX" val="160348"/>
  <p:tag name="KSO_WM_UNIT_TYPE" val="l_h_a"/>
  <p:tag name="KSO_WM_UNIT_INDEX" val="1_2_1"/>
  <p:tag name="KSO_WM_UNIT_ID" val="diagram160348_5*l_h_a*1_2_1"/>
  <p:tag name="KSO_WM_UNIT_CLEAR" val="1"/>
  <p:tag name="KSO_WM_UNIT_LAYERLEVEL" val="1_1_1"/>
  <p:tag name="KSO_WM_UNIT_VALUE" val="24"/>
  <p:tag name="KSO_WM_UNIT_HIGHLIGHT" val="0"/>
  <p:tag name="KSO_WM_UNIT_COMPATIBLE" val="0"/>
  <p:tag name="KSO_WM_BEAUTIFY_FLAG" val="#wm#"/>
  <p:tag name="KSO_WM_UNIT_PRESET_TEXT_INDEX" val="3"/>
  <p:tag name="KSO_WM_UNIT_PRESET_TEXT_LEN" val="12"/>
  <p:tag name="KSO_WM_TAG_VERSION" val="1.0"/>
  <p:tag name="KSO_WM_DIAGRAM_GROUP_CODE" val="l1-1"/>
  <p:tag name="KSO_WM_UNIT_FILL_FORE_SCHEMECOLOR_INDEX" val="6"/>
  <p:tag name="KSO_WM_UNIT_FILL_TYPE" val="1"/>
  <p:tag name="KSO_WM_UNIT_TEXT_FILL_FORE_SCHEMECOLOR_INDEX" val="6"/>
  <p:tag name="KSO_WM_UNIT_TEXT_FILL_TYPE" val="1"/>
</p:tagLst>
</file>

<file path=ppt/tags/tag332.xml><?xml version="1.0" encoding="utf-8"?>
<p:tagLst xmlns:p="http://schemas.openxmlformats.org/presentationml/2006/main">
  <p:tag name="KSO_WM_TEMPLATE_CATEGORY" val="diagram"/>
  <p:tag name="KSO_WM_TEMPLATE_INDEX" val="160348"/>
  <p:tag name="KSO_WM_UNIT_TYPE" val="l_h_f"/>
  <p:tag name="KSO_WM_UNIT_INDEX" val="1_2_1"/>
  <p:tag name="KSO_WM_UNIT_ID" val="diagram160348_5*l_h_f*1_2_1"/>
  <p:tag name="KSO_WM_UNIT_CLEAR" val="1"/>
  <p:tag name="KSO_WM_UNIT_LAYERLEVEL" val="1_1_1"/>
  <p:tag name="KSO_WM_UNIT_VALUE" val="54"/>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TEXT_FILL_FORE_SCHEMECOLOR_INDEX" val="13"/>
  <p:tag name="KSO_WM_UNIT_TEXT_FILL_TYPE" val="1"/>
</p:tagLst>
</file>

<file path=ppt/tags/tag333.xml><?xml version="1.0" encoding="utf-8"?>
<p:tagLst xmlns:p="http://schemas.openxmlformats.org/presentationml/2006/main">
  <p:tag name="ISLIDE.ICON" val="#393551;#25522;#393423;#370598;#181366;#17404;#18243;#64600;#81106;#370928;#393551;#385134;#393845;"/>
  <p:tag name="ISLIDE.DIAGRAM" val="#121256;#468584;#554155;"/>
</p:tagLst>
</file>

<file path=ppt/tags/tag334.xml><?xml version="1.0" encoding="utf-8"?>
<p:tagLst xmlns:p="http://schemas.openxmlformats.org/presentationml/2006/main">
  <p:tag name="KSO_WM_TAG_VERSION" val="1.0"/>
  <p:tag name="KSO_WM_BEAUTIFY_FLAG" val="#wm#"/>
  <p:tag name="KSO_WM_TEMPLATE_CATEGORY" val="diagram"/>
  <p:tag name="KSO_WM_TEMPLATE_INDEX" val="20168898"/>
  <p:tag name="KSO_WM_UNIT_TYPE" val="l_h_a"/>
  <p:tag name="KSO_WM_UNIT_INDEX" val="1_1_1"/>
  <p:tag name="KSO_WM_UNIT_LAYERLEVEL" val="1_1_1"/>
  <p:tag name="KSO_WM_UNIT_VALUE" val="10"/>
  <p:tag name="KSO_WM_UNIT_HIGHLIGHT" val="0"/>
  <p:tag name="KSO_WM_UNIT_COMPATIBLE" val="0"/>
  <p:tag name="KSO_WM_UNIT_CLEAR" val="0"/>
  <p:tag name="KSO_WM_UNIT_PRESET_TEXT_INDEX" val="0"/>
  <p:tag name="KSO_WM_UNIT_PRESET_TEXT_LEN" val="9"/>
  <p:tag name="KSO_WM_DIAGRAM_GROUP_CODE" val="l1-1"/>
  <p:tag name="KSO_WM_UNIT_ID" val="diagram20168898_2*l_h_a*1_1_1"/>
  <p:tag name="KSO_WM_UNIT_TEXT_FILL_FORE_SCHEMECOLOR_INDEX" val="13"/>
  <p:tag name="KSO_WM_UNIT_TEXT_FILL_TYPE" val="1"/>
</p:tagLst>
</file>

<file path=ppt/tags/tag335.xml><?xml version="1.0" encoding="utf-8"?>
<p:tagLst xmlns:p="http://schemas.openxmlformats.org/presentationml/2006/main">
  <p:tag name="KSO_WM_TAG_VERSION" val="1.0"/>
  <p:tag name="KSO_WM_BEAUTIFY_FLAG" val="#wm#"/>
  <p:tag name="KSO_WM_TEMPLATE_CATEGORY" val="diagram"/>
  <p:tag name="KSO_WM_TEMPLATE_INDEX" val="20168898"/>
  <p:tag name="KSO_WM_UNIT_TYPE" val="l_h_a"/>
  <p:tag name="KSO_WM_UNIT_INDEX" val="1_2_1"/>
  <p:tag name="KSO_WM_UNIT_LAYERLEVEL" val="1_1_1"/>
  <p:tag name="KSO_WM_UNIT_VALUE" val="10"/>
  <p:tag name="KSO_WM_UNIT_HIGHLIGHT" val="0"/>
  <p:tag name="KSO_WM_UNIT_COMPATIBLE" val="0"/>
  <p:tag name="KSO_WM_UNIT_CLEAR" val="0"/>
  <p:tag name="KSO_WM_UNIT_PRESET_TEXT_INDEX" val="0"/>
  <p:tag name="KSO_WM_UNIT_PRESET_TEXT_LEN" val="9"/>
  <p:tag name="KSO_WM_DIAGRAM_GROUP_CODE" val="l1-1"/>
  <p:tag name="KSO_WM_UNIT_ID" val="diagram20168898_2*l_h_a*1_2_1"/>
  <p:tag name="KSO_WM_UNIT_TEXT_FILL_FORE_SCHEMECOLOR_INDEX" val="13"/>
  <p:tag name="KSO_WM_UNIT_TEXT_FILL_TYPE" val="1"/>
</p:tagLst>
</file>

<file path=ppt/tags/tag336.xml><?xml version="1.0" encoding="utf-8"?>
<p:tagLst xmlns:p="http://schemas.openxmlformats.org/presentationml/2006/main">
  <p:tag name="KSO_WM_TAG_VERSION" val="1.0"/>
  <p:tag name="KSO_WM_BEAUTIFY_FLAG" val="#wm#"/>
  <p:tag name="KSO_WM_TEMPLATE_CATEGORY" val="diagram"/>
  <p:tag name="KSO_WM_TEMPLATE_INDEX" val="20168898"/>
  <p:tag name="KSO_WM_UNIT_TYPE" val="l_h_f"/>
  <p:tag name="KSO_WM_UNIT_INDEX" val="1_2_1"/>
  <p:tag name="KSO_WM_UNIT_LAYERLEVEL" val="1_1_1"/>
  <p:tag name="KSO_WM_UNIT_VALUE" val="60"/>
  <p:tag name="KSO_WM_UNIT_HIGHLIGHT" val="0"/>
  <p:tag name="KSO_WM_UNIT_COMPATIBLE" val="0"/>
  <p:tag name="KSO_WM_UNIT_CLEAR" val="0"/>
  <p:tag name="KSO_WM_UNIT_PRESET_TEXT_INDEX" val="2"/>
  <p:tag name="KSO_WM_UNIT_PRESET_TEXT_LEN" val="50"/>
  <p:tag name="KSO_WM_DIAGRAM_GROUP_CODE" val="l1-1"/>
  <p:tag name="KSO_WM_UNIT_ID" val="diagram20168898_2*l_h_f*1_2_1"/>
  <p:tag name="KSO_WM_UNIT_TEXT_FILL_FORE_SCHEMECOLOR_INDEX" val="13"/>
  <p:tag name="KSO_WM_UNIT_TEXT_FILL_TYPE" val="1"/>
</p:tagLst>
</file>

<file path=ppt/tags/tag337.xml><?xml version="1.0" encoding="utf-8"?>
<p:tagLst xmlns:p="http://schemas.openxmlformats.org/presentationml/2006/main">
  <p:tag name="KSO_WM_TAG_VERSION" val="1.0"/>
  <p:tag name="KSO_WM_BEAUTIFY_FLAG" val="#wm#"/>
  <p:tag name="KSO_WM_TEMPLATE_CATEGORY" val="diagram"/>
  <p:tag name="KSO_WM_TEMPLATE_INDEX" val="20168898"/>
  <p:tag name="KSO_WM_UNIT_TYPE" val="l_h_f"/>
  <p:tag name="KSO_WM_UNIT_INDEX" val="1_1_1"/>
  <p:tag name="KSO_WM_UNIT_LAYERLEVEL" val="1_1_1"/>
  <p:tag name="KSO_WM_UNIT_VALUE" val="60"/>
  <p:tag name="KSO_WM_UNIT_HIGHLIGHT" val="0"/>
  <p:tag name="KSO_WM_UNIT_COMPATIBLE" val="0"/>
  <p:tag name="KSO_WM_UNIT_CLEAR" val="0"/>
  <p:tag name="KSO_WM_UNIT_PRESET_TEXT_INDEX" val="2"/>
  <p:tag name="KSO_WM_UNIT_PRESET_TEXT_LEN" val="50"/>
  <p:tag name="KSO_WM_DIAGRAM_GROUP_CODE" val="l1-1"/>
  <p:tag name="KSO_WM_UNIT_ID" val="diagram20168898_2*l_h_f*1_1_1"/>
  <p:tag name="KSO_WM_UNIT_TEXT_FILL_FORE_SCHEMECOLOR_INDEX" val="13"/>
  <p:tag name="KSO_WM_UNIT_TEXT_FILL_TYPE" val="1"/>
</p:tagLst>
</file>

<file path=ppt/tags/tag338.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0"/>
  <p:tag name="KSO_WM_TEMPLATE_CATEGORY" val="diagram"/>
  <p:tag name="KSO_WM_TEMPLATE_INDEX" val="20168898"/>
  <p:tag name="KSO_WM_UNIT_INDEX" val="0"/>
  <p:tag name="KSO_WM_UNIT_FILL_FORE_SCHEMECOLOR_INDEX" val="7"/>
  <p:tag name="KSO_WM_UNIT_FILL_TYPE" val="1"/>
  <p:tag name="KSO_WM_UNIT_TEXT_FILL_FORE_SCHEMECOLOR_INDEX" val="13"/>
  <p:tag name="KSO_WM_UNIT_TEXT_FILL_TYPE" val="1"/>
</p:tagLst>
</file>

<file path=ppt/tags/tag339.xml><?xml version="1.0" encoding="utf-8"?>
<p:tagLst xmlns:p="http://schemas.openxmlformats.org/presentationml/2006/main">
  <p:tag name="KSO_WM_TAG_VERSION" val="1.0"/>
  <p:tag name="KSO_WM_BEAUTIFY_FLAG" val="#wm#"/>
  <p:tag name="KSO_WM_TEMPLATE_CATEGORY" val="diagram"/>
  <p:tag name="KSO_WM_TEMPLATE_INDEX" val="20168898"/>
  <p:tag name="KSO_WM_UNIT_TYPE" val="l_h_i"/>
  <p:tag name="KSO_WM_UNIT_INDEX" val="1_2_1"/>
  <p:tag name="KSO_WM_UNIT_ID" val="diagram20168898_2*l_h_i*1_2_1"/>
  <p:tag name="KSO_WM_UNIT_LAYERLEVEL" val="1_1_1"/>
  <p:tag name="KSO_WM_DIAGRAM_GROUP_CODE" val="l1-1"/>
  <p:tag name="KSO_WM_UNIT_FILL_FORE_SCHEMECOLOR_INDEX" val="5"/>
  <p:tag name="KSO_WM_UNIT_FILL_TYPE" val="1"/>
  <p:tag name="KSO_WM_UNIT_TEXT_FILL_FORE_SCHEMECOLOR_INDEX" val="14"/>
  <p:tag name="KSO_WM_UNIT_TEXT_FILL_TYPE" val="1"/>
</p:tagLst>
</file>

<file path=ppt/tags/tag3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340.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3"/>
  <p:tag name="KSO_WM_TEMPLATE_CATEGORY" val="diagram"/>
  <p:tag name="KSO_WM_TEMPLATE_INDEX" val="20168898"/>
  <p:tag name="KSO_WM_UNIT_INDEX" val="3"/>
  <p:tag name="KSO_WM_UNIT_FILL_FORE_SCHEMECOLOR_INDEX" val="6"/>
  <p:tag name="KSO_WM_UNIT_FILL_TYPE" val="1"/>
  <p:tag name="KSO_WM_UNIT_TEXT_FILL_FORE_SCHEMECOLOR_INDEX" val="14"/>
  <p:tag name="KSO_WM_UNIT_TEXT_FILL_TYPE" val="1"/>
</p:tagLst>
</file>

<file path=ppt/tags/tag341.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4"/>
  <p:tag name="KSO_WM_TEMPLATE_CATEGORY" val="diagram"/>
  <p:tag name="KSO_WM_TEMPLATE_INDEX" val="20168898"/>
  <p:tag name="KSO_WM_UNIT_INDEX" val="4"/>
  <p:tag name="KSO_WM_UNIT_FILL_FORE_SCHEMECOLOR_INDEX" val="6"/>
  <p:tag name="KSO_WM_UNIT_FILL_TYPE" val="1"/>
  <p:tag name="KSO_WM_UNIT_TEXT_FILL_FORE_SCHEMECOLOR_INDEX" val="14"/>
  <p:tag name="KSO_WM_UNIT_TEXT_FILL_TYPE" val="1"/>
</p:tagLst>
</file>

<file path=ppt/tags/tag342.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5"/>
  <p:tag name="KSO_WM_TEMPLATE_CATEGORY" val="diagram"/>
  <p:tag name="KSO_WM_TEMPLATE_INDEX" val="20168898"/>
  <p:tag name="KSO_WM_UNIT_INDEX" val="5"/>
  <p:tag name="KSO_WM_UNIT_FILL_FORE_SCHEMECOLOR_INDEX" val="6"/>
  <p:tag name="KSO_WM_UNIT_FILL_TYPE" val="1"/>
  <p:tag name="KSO_WM_UNIT_TEXT_FILL_FORE_SCHEMECOLOR_INDEX" val="14"/>
  <p:tag name="KSO_WM_UNIT_TEXT_FILL_TYPE" val="1"/>
</p:tagLst>
</file>

<file path=ppt/tags/tag343.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6"/>
  <p:tag name="KSO_WM_TEMPLATE_CATEGORY" val="diagram"/>
  <p:tag name="KSO_WM_TEMPLATE_INDEX" val="20168898"/>
  <p:tag name="KSO_WM_UNIT_INDEX" val="6"/>
  <p:tag name="KSO_WM_UNIT_FILL_FORE_SCHEMECOLOR_INDEX" val="6"/>
  <p:tag name="KSO_WM_UNIT_FILL_TYPE" val="1"/>
  <p:tag name="KSO_WM_UNIT_TEXT_FILL_FORE_SCHEMECOLOR_INDEX" val="14"/>
  <p:tag name="KSO_WM_UNIT_TEXT_FILL_TYPE" val="1"/>
</p:tagLst>
</file>

<file path=ppt/tags/tag344.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7"/>
  <p:tag name="KSO_WM_TEMPLATE_CATEGORY" val="diagram"/>
  <p:tag name="KSO_WM_TEMPLATE_INDEX" val="20168898"/>
  <p:tag name="KSO_WM_UNIT_INDEX" val="7"/>
  <p:tag name="KSO_WM_UNIT_FILL_FORE_SCHEMECOLOR_INDEX" val="6"/>
  <p:tag name="KSO_WM_UNIT_FILL_TYPE" val="1"/>
  <p:tag name="KSO_WM_UNIT_TEXT_FILL_FORE_SCHEMECOLOR_INDEX" val="14"/>
  <p:tag name="KSO_WM_UNIT_TEXT_FILL_TYPE" val="1"/>
</p:tagLst>
</file>

<file path=ppt/tags/tag345.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8"/>
  <p:tag name="KSO_WM_TEMPLATE_CATEGORY" val="diagram"/>
  <p:tag name="KSO_WM_TEMPLATE_INDEX" val="20168898"/>
  <p:tag name="KSO_WM_UNIT_INDEX" val="8"/>
  <p:tag name="KSO_WM_UNIT_FILL_FORE_SCHEMECOLOR_INDEX" val="6"/>
  <p:tag name="KSO_WM_UNIT_FILL_TYPE" val="1"/>
  <p:tag name="KSO_WM_UNIT_TEXT_FILL_FORE_SCHEMECOLOR_INDEX" val="14"/>
  <p:tag name="KSO_WM_UNIT_TEXT_FILL_TYPE" val="1"/>
</p:tagLst>
</file>

<file path=ppt/tags/tag346.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9"/>
  <p:tag name="KSO_WM_TEMPLATE_CATEGORY" val="diagram"/>
  <p:tag name="KSO_WM_TEMPLATE_INDEX" val="20168898"/>
  <p:tag name="KSO_WM_UNIT_INDEX" val="9"/>
  <p:tag name="KSO_WM_UNIT_FILL_FORE_SCHEMECOLOR_INDEX" val="6"/>
  <p:tag name="KSO_WM_UNIT_FILL_TYPE" val="1"/>
  <p:tag name="KSO_WM_UNIT_TEXT_FILL_FORE_SCHEMECOLOR_INDEX" val="14"/>
  <p:tag name="KSO_WM_UNIT_TEXT_FILL_TYPE" val="1"/>
</p:tagLst>
</file>

<file path=ppt/tags/tag347.xml><?xml version="1.0" encoding="utf-8"?>
<p:tagLst xmlns:p="http://schemas.openxmlformats.org/presentationml/2006/main">
  <p:tag name="KSO_WM_UNIT_LAYERLEVEL" val="1_1"/>
  <p:tag name="KSO_WM_DIAGRAM_GROUP_CODE" val="l1_1"/>
  <p:tag name="KSO_WM_TAG_VERSION" val="1.0"/>
  <p:tag name="KSO_WM_BEAUTIFY_FLAG" val="#wm#"/>
  <p:tag name="KSO_WM_UNIT_TYPE" val="i"/>
  <p:tag name="KSO_WM_UNIT_ID" val="diagram20168898_2*i*10"/>
  <p:tag name="KSO_WM_TEMPLATE_CATEGORY" val="diagram"/>
  <p:tag name="KSO_WM_TEMPLATE_INDEX" val="20168898"/>
  <p:tag name="KSO_WM_UNIT_INDEX" val="10"/>
  <p:tag name="KSO_WM_UNIT_FILL_FORE_SCHEMECOLOR_INDEX" val="6"/>
  <p:tag name="KSO_WM_UNIT_FILL_TYPE" val="1"/>
  <p:tag name="KSO_WM_UNIT_TEXT_FILL_FORE_SCHEMECOLOR_INDEX" val="14"/>
  <p:tag name="KSO_WM_UNIT_TEXT_FILL_TYPE" val="1"/>
</p:tagLst>
</file>

<file path=ppt/tags/tag348.xml><?xml version="1.0" encoding="utf-8"?>
<p:tagLst xmlns:p="http://schemas.openxmlformats.org/presentationml/2006/main">
  <p:tag name="KSO_WM_UNIT_PLACING_PICTURE_USER_VIEWPORT" val="{&quot;height&quot;:4194.12125984252,&quot;width&quot;:4047.1937007874017}"/>
</p:tagLst>
</file>

<file path=ppt/tags/tag349.xml><?xml version="1.0" encoding="utf-8"?>
<p:tagLst xmlns:p="http://schemas.openxmlformats.org/presentationml/2006/main">
  <p:tag name="ISLIDE.ICON" val="#393551;#25522;#393423;#370598;#181366;#17404;#18243;#64600;#81106;#370928;#393551;#385134;#393845;"/>
  <p:tag name="ISLIDE.DIAGRAM" val="#121256;#468584;#554155;"/>
</p:tagLst>
</file>

<file path=ppt/tags/tag3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1_1"/>
  <p:tag name="KSO_WM_UNIT_ID" val="diagram20169921_6*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126_2*l_h_i*1_1_1"/>
  <p:tag name="KSO_WM_TEMPLATE_CATEGORY" val="diagram"/>
  <p:tag name="KSO_WM_TEMPLATE_INDEX" val="160126"/>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3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126_2*l_h_i*1_1_2"/>
  <p:tag name="KSO_WM_TEMPLATE_CATEGORY" val="diagram"/>
  <p:tag name="KSO_WM_TEMPLATE_INDEX" val="16012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52.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126_2*l_h_f*1_1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126_2*l_h_i*1_2_1"/>
  <p:tag name="KSO_WM_TEMPLATE_CATEGORY" val="diagram"/>
  <p:tag name="KSO_WM_TEMPLATE_INDEX" val="160126"/>
  <p:tag name="KSO_WM_UNIT_LAYERLEVEL" val="1_1_1"/>
  <p:tag name="KSO_WM_TAG_VERSION" val="1.0"/>
  <p:tag name="KSO_WM_BEAUTIFY_FLAG" val="#wm#"/>
  <p:tag name="KSO_WM_UNIT_FILL_FORE_SCHEMECOLOR_INDEX" val="13"/>
  <p:tag name="KSO_WM_UNIT_FILL_TYPE" val="1"/>
  <p:tag name="KSO_WM_UNIT_TEXT_FILL_FORE_SCHEMECOLOR_INDEX" val="2"/>
  <p:tag name="KSO_WM_UNIT_TEXT_FILL_TYPE"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126_2*l_h_i*1_2_2"/>
  <p:tag name="KSO_WM_TEMPLATE_CATEGORY" val="diagram"/>
  <p:tag name="KSO_WM_TEMPLATE_INDEX" val="160126"/>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355.xml><?xml version="1.0" encoding="utf-8"?>
<p:tagLst xmlns:p="http://schemas.openxmlformats.org/presentationml/2006/main">
  <p:tag name="KSO_WM_UNIT_SUBTYPE" val="a"/>
  <p:tag name="KSO_WM_UNIT_PRESET_TEXT" val="点击此处添加正文，文字是您思想的提炼，为了演示发布的良好效果，请言简意赅的阐述您的观点。"/>
  <p:tag name="KSO_WM_UNIT_NOCLEAR" val="0"/>
  <p:tag name="KSO_WM_UNIT_VALUE" val="5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126_2*l_h_f*1_2_1"/>
  <p:tag name="KSO_WM_TEMPLATE_CATEGORY" val="diagram"/>
  <p:tag name="KSO_WM_TEMPLATE_INDEX" val="160126"/>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56.xml><?xml version="1.0" encoding="utf-8"?>
<p:tagLst xmlns:p="http://schemas.openxmlformats.org/presentationml/2006/main">
  <p:tag name="ISLIDE.ICON" val="#393551;#25522;#393423;#370598;#181366;#17404;#18243;#64600;#81106;#370928;#393551;#385134;#393845;"/>
  <p:tag name="ISLIDE.DIAGRAM" val="#121256;#468584;#554155;"/>
</p:tagLst>
</file>

<file path=ppt/tags/tag3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87_1*l_h_i*1_1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87_1*l_h_i*1_2_1"/>
  <p:tag name="KSO_WM_TEMPLATE_CATEGORY" val="diagram"/>
  <p:tag name="KSO_WM_TEMPLATE_INDEX" val="787"/>
  <p:tag name="KSO_WM_UNIT_LAYERLEVEL" val="1_1_1"/>
  <p:tag name="KSO_WM_TAG_VERSION" val="1.0"/>
  <p:tag name="KSO_WM_BEAUTIFY_FLAG" val="#wm#"/>
  <p:tag name="KSO_WM_UNIT_LINE_FORE_SCHEMECOLOR_INDEX" val="5"/>
  <p:tag name="KSO_WM_UNIT_LINE_FILL_TYPE" val="2"/>
  <p:tag name="KSO_WM_UNIT_TEXT_FILL_FORE_SCHEMECOLOR_INDEX" val="13"/>
  <p:tag name="KSO_WM_UNIT_TEXT_FILL_TYPE" val="1"/>
</p:tagLst>
</file>

<file path=ppt/tags/tag359.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87_1*l_h_f*1_1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3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4_1"/>
  <p:tag name="KSO_WM_UNIT_ID" val="diagram20169921_6*l_h_i*1_4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360.xml><?xml version="1.0" encoding="utf-8"?>
<p:tagLst xmlns:p="http://schemas.openxmlformats.org/presentationml/2006/main">
  <p:tag name="KSO_WM_UNIT_PRESET_TEXT" val="单击此处添加文本具体内容，简明扼要的阐述您的观点。"/>
  <p:tag name="KSO_WM_UNIT_NOCLEAR" val="0"/>
  <p:tag name="KSO_WM_UNIT_VALUE" val="34"/>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87_1*l_h_f*1_2_1"/>
  <p:tag name="KSO_WM_TEMPLATE_CATEGORY" val="diagram"/>
  <p:tag name="KSO_WM_TEMPLATE_INDEX" val="787"/>
  <p:tag name="KSO_WM_UNIT_LAYERLEVEL" val="1_1_1"/>
  <p:tag name="KSO_WM_TAG_VERSION" val="1.0"/>
  <p:tag name="KSO_WM_BEAUTIFY_FLAG" val="#wm#"/>
  <p:tag name="KSO_WM_UNIT_TEXT_FILL_FORE_SCHEMECOLOR_INDEX" val="13"/>
  <p:tag name="KSO_WM_UNIT_TEXT_FILL_TYPE" val="1"/>
</p:tagLst>
</file>

<file path=ppt/tags/tag361.xml><?xml version="1.0" encoding="utf-8"?>
<p:tagLst xmlns:p="http://schemas.openxmlformats.org/presentationml/2006/main">
  <p:tag name="ISLIDE.ICON" val="#393551;#25522;#393423;#370598;#181366;#17404;#18243;#64600;#81106;#370928;#393551;#385134;#393845;"/>
  <p:tag name="ISLIDE.DIAGRAM" val="#121256;#468584;#554155;"/>
</p:tagLst>
</file>

<file path=ppt/tags/tag362.xml><?xml version="1.0" encoding="utf-8"?>
<p:tagLst xmlns:p="http://schemas.openxmlformats.org/presentationml/2006/main">
  <p:tag name="KSO_WM_TAG_VERSION" val="1.0"/>
  <p:tag name="KSO_WM_BEAUTIFY_FLAG" val="#wm#"/>
  <p:tag name="KSO_WM_TEMPLATE_CATEGORY" val="diagram"/>
  <p:tag name="KSO_WM_TEMPLATE_INDEX" val="160268"/>
  <p:tag name="KSO_WM_UNIT_RELATE_UNITID" val="259*m*1"/>
  <p:tag name="KSO_WM_UNIT_TYPE" val="a"/>
  <p:tag name="KSO_WM_UNIT_INDEX" val="1"/>
  <p:tag name="KSO_WM_UNIT_ID" val="diagram160268_4*a*1"/>
  <p:tag name="KSO_WM_UNIT_CLEAR" val="1"/>
  <p:tag name="KSO_WM_UNIT_LAYERLEVEL" val="1"/>
  <p:tag name="KSO_WM_UNIT_VALUE" val="16"/>
  <p:tag name="KSO_WM_UNIT_ISCONTENTSTITLE" val="0"/>
  <p:tag name="KSO_WM_UNIT_HIGHLIGHT" val="0"/>
  <p:tag name="KSO_WM_UNIT_COMPATIBLE" val="0"/>
  <p:tag name="KSO_WM_UNIT_PRESET_TEXT_INDEX" val="3"/>
  <p:tag name="KSO_WM_UNIT_PRESET_TEXT_LEN" val="17"/>
</p:tagLst>
</file>

<file path=ppt/tags/tag363.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i"/>
  <p:tag name="KSO_WM_UNIT_INDEX" val="1_4"/>
  <p:tag name="KSO_WM_UNIT_LAYERLEVEL" val="1_1"/>
  <p:tag name="KSO_WM_DIAGRAM_GROUP_CODE" val="m1-1"/>
  <p:tag name="KSO_WM_UNIT_ID" val="diagram20174795_2*m_i*1_4"/>
  <p:tag name="KSO_WM_UNIT_FILL_FORE_SCHEMECOLOR_INDEX" val="14"/>
  <p:tag name="KSO_WM_UNIT_FILL_TYPE" val="1"/>
  <p:tag name="KSO_WM_UNIT_TEXT_FILL_FORE_SCHEMECOLOR_INDEX" val="14"/>
  <p:tag name="KSO_WM_UNIT_TEXT_FILL_TYPE" val="1"/>
</p:tagLst>
</file>

<file path=ppt/tags/tag364.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1_1"/>
  <p:tag name="KSO_WM_UNIT_ID" val="diagram20174795_2*m_h_i*1_1_1"/>
  <p:tag name="KSO_WM_UNIT_LAYERLEVEL" val="1_1_1"/>
  <p:tag name="KSO_WM_DIAGRAM_GROUP_CODE" val="m1-1"/>
  <p:tag name="KSO_WM_UNIT_LINE_FORE_SCHEMECOLOR_INDEX" val="7"/>
  <p:tag name="KSO_WM_UNIT_LINE_FILL_TYPE" val="2"/>
  <p:tag name="KSO_WM_UNIT_TEXT_FILL_FORE_SCHEMECOLOR_INDEX" val="14"/>
  <p:tag name="KSO_WM_UNIT_TEXT_FILL_TYPE" val="1"/>
</p:tagLst>
</file>

<file path=ppt/tags/tag365.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1_2"/>
  <p:tag name="KSO_WM_UNIT_ID" val="diagram20174795_2*m_h_i*1_1_2"/>
  <p:tag name="KSO_WM_UNIT_LAYERLEVEL" val="1_1_1"/>
  <p:tag name="KSO_WM_DIAGRAM_GROUP_CODE" val="m1-1"/>
  <p:tag name="KSO_WM_UNIT_FILL_FORE_SCHEMECOLOR_INDEX" val="7"/>
  <p:tag name="KSO_WM_UNIT_FILL_TYPE" val="1"/>
  <p:tag name="KSO_WM_UNIT_LINE_FORE_SCHEMECOLOR_INDEX" val="16"/>
  <p:tag name="KSO_WM_UNIT_LINE_FILL_TYPE" val="2"/>
  <p:tag name="KSO_WM_UNIT_TEXT_FILL_FORE_SCHEMECOLOR_INDEX" val="14"/>
  <p:tag name="KSO_WM_UNIT_TEXT_FILL_TYPE" val="1"/>
</p:tagLst>
</file>

<file path=ppt/tags/tag366.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i"/>
  <p:tag name="KSO_WM_UNIT_INDEX" val="1_7"/>
  <p:tag name="KSO_WM_UNIT_LAYERLEVEL" val="1_1"/>
  <p:tag name="KSO_WM_DIAGRAM_GROUP_CODE" val="m1-1"/>
  <p:tag name="KSO_WM_UNIT_ID" val="diagram20174795_2*m_i*1_7"/>
  <p:tag name="KSO_WM_UNIT_FILL_FORE_SCHEMECOLOR_INDEX" val="14"/>
  <p:tag name="KSO_WM_UNIT_FILL_TYPE" val="1"/>
  <p:tag name="KSO_WM_UNIT_TEXT_FILL_FORE_SCHEMECOLOR_INDEX" val="14"/>
  <p:tag name="KSO_WM_UNIT_TEXT_FILL_TYPE" val="1"/>
</p:tagLst>
</file>

<file path=ppt/tags/tag367.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3_1"/>
  <p:tag name="KSO_WM_UNIT_ID" val="diagram20174795_2*m_h_i*1_3_1"/>
  <p:tag name="KSO_WM_UNIT_LAYERLEVEL" val="1_1_1"/>
  <p:tag name="KSO_WM_DIAGRAM_GROUP_CODE" val="m1-1"/>
  <p:tag name="KSO_WM_UNIT_LINE_FORE_SCHEMECOLOR_INDEX" val="6"/>
  <p:tag name="KSO_WM_UNIT_LINE_FILL_TYPE" val="2"/>
  <p:tag name="KSO_WM_UNIT_TEXT_FILL_FORE_SCHEMECOLOR_INDEX" val="14"/>
  <p:tag name="KSO_WM_UNIT_TEXT_FILL_TYPE" val="1"/>
</p:tagLst>
</file>

<file path=ppt/tags/tag368.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3_2"/>
  <p:tag name="KSO_WM_UNIT_ID" val="diagram20174795_2*m_h_i*1_3_2"/>
  <p:tag name="KSO_WM_UNIT_LAYERLEVEL" val="1_1_1"/>
  <p:tag name="KSO_WM_DIAGRAM_GROUP_CODE" val="m1-1"/>
  <p:tag name="KSO_WM_UNIT_FILL_FORE_SCHEMECOLOR_INDEX" val="6"/>
  <p:tag name="KSO_WM_UNIT_FILL_TYPE" val="1"/>
  <p:tag name="KSO_WM_UNIT_LINE_FORE_SCHEMECOLOR_INDEX" val="16"/>
  <p:tag name="KSO_WM_UNIT_LINE_FILL_TYPE" val="2"/>
  <p:tag name="KSO_WM_UNIT_TEXT_FILL_FORE_SCHEMECOLOR_INDEX" val="14"/>
  <p:tag name="KSO_WM_UNIT_TEXT_FILL_TYPE" val="1"/>
</p:tagLst>
</file>

<file path=ppt/tags/tag369.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2_1"/>
  <p:tag name="KSO_WM_UNIT_ID" val="diagram20174795_2*m_h_i*1_2_1"/>
  <p:tag name="KSO_WM_UNIT_LAYERLEVEL" val="1_1_1"/>
  <p:tag name="KSO_WM_DIAGRAM_GROUP_CODE" val="m1-1"/>
  <p:tag name="KSO_WM_UNIT_LINE_FORE_SCHEMECOLOR_INDEX" val="5"/>
  <p:tag name="KSO_WM_UNIT_LINE_FILL_TYPE" val="2"/>
  <p:tag name="KSO_WM_UNIT_TEXT_FILL_FORE_SCHEMECOLOR_INDEX" val="14"/>
  <p:tag name="KSO_WM_UNIT_TEXT_FILL_TYPE" val="1"/>
</p:tagLst>
</file>

<file path=ppt/tags/tag3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4_1"/>
  <p:tag name="KSO_WM_UNIT_TEXT_FILL_FORE_SCHEMECOLOR_INDEX" val="14"/>
  <p:tag name="KSO_WM_UNIT_TEXT_FILL_TYPE" val="1"/>
</p:tagLst>
</file>

<file path=ppt/tags/tag370.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i"/>
  <p:tag name="KSO_WM_UNIT_INDEX" val="1_2_2"/>
  <p:tag name="KSO_WM_UNIT_ID" val="diagram20174795_2*m_h_i*1_2_2"/>
  <p:tag name="KSO_WM_UNIT_LAYERLEVEL" val="1_1_1"/>
  <p:tag name="KSO_WM_DIAGRAM_GROUP_CODE" val="m1-1"/>
  <p:tag name="KSO_WM_UNIT_FILL_FORE_SCHEMECOLOR_INDEX" val="5"/>
  <p:tag name="KSO_WM_UNIT_FILL_TYPE" val="1"/>
  <p:tag name="KSO_WM_UNIT_LINE_FORE_SCHEMECOLOR_INDEX" val="16"/>
  <p:tag name="KSO_WM_UNIT_LINE_FILL_TYPE" val="2"/>
  <p:tag name="KSO_WM_UNIT_TEXT_FILL_FORE_SCHEMECOLOR_INDEX" val="14"/>
  <p:tag name="KSO_WM_UNIT_TEXT_FILL_TYPE" val="1"/>
</p:tagLst>
</file>

<file path=ppt/tags/tag371.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f"/>
  <p:tag name="KSO_WM_UNIT_INDEX" val="1_3_1"/>
  <p:tag name="KSO_WM_UNIT_LAYERLEVEL" val="1_1_1"/>
  <p:tag name="KSO_WM_UNIT_VALUE" val="20"/>
  <p:tag name="KSO_WM_UNIT_HIGHLIGHT" val="0"/>
  <p:tag name="KSO_WM_UNIT_COMPATIBLE" val="0"/>
  <p:tag name="KSO_WM_UNIT_CLEAR" val="0"/>
  <p:tag name="KSO_WM_UNIT_PRESET_TEXT_INDEX" val="4"/>
  <p:tag name="KSO_WM_UNIT_PRESET_TEXT_LEN" val="26"/>
  <p:tag name="KSO_WM_DIAGRAM_GROUP_CODE" val="m1-1"/>
  <p:tag name="KSO_WM_UNIT_ID" val="diagram20174795_2*m_h_f*1_3_1"/>
  <p:tag name="KSO_WM_UNIT_TEXT_FILL_FORE_SCHEMECOLOR_INDEX" val="13"/>
  <p:tag name="KSO_WM_UNIT_TEXT_FILL_TYPE" val="1"/>
</p:tagLst>
</file>

<file path=ppt/tags/tag372.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f"/>
  <p:tag name="KSO_WM_UNIT_INDEX" val="1_1_1"/>
  <p:tag name="KSO_WM_UNIT_LAYERLEVEL" val="1_1_1"/>
  <p:tag name="KSO_WM_UNIT_VALUE" val="20"/>
  <p:tag name="KSO_WM_UNIT_HIGHLIGHT" val="0"/>
  <p:tag name="KSO_WM_UNIT_COMPATIBLE" val="0"/>
  <p:tag name="KSO_WM_UNIT_CLEAR" val="0"/>
  <p:tag name="KSO_WM_UNIT_PRESET_TEXT_INDEX" val="4"/>
  <p:tag name="KSO_WM_UNIT_PRESET_TEXT_LEN" val="26"/>
  <p:tag name="KSO_WM_DIAGRAM_GROUP_CODE" val="m1-1"/>
  <p:tag name="KSO_WM_UNIT_ID" val="diagram20174795_2*m_h_f*1_1_1"/>
  <p:tag name="KSO_WM_UNIT_TEXT_FILL_FORE_SCHEMECOLOR_INDEX" val="13"/>
  <p:tag name="KSO_WM_UNIT_TEXT_FILL_TYPE" val="1"/>
</p:tagLst>
</file>

<file path=ppt/tags/tag373.xml><?xml version="1.0" encoding="utf-8"?>
<p:tagLst xmlns:p="http://schemas.openxmlformats.org/presentationml/2006/main">
  <p:tag name="KSO_WM_TAG_VERSION" val="1.0"/>
  <p:tag name="KSO_WM_BEAUTIFY_FLAG" val="#wm#"/>
  <p:tag name="KSO_WM_TEMPLATE_CATEGORY" val="diagram"/>
  <p:tag name="KSO_WM_TEMPLATE_INDEX" val="20174795"/>
  <p:tag name="KSO_WM_UNIT_TYPE" val="m_h_f"/>
  <p:tag name="KSO_WM_UNIT_INDEX" val="1_2_1"/>
  <p:tag name="KSO_WM_UNIT_LAYERLEVEL" val="1_1_1"/>
  <p:tag name="KSO_WM_UNIT_VALUE" val="20"/>
  <p:tag name="KSO_WM_UNIT_HIGHLIGHT" val="0"/>
  <p:tag name="KSO_WM_UNIT_COMPATIBLE" val="0"/>
  <p:tag name="KSO_WM_UNIT_CLEAR" val="0"/>
  <p:tag name="KSO_WM_UNIT_PRESET_TEXT_INDEX" val="4"/>
  <p:tag name="KSO_WM_UNIT_PRESET_TEXT_LEN" val="26"/>
  <p:tag name="KSO_WM_DIAGRAM_GROUP_CODE" val="m1-1"/>
  <p:tag name="KSO_WM_UNIT_ID" val="diagram20174795_2*m_h_f*1_2_1"/>
  <p:tag name="KSO_WM_UNIT_TEXT_FILL_FORE_SCHEMECOLOR_INDEX" val="13"/>
  <p:tag name="KSO_WM_UNIT_TEXT_FILL_TYPE" val="1"/>
</p:tagLst>
</file>

<file path=ppt/tags/tag374.xml><?xml version="1.0" encoding="utf-8"?>
<p:tagLst xmlns:p="http://schemas.openxmlformats.org/presentationml/2006/main">
  <p:tag name="ISLIDE.ICON" val="#393551;#25522;#393423;#370598;#181366;#17404;#18243;#64600;#81106;#370928;#393551;#385134;#393845;"/>
  <p:tag name="ISLIDE.DIAGRAM" val="#121256;#468584;#554155;"/>
</p:tagLst>
</file>

<file path=ppt/tags/tag375.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1"/>
  <p:tag name="KSO_WM_UNIT_ID" val="diagram160203_5*l_i*1_1"/>
  <p:tag name="KSO_WM_UNIT_CLEAR" val="1"/>
  <p:tag name="KSO_WM_UNIT_LAYERLEVEL" val="1_1"/>
  <p:tag name="KSO_WM_DIAGRAM_GROUP_CODE" val="l1-1"/>
  <p:tag name="KSO_WM_UNIT_LINE_FORE_SCHEMECOLOR_INDEX" val="5"/>
  <p:tag name="KSO_WM_UNIT_LINE_FILL_TYPE" val="2"/>
</p:tagLst>
</file>

<file path=ppt/tags/tag376.xml><?xml version="1.0" encoding="utf-8"?>
<p:tagLst xmlns:p="http://schemas.openxmlformats.org/presentationml/2006/main">
  <p:tag name="KSO_WM_TAG_VERSION" val="1.0"/>
  <p:tag name="KSO_WM_BEAUTIFY_FLAG" val="#wm#"/>
  <p:tag name="KSO_WM_UNIT_TYPE" val="i"/>
  <p:tag name="KSO_WM_UNIT_ID" val="diagram160203_5*i*1"/>
  <p:tag name="KSO_WM_TEMPLATE_CATEGORY" val="diagram"/>
  <p:tag name="KSO_WM_TEMPLATE_INDEX" val="160203"/>
  <p:tag name="KSO_WM_UNIT_INDEX" val="1"/>
</p:tagLst>
</file>

<file path=ppt/tags/tag377.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2"/>
  <p:tag name="KSO_WM_UNIT_ID" val="diagram160203_5*l_i*1_2"/>
  <p:tag name="KSO_WM_UNIT_CLEAR" val="1"/>
  <p:tag name="KSO_WM_UNIT_LAYERLEVEL" val="1_1"/>
  <p:tag name="KSO_WM_DIAGRAM_GROUP_CODE" val="l1-1"/>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78.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3"/>
  <p:tag name="KSO_WM_UNIT_ID" val="diagram160203_5*l_i*1_3"/>
  <p:tag name="KSO_WM_UNIT_CLEAR" val="1"/>
  <p:tag name="KSO_WM_UNIT_LAYERLEVEL" val="1_1"/>
  <p:tag name="KSO_WM_DIAGRAM_GROUP_CODE" val="l1-1"/>
  <p:tag name="KSO_WM_UNIT_FILL_FORE_SCHEMECOLOR_INDEX" val="5"/>
  <p:tag name="KSO_WM_UNIT_FILL_TYPE" val="1"/>
  <p:tag name="KSO_WM_UNIT_TEXT_FILL_FORE_SCHEMECOLOR_INDEX" val="2"/>
  <p:tag name="KSO_WM_UNIT_TEXT_FILL_TYPE" val="1"/>
</p:tagLst>
</file>

<file path=ppt/tags/tag379.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4"/>
  <p:tag name="KSO_WM_UNIT_ID" val="diagram160203_5*l_i*1_4"/>
  <p:tag name="KSO_WM_UNIT_CLEAR" val="1"/>
  <p:tag name="KSO_WM_UNIT_LAYERLEVEL" val="1_1"/>
  <p:tag name="KSO_WM_DIAGRAM_GROUP_CODE" val="l1-1"/>
  <p:tag name="KSO_WM_UNIT_LINE_FORE_SCHEMECOLOR_INDEX" val="5"/>
  <p:tag name="KSO_WM_UNIT_LINE_FILL_TYPE" val="2"/>
</p:tagLst>
</file>

<file path=ppt/tags/tag3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1_1"/>
  <p:tag name="KSO_WM_UNIT_TEXT_FILL_FORE_SCHEMECOLOR_INDEX" val="14"/>
  <p:tag name="KSO_WM_UNIT_TEXT_FILL_TYPE" val="1"/>
</p:tagLst>
</file>

<file path=ppt/tags/tag380.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5"/>
  <p:tag name="KSO_WM_UNIT_ID" val="diagram160203_5*l_i*1_5"/>
  <p:tag name="KSO_WM_UNIT_CLEAR" val="1"/>
  <p:tag name="KSO_WM_UNIT_LAYERLEVEL" val="1_1"/>
  <p:tag name="KSO_WM_DIAGRAM_GROUP_CODE" val="l1-1"/>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81.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6"/>
  <p:tag name="KSO_WM_UNIT_ID" val="diagram160203_5*l_i*1_6"/>
  <p:tag name="KSO_WM_UNIT_CLEAR" val="1"/>
  <p:tag name="KSO_WM_UNIT_LAYERLEVEL" val="1_1"/>
  <p:tag name="KSO_WM_DIAGRAM_GROUP_CODE" val="l1-1"/>
  <p:tag name="KSO_WM_UNIT_FILL_FORE_SCHEMECOLOR_INDEX" val="14"/>
  <p:tag name="KSO_WM_UNIT_FILL_TYPE" val="1"/>
  <p:tag name="KSO_WM_UNIT_LINE_FORE_SCHEMECOLOR_INDEX" val="5"/>
  <p:tag name="KSO_WM_UNIT_LINE_FILL_TYPE" val="2"/>
  <p:tag name="KSO_WM_UNIT_TEXT_FILL_FORE_SCHEMECOLOR_INDEX" val="2"/>
  <p:tag name="KSO_WM_UNIT_TEXT_FILL_TYPE" val="1"/>
</p:tagLst>
</file>

<file path=ppt/tags/tag382.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h_f"/>
  <p:tag name="KSO_WM_UNIT_INDEX" val="1_1_1"/>
  <p:tag name="KSO_WM_UNIT_ID" val="diagram160203_5*l_h_f*1_1_1"/>
  <p:tag name="KSO_WM_UNIT_CLEAR" val="1"/>
  <p:tag name="KSO_WM_UNIT_LAYERLEVEL" val="1_1_1"/>
  <p:tag name="KSO_WM_UNIT_VALUE" val="18"/>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383.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h_a"/>
  <p:tag name="KSO_WM_UNIT_INDEX" val="1_1_1"/>
  <p:tag name="KSO_WM_UNIT_ID" val="diagram160203_5*l_h_a*1_1_1"/>
  <p:tag name="KSO_WM_UNIT_CLEAR" val="1"/>
  <p:tag name="KSO_WM_UNIT_LAYERLEVEL" val="1_1_1"/>
  <p:tag name="KSO_WM_UNIT_VALUE" val="5"/>
  <p:tag name="KSO_WM_UNIT_HIGHLIGHT" val="0"/>
  <p:tag name="KSO_WM_UNIT_COMPATIBLE" val="0"/>
  <p:tag name="KSO_WM_DIAGRAM_GROUP_CODE" val="l1-1"/>
  <p:tag name="KSO_WM_UNIT_PRESET_TEXT" val="EIUSMOD"/>
  <p:tag name="KSO_WM_UNIT_TEXT_FILL_FORE_SCHEMECOLOR_INDEX" val="5"/>
  <p:tag name="KSO_WM_UNIT_TEXT_FILL_TYPE" val="1"/>
</p:tagLst>
</file>

<file path=ppt/tags/tag384.xml><?xml version="1.0" encoding="utf-8"?>
<p:tagLst xmlns:p="http://schemas.openxmlformats.org/presentationml/2006/main">
  <p:tag name="KSO_WM_TAG_VERSION" val="1.0"/>
  <p:tag name="KSO_WM_BEAUTIFY_FLAG" val="#wm#"/>
  <p:tag name="KSO_WM_UNIT_TYPE" val="i"/>
  <p:tag name="KSO_WM_UNIT_ID" val="diagram160203_5*i*16"/>
  <p:tag name="KSO_WM_TEMPLATE_CATEGORY" val="diagram"/>
  <p:tag name="KSO_WM_TEMPLATE_INDEX" val="160203"/>
  <p:tag name="KSO_WM_UNIT_INDEX" val="16"/>
</p:tagLst>
</file>

<file path=ppt/tags/tag385.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7"/>
  <p:tag name="KSO_WM_UNIT_ID" val="diagram160203_5*l_i*1_7"/>
  <p:tag name="KSO_WM_UNIT_CLEAR" val="1"/>
  <p:tag name="KSO_WM_UNIT_LAYERLEVEL" val="1_1"/>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86.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8"/>
  <p:tag name="KSO_WM_UNIT_ID" val="diagram160203_5*l_i*1_8"/>
  <p:tag name="KSO_WM_UNIT_CLEAR" val="1"/>
  <p:tag name="KSO_WM_UNIT_LAYERLEVEL" val="1_1"/>
  <p:tag name="KSO_WM_DIAGRAM_GROUP_CODE" val="l1-1"/>
  <p:tag name="KSO_WM_UNIT_FILL_FORE_SCHEMECOLOR_INDEX" val="6"/>
  <p:tag name="KSO_WM_UNIT_FILL_TYPE" val="1"/>
  <p:tag name="KSO_WM_UNIT_TEXT_FILL_FORE_SCHEMECOLOR_INDEX" val="2"/>
  <p:tag name="KSO_WM_UNIT_TEXT_FILL_TYPE" val="1"/>
</p:tagLst>
</file>

<file path=ppt/tags/tag387.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9"/>
  <p:tag name="KSO_WM_UNIT_ID" val="diagram160203_5*l_i*1_9"/>
  <p:tag name="KSO_WM_UNIT_CLEAR" val="1"/>
  <p:tag name="KSO_WM_UNIT_LAYERLEVEL" val="1_1"/>
  <p:tag name="KSO_WM_DIAGRAM_GROUP_CODE" val="l1-1"/>
  <p:tag name="KSO_WM_UNIT_LINE_FORE_SCHEMECOLOR_INDEX" val="6"/>
  <p:tag name="KSO_WM_UNIT_LINE_FILL_TYPE" val="2"/>
</p:tagLst>
</file>

<file path=ppt/tags/tag388.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10"/>
  <p:tag name="KSO_WM_UNIT_ID" val="diagram160203_5*l_i*1_10"/>
  <p:tag name="KSO_WM_UNIT_CLEAR" val="1"/>
  <p:tag name="KSO_WM_UNIT_LAYERLEVEL" val="1_1"/>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89.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i"/>
  <p:tag name="KSO_WM_UNIT_INDEX" val="1_11"/>
  <p:tag name="KSO_WM_UNIT_ID" val="diagram160203_5*l_i*1_11"/>
  <p:tag name="KSO_WM_UNIT_CLEAR" val="1"/>
  <p:tag name="KSO_WM_UNIT_LAYERLEVEL" val="1_1"/>
  <p:tag name="KSO_WM_DIAGRAM_GROUP_CODE" val="l1-1"/>
  <p:tag name="KSO_WM_UNIT_FILL_FORE_SCHEMECOLOR_INDEX" val="14"/>
  <p:tag name="KSO_WM_UNIT_FILL_TYPE" val="1"/>
  <p:tag name="KSO_WM_UNIT_LINE_FORE_SCHEMECOLOR_INDEX" val="6"/>
  <p:tag name="KSO_WM_UNIT_LINE_FILL_TYPE" val="2"/>
  <p:tag name="KSO_WM_UNIT_TEXT_FILL_FORE_SCHEMECOLOR_INDEX" val="2"/>
  <p:tag name="KSO_WM_UNIT_TEXT_FILL_TYPE" val="1"/>
</p:tagLst>
</file>

<file path=ppt/tags/tag3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390.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h_f"/>
  <p:tag name="KSO_WM_UNIT_INDEX" val="1_2_1"/>
  <p:tag name="KSO_WM_UNIT_ID" val="diagram160203_5*l_h_f*1_2_1"/>
  <p:tag name="KSO_WM_UNIT_CLEAR" val="1"/>
  <p:tag name="KSO_WM_UNIT_LAYERLEVEL" val="1_1_1"/>
  <p:tag name="KSO_WM_UNIT_VALUE" val="18"/>
  <p:tag name="KSO_WM_UNIT_HIGHLIGHT" val="0"/>
  <p:tag name="KSO_WM_UNIT_COMPATIBLE" val="0"/>
  <p:tag name="KSO_WM_UNIT_PRESET_TEXT_INDEX" val="4"/>
  <p:tag name="KSO_WM_UNIT_PRESET_TEXT_LEN" val="40"/>
  <p:tag name="KSO_WM_DIAGRAM_GROUP_CODE" val="l1-1"/>
  <p:tag name="KSO_WM_UNIT_TEXT_FILL_FORE_SCHEMECOLOR_INDEX" val="13"/>
  <p:tag name="KSO_WM_UNIT_TEXT_FILL_TYPE" val="1"/>
</p:tagLst>
</file>

<file path=ppt/tags/tag391.xml><?xml version="1.0" encoding="utf-8"?>
<p:tagLst xmlns:p="http://schemas.openxmlformats.org/presentationml/2006/main">
  <p:tag name="KSO_WM_TEMPLATE_CATEGORY" val="diagram"/>
  <p:tag name="KSO_WM_TEMPLATE_INDEX" val="160203"/>
  <p:tag name="KSO_WM_TAG_VERSION" val="1.0"/>
  <p:tag name="KSO_WM_BEAUTIFY_FLAG" val="#wm#"/>
  <p:tag name="KSO_WM_UNIT_TYPE" val="l_h_a"/>
  <p:tag name="KSO_WM_UNIT_INDEX" val="1_2_1"/>
  <p:tag name="KSO_WM_UNIT_ID" val="diagram160203_5*l_h_a*1_2_1"/>
  <p:tag name="KSO_WM_UNIT_CLEAR" val="1"/>
  <p:tag name="KSO_WM_UNIT_LAYERLEVEL" val="1_1_1"/>
  <p:tag name="KSO_WM_UNIT_VALUE" val="5"/>
  <p:tag name="KSO_WM_UNIT_HIGHLIGHT" val="0"/>
  <p:tag name="KSO_WM_UNIT_COMPATIBLE" val="0"/>
  <p:tag name="KSO_WM_DIAGRAM_GROUP_CODE" val="l1-1"/>
  <p:tag name="KSO_WM_UNIT_PRESET_TEXT" val="EIUSMOD"/>
  <p:tag name="KSO_WM_UNIT_TEXT_FILL_FORE_SCHEMECOLOR_INDEX" val="6"/>
  <p:tag name="KSO_WM_UNIT_TEXT_FILL_TYPE" val="1"/>
</p:tagLst>
</file>

<file path=ppt/tags/tag392.xml><?xml version="1.0" encoding="utf-8"?>
<p:tagLst xmlns:p="http://schemas.openxmlformats.org/presentationml/2006/main">
  <p:tag name="ISLIDE.ICON" val="#393551;#25522;#393423;#370598;#181366;#17404;#18243;#64600;#81106;#370928;#393551;#385134;#393845;"/>
  <p:tag name="ISLIDE.DIAGRAM" val="#121256;#468584;#554155;"/>
</p:tagLst>
</file>

<file path=ppt/tags/tag393.xml><?xml version="1.0" encoding="utf-8"?>
<p:tagLst xmlns:p="http://schemas.openxmlformats.org/presentationml/2006/main">
  <p:tag name="KSO_WM_TAG_VERSION" val="1.0"/>
  <p:tag name="KSO_WM_BEAUTIFY_FLAG" val="#wm#"/>
  <p:tag name="KSO_WM_TEMPLATE_CATEGORY" val="diagram"/>
  <p:tag name="KSO_WM_TEMPLATE_INDEX" val="20170859"/>
  <p:tag name="KSO_WM_UNIT_TYPE" val="m_i"/>
  <p:tag name="KSO_WM_UNIT_INDEX" val="1_1"/>
  <p:tag name="KSO_WM_UNIT_LAYERLEVEL" val="1_1"/>
  <p:tag name="KSO_WM_DIAGRAM_GROUP_CODE" val="m1-1"/>
  <p:tag name="KSO_WM_UNIT_ID" val="diagram20170859_2*m_i*1_1"/>
  <p:tag name="KSO_WM_UNIT_HIGHLIGHT" val="0"/>
  <p:tag name="KSO_WM_UNIT_COMPATIBLE" val="0"/>
  <p:tag name="KSO_WM_UNIT_DIAGRAM_ISNUMVISUAL" val="0"/>
  <p:tag name="KSO_WM_UNIT_DIAGRAM_ISREFERUNIT" val="0"/>
  <p:tag name="KSO_WM_UNIT_FILL_FORE_SCHEMECOLOR_INDEX" val="5"/>
  <p:tag name="KSO_WM_UNIT_FILL_TYPE" val="1"/>
</p:tagLst>
</file>

<file path=ppt/tags/tag394.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1_1"/>
  <p:tag name="KSO_WM_UNIT_ID" val="diagram20170859_2*m_h_i*1_1_1"/>
  <p:tag name="KSO_WM_UNIT_LAYERLEVEL" val="1_1_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395.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1_1"/>
  <p:tag name="KSO_WM_UNIT_ID" val="diagram20170859_2*m_h_i*1_1_1"/>
  <p:tag name="KSO_WM_UNIT_LAYERLEVEL" val="1_1_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Lst>
</file>

<file path=ppt/tags/tag396.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3_1"/>
  <p:tag name="KSO_WM_UNIT_ID" val="diagram20170859_2*m_h_i*1_3_1"/>
  <p:tag name="KSO_WM_UNIT_LAYERLEVEL" val="1_1_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397.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3_1"/>
  <p:tag name="KSO_WM_UNIT_ID" val="diagram20170859_2*m_h_i*1_3_1"/>
  <p:tag name="KSO_WM_UNIT_LAYERLEVEL" val="1_1_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Lst>
</file>

<file path=ppt/tags/tag398.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2_1"/>
  <p:tag name="KSO_WM_UNIT_ID" val="diagram20170859_2*m_h_i*1_2_1"/>
  <p:tag name="KSO_WM_UNIT_LAYERLEVEL" val="1_1_1"/>
  <p:tag name="KSO_WM_UNIT_HIGHLIGHT" val="0"/>
  <p:tag name="KSO_WM_UNIT_COMPATIBLE" val="0"/>
  <p:tag name="KSO_WM_UNIT_DIAGRAM_ISNUMVISUAL" val="0"/>
  <p:tag name="KSO_WM_UNIT_DIAGRAM_ISREFERUNIT" val="0"/>
  <p:tag name="KSO_WM_UNIT_LINE_FORE_SCHEMECOLOR_INDEX" val="5"/>
  <p:tag name="KSO_WM_UNIT_LINE_FILL_TYPE" val="2"/>
</p:tagLst>
</file>

<file path=ppt/tags/tag399.xml><?xml version="1.0" encoding="utf-8"?>
<p:tagLst xmlns:p="http://schemas.openxmlformats.org/presentationml/2006/main">
  <p:tag name="KSO_WM_TAG_VERSION" val="1.0"/>
  <p:tag name="KSO_WM_BEAUTIFY_FLAG" val="#wm#"/>
  <p:tag name="KSO_WM_TEMPLATE_CATEGORY" val="diagram"/>
  <p:tag name="KSO_WM_TEMPLATE_INDEX" val="20170859"/>
  <p:tag name="KSO_WM_DIAGRAM_GROUP_CODE" val="m1-1"/>
  <p:tag name="KSO_WM_UNIT_TYPE" val="m_h_i"/>
  <p:tag name="KSO_WM_UNIT_INDEX" val="1_2_1"/>
  <p:tag name="KSO_WM_UNIT_ID" val="diagram20170859_2*m_h_i*1_2_1"/>
  <p:tag name="KSO_WM_UNIT_LAYERLEVEL" val="1_1_1"/>
  <p:tag name="KSO_WM_UNIT_HIGHLIGHT" val="0"/>
  <p:tag name="KSO_WM_UNIT_COMPATIBLE" val="0"/>
  <p:tag name="KSO_WM_UNIT_DIAGRAM_ISNUMVISUAL" val="0"/>
  <p:tag name="KSO_WM_UNIT_DIAGRAM_ISREFERUNIT" val="0"/>
  <p:tag name="KSO_WM_UNIT_SUBTYPE" val="d"/>
  <p:tag name="KSO_WM_UNIT_TEXT_FILL_FORE_SCHEMECOLOR_INDEX" val="13"/>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400.xml><?xml version="1.0" encoding="utf-8"?>
<p:tagLst xmlns:p="http://schemas.openxmlformats.org/presentationml/2006/main">
  <p:tag name="KSO_WM_TAG_VERSION" val="1.0"/>
  <p:tag name="KSO_WM_BEAUTIFY_FLAG" val="#wm#"/>
  <p:tag name="KSO_WM_TEMPLATE_CATEGORY" val="diagram"/>
  <p:tag name="KSO_WM_TEMPLATE_INDEX" val="20170859"/>
  <p:tag name="KSO_WM_UNIT_TYPE" val="m_h_f"/>
  <p:tag name="KSO_WM_UNIT_INDEX" val="1_1_1"/>
  <p:tag name="KSO_WM_UNIT_ID" val="diagram20170859_2*m_h_f*1_1_1"/>
  <p:tag name="KSO_WM_UNIT_LAYERLEVEL" val="1_1_1"/>
  <p:tag name="KSO_WM_UNIT_VALUE" val="16"/>
  <p:tag name="KSO_WM_UNIT_HIGHLIGHT" val="0"/>
  <p:tag name="KSO_WM_UNIT_COMPATIBLE" val="0"/>
  <p:tag name="KSO_WM_DIAGRAM_GROUP_CODE" val="m1-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401.xml><?xml version="1.0" encoding="utf-8"?>
<p:tagLst xmlns:p="http://schemas.openxmlformats.org/presentationml/2006/main">
  <p:tag name="KSO_WM_TAG_VERSION" val="1.0"/>
  <p:tag name="KSO_WM_BEAUTIFY_FLAG" val="#wm#"/>
  <p:tag name="KSO_WM_TEMPLATE_CATEGORY" val="diagram"/>
  <p:tag name="KSO_WM_TEMPLATE_INDEX" val="20170859"/>
  <p:tag name="KSO_WM_UNIT_TYPE" val="m_h_f"/>
  <p:tag name="KSO_WM_UNIT_INDEX" val="1_2_1"/>
  <p:tag name="KSO_WM_UNIT_ID" val="diagram20170859_2*m_h_f*1_2_1"/>
  <p:tag name="KSO_WM_UNIT_LAYERLEVEL" val="1_1_1"/>
  <p:tag name="KSO_WM_UNIT_VALUE" val="16"/>
  <p:tag name="KSO_WM_UNIT_HIGHLIGHT" val="0"/>
  <p:tag name="KSO_WM_UNIT_COMPATIBLE" val="0"/>
  <p:tag name="KSO_WM_DIAGRAM_GROUP_CODE" val="m1-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402.xml><?xml version="1.0" encoding="utf-8"?>
<p:tagLst xmlns:p="http://schemas.openxmlformats.org/presentationml/2006/main">
  <p:tag name="KSO_WM_TAG_VERSION" val="1.0"/>
  <p:tag name="KSO_WM_BEAUTIFY_FLAG" val="#wm#"/>
  <p:tag name="KSO_WM_TEMPLATE_CATEGORY" val="diagram"/>
  <p:tag name="KSO_WM_TEMPLATE_INDEX" val="20170859"/>
  <p:tag name="KSO_WM_UNIT_TYPE" val="m_h_f"/>
  <p:tag name="KSO_WM_UNIT_INDEX" val="1_3_1"/>
  <p:tag name="KSO_WM_UNIT_ID" val="diagram20170859_2*m_h_f*1_3_1"/>
  <p:tag name="KSO_WM_UNIT_LAYERLEVEL" val="1_1_1"/>
  <p:tag name="KSO_WM_UNIT_VALUE" val="16"/>
  <p:tag name="KSO_WM_UNIT_HIGHLIGHT" val="0"/>
  <p:tag name="KSO_WM_UNIT_COMPATIBLE" val="0"/>
  <p:tag name="KSO_WM_DIAGRAM_GROUP_CODE" val="m1-1"/>
  <p:tag name="KSO_WM_UNIT_NOCLEAR" val="0"/>
  <p:tag name="KSO_WM_UNIT_DIAGRAM_ISNUMVISUAL" val="0"/>
  <p:tag name="KSO_WM_UNIT_DIAGRAM_ISREFERUNIT" val="0"/>
  <p:tag name="KSO_WM_UNIT_PRESET_TEXT" val="单击此处添加文本具体内容，简明扼要的阐述您的观点。"/>
  <p:tag name="KSO_WM_UNIT_TEXT_FILL_FORE_SCHEMECOLOR_INDEX" val="13"/>
  <p:tag name="KSO_WM_UNIT_TEXT_FILL_TYPE" val="1"/>
</p:tagLst>
</file>

<file path=ppt/tags/tag403.xml><?xml version="1.0" encoding="utf-8"?>
<p:tagLst xmlns:p="http://schemas.openxmlformats.org/presentationml/2006/main">
  <p:tag name="ISLIDE.ICON" val="#393551;#25522;#393423;#370598;#181366;#17404;#18243;#64600;#81106;#370928;#393551;#385134;#393845;"/>
  <p:tag name="ISLIDE.DIAGRAM" val="#121256;#468584;#554155;"/>
</p:tagLst>
</file>

<file path=ppt/tags/tag404.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405.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40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07.xml><?xml version="1.0" encoding="utf-8"?>
<p:tagLst xmlns:p="http://schemas.openxmlformats.org/presentationml/2006/main">
  <p:tag name="KSO_WM_TAG_VERSION" val="1.0"/>
  <p:tag name="KSO_WM_BEAUTIFY_FLAG" val="#wm#"/>
  <p:tag name="KSO_WM_UNIT_TYPE" val="i"/>
  <p:tag name="KSO_WM_UNIT_ID" val="diagram160346_5*i*1"/>
  <p:tag name="KSO_WM_TEMPLATE_CATEGORY" val="diagram"/>
  <p:tag name="KSO_WM_TEMPLATE_INDEX" val="160346"/>
  <p:tag name="KSO_WM_UNIT_INDEX" val="1"/>
</p:tagLst>
</file>

<file path=ppt/tags/tag408.xml><?xml version="1.0" encoding="utf-8"?>
<p:tagLst xmlns:p="http://schemas.openxmlformats.org/presentationml/2006/main">
  <p:tag name="KSO_WM_TEMPLATE_CATEGORY" val="diagram"/>
  <p:tag name="KSO_WM_TEMPLATE_INDEX" val="160346"/>
  <p:tag name="KSO_WM_UNIT_TYPE" val="l_i"/>
  <p:tag name="KSO_WM_UNIT_INDEX" val="1_1"/>
  <p:tag name="KSO_WM_UNIT_ID" val="diagram160346_5*l_i*1_1"/>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09.xml><?xml version="1.0" encoding="utf-8"?>
<p:tagLst xmlns:p="http://schemas.openxmlformats.org/presentationml/2006/main">
  <p:tag name="KSO_WM_TEMPLATE_CATEGORY" val="diagram"/>
  <p:tag name="KSO_WM_TEMPLATE_INDEX" val="160346"/>
  <p:tag name="KSO_WM_UNIT_TYPE" val="l_i"/>
  <p:tag name="KSO_WM_UNIT_INDEX" val="1_2"/>
  <p:tag name="KSO_WM_UNIT_ID" val="diagram160346_5*l_i*1_2"/>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410.xml><?xml version="1.0" encoding="utf-8"?>
<p:tagLst xmlns:p="http://schemas.openxmlformats.org/presentationml/2006/main">
  <p:tag name="KSO_WM_TEMPLATE_CATEGORY" val="diagram"/>
  <p:tag name="KSO_WM_TEMPLATE_INDEX" val="160346"/>
  <p:tag name="KSO_WM_UNIT_TYPE" val="l_i"/>
  <p:tag name="KSO_WM_UNIT_INDEX" val="1_3"/>
  <p:tag name="KSO_WM_UNIT_ID" val="diagram160346_5*l_i*1_3"/>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11.xml><?xml version="1.0" encoding="utf-8"?>
<p:tagLst xmlns:p="http://schemas.openxmlformats.org/presentationml/2006/main">
  <p:tag name="KSO_WM_TEMPLATE_CATEGORY" val="diagram"/>
  <p:tag name="KSO_WM_TEMPLATE_INDEX" val="160346"/>
  <p:tag name="KSO_WM_UNIT_TYPE" val="l_i"/>
  <p:tag name="KSO_WM_UNIT_INDEX" val="1_4"/>
  <p:tag name="KSO_WM_UNIT_ID" val="diagram160346_5*l_i*1_4"/>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12.xml><?xml version="1.0" encoding="utf-8"?>
<p:tagLst xmlns:p="http://schemas.openxmlformats.org/presentationml/2006/main">
  <p:tag name="KSO_WM_TEMPLATE_CATEGORY" val="diagram"/>
  <p:tag name="KSO_WM_TEMPLATE_INDEX" val="160346"/>
  <p:tag name="KSO_WM_UNIT_TYPE" val="l_h_f"/>
  <p:tag name="KSO_WM_UNIT_INDEX" val="1_1_1"/>
  <p:tag name="KSO_WM_UNIT_ID" val="diagram160346_5*l_h_f*1_1_1"/>
  <p:tag name="KSO_WM_UNIT_CLEAR" val="1"/>
  <p:tag name="KSO_WM_UNIT_LAYERLEVEL" val="1_1_1"/>
  <p:tag name="KSO_WM_UNIT_VALUE" val="60"/>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413.xml><?xml version="1.0" encoding="utf-8"?>
<p:tagLst xmlns:p="http://schemas.openxmlformats.org/presentationml/2006/main">
  <p:tag name="KSO_WM_TEMPLATE_CATEGORY" val="diagram"/>
  <p:tag name="KSO_WM_TEMPLATE_INDEX" val="160346"/>
  <p:tag name="KSO_WM_UNIT_TYPE" val="l_h_a"/>
  <p:tag name="KSO_WM_UNIT_INDEX" val="1_1_1"/>
  <p:tag name="KSO_WM_UNIT_ID" val="diagram160346_5*l_h_a*1_1_1"/>
  <p:tag name="KSO_WM_UNIT_CLEAR" val="1"/>
  <p:tag name="KSO_WM_UNIT_LAYERLEVEL" val="1_1_1"/>
  <p:tag name="KSO_WM_UNIT_VALUE" val="5"/>
  <p:tag name="KSO_WM_UNIT_HIGHLIGHT" val="0"/>
  <p:tag name="KSO_WM_UNIT_COMPATIBLE" val="0"/>
  <p:tag name="KSO_WM_BEAUTIFY_FLAG" val="#wm#"/>
  <p:tag name="KSO_WM_TAG_VERSION" val="1.0"/>
  <p:tag name="KSO_WM_DIAGRAM_GROUP_CODE" val="l1-1"/>
  <p:tag name="KSO_WM_UNIT_PRESET_TEXT" val="LOREM"/>
  <p:tag name="KSO_WM_UNIT_TEXT_FILL_FORE_SCHEMECOLOR_INDEX" val="5"/>
  <p:tag name="KSO_WM_UNIT_TEXT_FILL_TYPE" val="1"/>
</p:tagLst>
</file>

<file path=ppt/tags/tag414.xml><?xml version="1.0" encoding="utf-8"?>
<p:tagLst xmlns:p="http://schemas.openxmlformats.org/presentationml/2006/main">
  <p:tag name="KSO_WM_TAG_VERSION" val="1.0"/>
  <p:tag name="KSO_WM_BEAUTIFY_FLAG" val="#wm#"/>
  <p:tag name="KSO_WM_UNIT_TYPE" val="i"/>
  <p:tag name="KSO_WM_UNIT_ID" val="diagram160346_5*i*14"/>
  <p:tag name="KSO_WM_TEMPLATE_CATEGORY" val="diagram"/>
  <p:tag name="KSO_WM_TEMPLATE_INDEX" val="160346"/>
  <p:tag name="KSO_WM_UNIT_INDEX" val="14"/>
</p:tagLst>
</file>

<file path=ppt/tags/tag415.xml><?xml version="1.0" encoding="utf-8"?>
<p:tagLst xmlns:p="http://schemas.openxmlformats.org/presentationml/2006/main">
  <p:tag name="KSO_WM_TEMPLATE_CATEGORY" val="diagram"/>
  <p:tag name="KSO_WM_TEMPLATE_INDEX" val="160346"/>
  <p:tag name="KSO_WM_UNIT_TYPE" val="l_i"/>
  <p:tag name="KSO_WM_UNIT_INDEX" val="1_5"/>
  <p:tag name="KSO_WM_UNIT_ID" val="diagram160346_5*l_i*1_5"/>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16.xml><?xml version="1.0" encoding="utf-8"?>
<p:tagLst xmlns:p="http://schemas.openxmlformats.org/presentationml/2006/main">
  <p:tag name="KSO_WM_TEMPLATE_CATEGORY" val="diagram"/>
  <p:tag name="KSO_WM_TEMPLATE_INDEX" val="160346"/>
  <p:tag name="KSO_WM_UNIT_TYPE" val="l_i"/>
  <p:tag name="KSO_WM_UNIT_INDEX" val="1_6"/>
  <p:tag name="KSO_WM_UNIT_ID" val="diagram160346_5*l_i*1_6"/>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17.xml><?xml version="1.0" encoding="utf-8"?>
<p:tagLst xmlns:p="http://schemas.openxmlformats.org/presentationml/2006/main">
  <p:tag name="KSO_WM_TEMPLATE_CATEGORY" val="diagram"/>
  <p:tag name="KSO_WM_TEMPLATE_INDEX" val="160346"/>
  <p:tag name="KSO_WM_UNIT_TYPE" val="l_i"/>
  <p:tag name="KSO_WM_UNIT_INDEX" val="1_7"/>
  <p:tag name="KSO_WM_UNIT_ID" val="diagram160346_5*l_i*1_7"/>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18.xml><?xml version="1.0" encoding="utf-8"?>
<p:tagLst xmlns:p="http://schemas.openxmlformats.org/presentationml/2006/main">
  <p:tag name="KSO_WM_TEMPLATE_CATEGORY" val="diagram"/>
  <p:tag name="KSO_WM_TEMPLATE_INDEX" val="160346"/>
  <p:tag name="KSO_WM_UNIT_TYPE" val="l_i"/>
  <p:tag name="KSO_WM_UNIT_INDEX" val="1_8"/>
  <p:tag name="KSO_WM_UNIT_ID" val="diagram160346_5*l_i*1_8"/>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19.xml><?xml version="1.0" encoding="utf-8"?>
<p:tagLst xmlns:p="http://schemas.openxmlformats.org/presentationml/2006/main">
  <p:tag name="KSO_WM_TEMPLATE_CATEGORY" val="diagram"/>
  <p:tag name="KSO_WM_TEMPLATE_INDEX" val="160346"/>
  <p:tag name="KSO_WM_UNIT_TYPE" val="l_h_f"/>
  <p:tag name="KSO_WM_UNIT_INDEX" val="1_2_1"/>
  <p:tag name="KSO_WM_UNIT_ID" val="diagram160346_5*l_h_f*1_2_1"/>
  <p:tag name="KSO_WM_UNIT_CLEAR" val="1"/>
  <p:tag name="KSO_WM_UNIT_LAYERLEVEL" val="1_1_1"/>
  <p:tag name="KSO_WM_UNIT_VALUE" val="60"/>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4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3_1"/>
  <p:tag name="KSO_WM_UNIT_TEXT_FILL_FORE_SCHEMECOLOR_INDEX" val="14"/>
  <p:tag name="KSO_WM_UNIT_TEXT_FILL_TYPE" val="1"/>
</p:tagLst>
</file>

<file path=ppt/tags/tag420.xml><?xml version="1.0" encoding="utf-8"?>
<p:tagLst xmlns:p="http://schemas.openxmlformats.org/presentationml/2006/main">
  <p:tag name="KSO_WM_TEMPLATE_CATEGORY" val="diagram"/>
  <p:tag name="KSO_WM_TEMPLATE_INDEX" val="160346"/>
  <p:tag name="KSO_WM_UNIT_TYPE" val="l_h_a"/>
  <p:tag name="KSO_WM_UNIT_INDEX" val="1_2_1"/>
  <p:tag name="KSO_WM_UNIT_ID" val="diagram160346_5*l_h_a*1_2_1"/>
  <p:tag name="KSO_WM_UNIT_CLEAR" val="1"/>
  <p:tag name="KSO_WM_UNIT_LAYERLEVEL" val="1_1_1"/>
  <p:tag name="KSO_WM_UNIT_VALUE" val="5"/>
  <p:tag name="KSO_WM_UNIT_HIGHLIGHT" val="0"/>
  <p:tag name="KSO_WM_UNIT_COMPATIBLE" val="0"/>
  <p:tag name="KSO_WM_BEAUTIFY_FLAG" val="#wm#"/>
  <p:tag name="KSO_WM_TAG_VERSION" val="1.0"/>
  <p:tag name="KSO_WM_DIAGRAM_GROUP_CODE" val="l1-1"/>
  <p:tag name="KSO_WM_UNIT_PRESET_TEXT" val="LOREM"/>
  <p:tag name="KSO_WM_UNIT_TEXT_FILL_FORE_SCHEMECOLOR_INDEX" val="6"/>
  <p:tag name="KSO_WM_UNIT_TEXT_FILL_TYPE" val="1"/>
</p:tagLst>
</file>

<file path=ppt/tags/tag421.xml><?xml version="1.0" encoding="utf-8"?>
<p:tagLst xmlns:p="http://schemas.openxmlformats.org/presentationml/2006/main">
  <p:tag name="KSO_WM_BEAUTIFY_FLAG" val="#wm#"/>
  <p:tag name="KSO_WM_TEMPLATE_CATEGORY" val="custom"/>
  <p:tag name="KSO_WM_TEMPLATE_INDEX" val="20184553"/>
</p:tagLst>
</file>

<file path=ppt/tags/tag422.xml><?xml version="1.0" encoding="utf-8"?>
<p:tagLst xmlns:p="http://schemas.openxmlformats.org/presentationml/2006/main">
  <p:tag name="KSO_WM_TAG_VERSION" val="1.0"/>
  <p:tag name="KSO_WM_BEAUTIFY_FLAG" val="#wm#"/>
  <p:tag name="KSO_WM_TEMPLATE_CATEGORY" val="diagram"/>
  <p:tag name="KSO_WM_TEMPLATE_INDEX" val="160663"/>
  <p:tag name="KSO_WM_UNIT_TYPE" val="g"/>
  <p:tag name="KSO_WM_UNIT_INDEX" val="1"/>
  <p:tag name="KSO_WM_UNIT_ID" val="diagram160663_6*g*1"/>
  <p:tag name="KSO_WM_UNIT_CLEAR" val="1"/>
  <p:tag name="KSO_WM_UNIT_LAYERLEVEL" val="1"/>
  <p:tag name="KSO_WM_UNIT_VALUE" val="17"/>
  <p:tag name="KSO_WM_UNIT_HIGHLIGHT" val="0"/>
  <p:tag name="KSO_WM_UNIT_COMPATIBLE" val="1"/>
  <p:tag name="KSO_WM_UNIT_RELATE_UNITID" val="diagram160663_6*l*1"/>
  <p:tag name="KSO_WM_UNIT_PRESET_TEXT_INDEX" val="3"/>
  <p:tag name="KSO_WM_UNIT_PRESET_TEXT_LEN" val="23"/>
</p:tagLst>
</file>

<file path=ppt/tags/tag423.xml><?xml version="1.0" encoding="utf-8"?>
<p:tagLst xmlns:p="http://schemas.openxmlformats.org/presentationml/2006/main">
  <p:tag name="KSO_WM_TAG_VERSION" val="1.0"/>
  <p:tag name="KSO_WM_BEAUTIFY_FLAG" val="#wm#"/>
  <p:tag name="KSO_WM_UNIT_TYPE" val="i"/>
  <p:tag name="KSO_WM_UNIT_ID" val="diagram160060_6*i*1"/>
  <p:tag name="KSO_WM_TEMPLATE_CATEGORY" val="diagram"/>
  <p:tag name="KSO_WM_TEMPLATE_INDEX" val="160060"/>
  <p:tag name="KSO_WM_UNIT_INDEX" val="1"/>
</p:tagLst>
</file>

<file path=ppt/tags/tag42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
  <p:tag name="KSO_WM_UNIT_ID" val="diagram160060_6*l_i*1_1"/>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Lst>
</file>

<file path=ppt/tags/tag425.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2"/>
  <p:tag name="KSO_WM_UNIT_ID" val="diagram160060_6*l_i*1_2"/>
  <p:tag name="KSO_WM_UNIT_CLEAR" val="1"/>
  <p:tag name="KSO_WM_UNIT_LAYERLEVEL" val="1_1"/>
  <p:tag name="KSO_WM_DIAGRAM_GROUP_CODE" val="l1-1"/>
  <p:tag name="KSO_WM_UNIT_LINE_FORE_SCHEMECOLOR_INDEX" val="5"/>
  <p:tag name="KSO_WM_UNIT_LINE_FILL_TYPE" val="2"/>
</p:tagLst>
</file>

<file path=ppt/tags/tag42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1_1"/>
  <p:tag name="KSO_WM_UNIT_ID" val="diagram160060_6*l_h_f*1_1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27.xml><?xml version="1.0" encoding="utf-8"?>
<p:tagLst xmlns:p="http://schemas.openxmlformats.org/presentationml/2006/main">
  <p:tag name="KSO_WM_TAG_VERSION" val="1.0"/>
  <p:tag name="KSO_WM_BEAUTIFY_FLAG" val="#wm#"/>
  <p:tag name="KSO_WM_UNIT_TYPE" val="i"/>
  <p:tag name="KSO_WM_UNIT_ID" val="diagram160060_6*i*8"/>
  <p:tag name="KSO_WM_TEMPLATE_CATEGORY" val="diagram"/>
  <p:tag name="KSO_WM_TEMPLATE_INDEX" val="160060"/>
  <p:tag name="KSO_WM_UNIT_INDEX" val="8"/>
</p:tagLst>
</file>

<file path=ppt/tags/tag42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3"/>
  <p:tag name="KSO_WM_UNIT_ID" val="diagram160060_6*l_i*1_3"/>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Lst>
</file>

<file path=ppt/tags/tag429.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4"/>
  <p:tag name="KSO_WM_UNIT_ID" val="diagram160060_6*l_i*1_4"/>
  <p:tag name="KSO_WM_UNIT_CLEAR" val="1"/>
  <p:tag name="KSO_WM_UNIT_LAYERLEVEL" val="1_1"/>
  <p:tag name="KSO_WM_DIAGRAM_GROUP_CODE" val="l1-1"/>
  <p:tag name="KSO_WM_UNIT_LINE_FORE_SCHEMECOLOR_INDEX" val="6"/>
  <p:tag name="KSO_WM_UNIT_LINE_FILL_TYPE" val="2"/>
</p:tagLst>
</file>

<file path=ppt/tags/tag4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2_1"/>
  <p:tag name="KSO_WM_UNIT_ID" val="diagram20169921_6*l_h_i*1_2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Lst>
</file>

<file path=ppt/tags/tag43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2_1"/>
  <p:tag name="KSO_WM_UNIT_ID" val="diagram160060_6*l_h_f*1_2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31.xml><?xml version="1.0" encoding="utf-8"?>
<p:tagLst xmlns:p="http://schemas.openxmlformats.org/presentationml/2006/main">
  <p:tag name="KSO_WM_TAG_VERSION" val="1.0"/>
  <p:tag name="KSO_WM_BEAUTIFY_FLAG" val="#wm#"/>
  <p:tag name="KSO_WM_UNIT_TYPE" val="i"/>
  <p:tag name="KSO_WM_UNIT_ID" val="diagram160060_6*i*15"/>
  <p:tag name="KSO_WM_TEMPLATE_CATEGORY" val="diagram"/>
  <p:tag name="KSO_WM_TEMPLATE_INDEX" val="160060"/>
  <p:tag name="KSO_WM_UNIT_INDEX" val="15"/>
</p:tagLst>
</file>

<file path=ppt/tags/tag43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5"/>
  <p:tag name="KSO_WM_UNIT_ID" val="diagram160060_6*l_i*1_5"/>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3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6"/>
  <p:tag name="KSO_WM_UNIT_ID" val="diagram160060_6*l_i*1_6"/>
  <p:tag name="KSO_WM_UNIT_CLEAR" val="1"/>
  <p:tag name="KSO_WM_UNIT_LAYERLEVEL" val="1_1"/>
  <p:tag name="KSO_WM_DIAGRAM_GROUP_CODE" val="l1-1"/>
  <p:tag name="KSO_WM_UNIT_LINE_FORE_SCHEMECOLOR_INDEX" val="7"/>
  <p:tag name="KSO_WM_UNIT_LINE_FILL_TYPE" val="2"/>
</p:tagLst>
</file>

<file path=ppt/tags/tag43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3_1"/>
  <p:tag name="KSO_WM_UNIT_ID" val="diagram160060_6*l_h_f*1_3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35.xml><?xml version="1.0" encoding="utf-8"?>
<p:tagLst xmlns:p="http://schemas.openxmlformats.org/presentationml/2006/main">
  <p:tag name="KSO_WM_TAG_VERSION" val="1.0"/>
  <p:tag name="KSO_WM_BEAUTIFY_FLAG" val="#wm#"/>
  <p:tag name="KSO_WM_UNIT_TYPE" val="i"/>
  <p:tag name="KSO_WM_UNIT_ID" val="diagram160060_6*i*22"/>
  <p:tag name="KSO_WM_TEMPLATE_CATEGORY" val="diagram"/>
  <p:tag name="KSO_WM_TEMPLATE_INDEX" val="160060"/>
  <p:tag name="KSO_WM_UNIT_INDEX" val="22"/>
</p:tagLst>
</file>

<file path=ppt/tags/tag43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7"/>
  <p:tag name="KSO_WM_UNIT_ID" val="diagram160060_6*l_i*1_7"/>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Lst>
</file>

<file path=ppt/tags/tag437.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8"/>
  <p:tag name="KSO_WM_UNIT_ID" val="diagram160060_6*l_i*1_8"/>
  <p:tag name="KSO_WM_UNIT_CLEAR" val="1"/>
  <p:tag name="KSO_WM_UNIT_LAYERLEVEL" val="1_1"/>
  <p:tag name="KSO_WM_DIAGRAM_GROUP_CODE" val="l1-1"/>
  <p:tag name="KSO_WM_UNIT_LINE_FORE_SCHEMECOLOR_INDEX" val="5"/>
  <p:tag name="KSO_WM_UNIT_LINE_FILL_TYPE" val="2"/>
</p:tagLst>
</file>

<file path=ppt/tags/tag43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4_1"/>
  <p:tag name="KSO_WM_UNIT_ID" val="diagram160060_6*l_h_f*1_4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39.xml><?xml version="1.0" encoding="utf-8"?>
<p:tagLst xmlns:p="http://schemas.openxmlformats.org/presentationml/2006/main">
  <p:tag name="KSO_WM_TAG_VERSION" val="1.0"/>
  <p:tag name="KSO_WM_BEAUTIFY_FLAG" val="#wm#"/>
  <p:tag name="KSO_WM_UNIT_TYPE" val="i"/>
  <p:tag name="KSO_WM_UNIT_ID" val="diagram160060_6*i*29"/>
  <p:tag name="KSO_WM_TEMPLATE_CATEGORY" val="diagram"/>
  <p:tag name="KSO_WM_TEMPLATE_INDEX" val="160060"/>
  <p:tag name="KSO_WM_UNIT_INDEX" val="29"/>
</p:tagLst>
</file>

<file path=ppt/tags/tag4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44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9"/>
  <p:tag name="KSO_WM_UNIT_ID" val="diagram160060_6*l_i*1_9"/>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Lst>
</file>

<file path=ppt/tags/tag44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0"/>
  <p:tag name="KSO_WM_UNIT_ID" val="diagram160060_6*l_i*1_10"/>
  <p:tag name="KSO_WM_UNIT_CLEAR" val="1"/>
  <p:tag name="KSO_WM_UNIT_LAYERLEVEL" val="1_1"/>
  <p:tag name="KSO_WM_DIAGRAM_GROUP_CODE" val="l1-1"/>
  <p:tag name="KSO_WM_UNIT_LINE_FORE_SCHEMECOLOR_INDEX" val="6"/>
  <p:tag name="KSO_WM_UNIT_LINE_FILL_TYPE" val="2"/>
</p:tagLst>
</file>

<file path=ppt/tags/tag44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5_1"/>
  <p:tag name="KSO_WM_UNIT_ID" val="diagram160060_6*l_h_f*1_5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43.xml><?xml version="1.0" encoding="utf-8"?>
<p:tagLst xmlns:p="http://schemas.openxmlformats.org/presentationml/2006/main">
  <p:tag name="KSO_WM_TAG_VERSION" val="1.0"/>
  <p:tag name="KSO_WM_BEAUTIFY_FLAG" val="#wm#"/>
  <p:tag name="KSO_WM_UNIT_TYPE" val="i"/>
  <p:tag name="KSO_WM_UNIT_ID" val="diagram160060_6*i*36"/>
  <p:tag name="KSO_WM_TEMPLATE_CATEGORY" val="diagram"/>
  <p:tag name="KSO_WM_TEMPLATE_INDEX" val="160060"/>
  <p:tag name="KSO_WM_UNIT_INDEX" val="36"/>
</p:tagLst>
</file>

<file path=ppt/tags/tag44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1"/>
  <p:tag name="KSO_WM_UNIT_ID" val="diagram160060_6*l_i*1_11"/>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45.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2"/>
  <p:tag name="KSO_WM_UNIT_ID" val="diagram160060_6*l_i*1_12"/>
  <p:tag name="KSO_WM_UNIT_CLEAR" val="1"/>
  <p:tag name="KSO_WM_UNIT_LAYERLEVEL" val="1_1"/>
  <p:tag name="KSO_WM_DIAGRAM_GROUP_CODE" val="l1-1"/>
  <p:tag name="KSO_WM_UNIT_LINE_FORE_SCHEMECOLOR_INDEX" val="7"/>
  <p:tag name="KSO_WM_UNIT_LINE_FILL_TYPE" val="2"/>
</p:tagLst>
</file>

<file path=ppt/tags/tag44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6_1"/>
  <p:tag name="KSO_WM_UNIT_ID" val="diagram160060_6*l_h_f*1_6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47.xml><?xml version="1.0" encoding="utf-8"?>
<p:tagLst xmlns:p="http://schemas.openxmlformats.org/presentationml/2006/main">
  <p:tag name="KSO_WM_TAG_VERSION" val="1.0"/>
  <p:tag name="KSO_WM_BEAUTIFY_FLAG" val="#wm#"/>
  <p:tag name="KSO_WM_UNIT_TYPE" val="i"/>
  <p:tag name="KSO_WM_UNIT_ID" val="diagram160060_6*i*15"/>
  <p:tag name="KSO_WM_TEMPLATE_CATEGORY" val="diagram"/>
  <p:tag name="KSO_WM_TEMPLATE_INDEX" val="160060"/>
  <p:tag name="KSO_WM_UNIT_INDEX" val="15"/>
</p:tagLst>
</file>

<file path=ppt/tags/tag44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5"/>
  <p:tag name="KSO_WM_UNIT_ID" val="diagram160060_6*l_i*1_5"/>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49.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6"/>
  <p:tag name="KSO_WM_UNIT_ID" val="diagram160060_6*l_i*1_6"/>
  <p:tag name="KSO_WM_UNIT_CLEAR" val="1"/>
  <p:tag name="KSO_WM_UNIT_LAYERLEVEL" val="1_1"/>
  <p:tag name="KSO_WM_DIAGRAM_GROUP_CODE" val="l1-1"/>
  <p:tag name="KSO_WM_UNIT_LINE_FORE_SCHEMECOLOR_INDEX" val="7"/>
  <p:tag name="KSO_WM_UNIT_LINE_FILL_TYPE" val="2"/>
</p:tagLst>
</file>

<file path=ppt/tags/tag4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2_1"/>
  <p:tag name="KSO_WM_UNIT_TEXT_FILL_FORE_SCHEMECOLOR_INDEX" val="14"/>
  <p:tag name="KSO_WM_UNIT_TEXT_FILL_TYPE" val="1"/>
</p:tagLst>
</file>

<file path=ppt/tags/tag45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3_1"/>
  <p:tag name="KSO_WM_UNIT_ID" val="diagram160060_6*l_h_f*1_3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51.xml><?xml version="1.0" encoding="utf-8"?>
<p:tagLst xmlns:p="http://schemas.openxmlformats.org/presentationml/2006/main">
  <p:tag name="KSO_WM_TAG_VERSION" val="1.0"/>
  <p:tag name="KSO_WM_BEAUTIFY_FLAG" val="#wm#"/>
  <p:tag name="KSO_WM_UNIT_TYPE" val="i"/>
  <p:tag name="KSO_WM_UNIT_ID" val="diagram160060_6*i*36"/>
  <p:tag name="KSO_WM_TEMPLATE_CATEGORY" val="diagram"/>
  <p:tag name="KSO_WM_TEMPLATE_INDEX" val="160060"/>
  <p:tag name="KSO_WM_UNIT_INDEX" val="36"/>
</p:tagLst>
</file>

<file path=ppt/tags/tag45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1"/>
  <p:tag name="KSO_WM_UNIT_ID" val="diagram160060_6*l_i*1_11"/>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53.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2"/>
  <p:tag name="KSO_WM_UNIT_ID" val="diagram160060_6*l_i*1_12"/>
  <p:tag name="KSO_WM_UNIT_CLEAR" val="1"/>
  <p:tag name="KSO_WM_UNIT_LAYERLEVEL" val="1_1"/>
  <p:tag name="KSO_WM_DIAGRAM_GROUP_CODE" val="l1-1"/>
  <p:tag name="KSO_WM_UNIT_LINE_FORE_SCHEMECOLOR_INDEX" val="7"/>
  <p:tag name="KSO_WM_UNIT_LINE_FILL_TYPE" val="2"/>
</p:tagLst>
</file>

<file path=ppt/tags/tag45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6_1"/>
  <p:tag name="KSO_WM_UNIT_ID" val="diagram160060_6*l_h_f*1_6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55.xml><?xml version="1.0" encoding="utf-8"?>
<p:tagLst xmlns:p="http://schemas.openxmlformats.org/presentationml/2006/main">
  <p:tag name="KSO_WM_TAG_VERSION" val="1.0"/>
  <p:tag name="KSO_WM_BEAUTIFY_FLAG" val="#wm#"/>
  <p:tag name="KSO_WM_UNIT_TYPE" val="i"/>
  <p:tag name="KSO_WM_UNIT_ID" val="diagram160060_6*i*22"/>
  <p:tag name="KSO_WM_TEMPLATE_CATEGORY" val="diagram"/>
  <p:tag name="KSO_WM_TEMPLATE_INDEX" val="160060"/>
  <p:tag name="KSO_WM_UNIT_INDEX" val="22"/>
</p:tagLst>
</file>

<file path=ppt/tags/tag45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7"/>
  <p:tag name="KSO_WM_UNIT_ID" val="diagram160060_6*l_i*1_7"/>
  <p:tag name="KSO_WM_UNIT_CLEAR" val="1"/>
  <p:tag name="KSO_WM_UNIT_LAYERLEVEL" val="1_1"/>
  <p:tag name="KSO_WM_DIAGRAM_GROUP_CODE" val="l1-1"/>
  <p:tag name="KSO_WM_UNIT_FILL_FORE_SCHEMECOLOR_INDEX" val="5"/>
  <p:tag name="KSO_WM_UNIT_FILL_TYPE" val="1"/>
  <p:tag name="KSO_WM_UNIT_TEXT_FILL_FORE_SCHEMECOLOR_INDEX" val="5"/>
  <p:tag name="KSO_WM_UNIT_TEXT_FILL_TYPE" val="1"/>
</p:tagLst>
</file>

<file path=ppt/tags/tag457.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8"/>
  <p:tag name="KSO_WM_UNIT_ID" val="diagram160060_6*l_i*1_8"/>
  <p:tag name="KSO_WM_UNIT_CLEAR" val="1"/>
  <p:tag name="KSO_WM_UNIT_LAYERLEVEL" val="1_1"/>
  <p:tag name="KSO_WM_DIAGRAM_GROUP_CODE" val="l1-1"/>
  <p:tag name="KSO_WM_UNIT_LINE_FORE_SCHEMECOLOR_INDEX" val="5"/>
  <p:tag name="KSO_WM_UNIT_LINE_FILL_TYPE" val="2"/>
</p:tagLst>
</file>

<file path=ppt/tags/tag45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4_1"/>
  <p:tag name="KSO_WM_UNIT_ID" val="diagram160060_6*l_h_f*1_4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59.xml><?xml version="1.0" encoding="utf-8"?>
<p:tagLst xmlns:p="http://schemas.openxmlformats.org/presentationml/2006/main">
  <p:tag name="KSO_WM_TAG_VERSION" val="1.0"/>
  <p:tag name="KSO_WM_BEAUTIFY_FLAG" val="#wm#"/>
  <p:tag name="KSO_WM_UNIT_TYPE" val="i"/>
  <p:tag name="KSO_WM_UNIT_ID" val="diagram160060_6*i*29"/>
  <p:tag name="KSO_WM_TEMPLATE_CATEGORY" val="diagram"/>
  <p:tag name="KSO_WM_TEMPLATE_INDEX" val="160060"/>
  <p:tag name="KSO_WM_UNIT_INDEX" val="29"/>
</p:tagLst>
</file>

<file path=ppt/tags/tag4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46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9"/>
  <p:tag name="KSO_WM_UNIT_ID" val="diagram160060_6*l_i*1_9"/>
  <p:tag name="KSO_WM_UNIT_CLEAR" val="1"/>
  <p:tag name="KSO_WM_UNIT_LAYERLEVEL" val="1_1"/>
  <p:tag name="KSO_WM_DIAGRAM_GROUP_CODE" val="l1-1"/>
  <p:tag name="KSO_WM_UNIT_FILL_FORE_SCHEMECOLOR_INDEX" val="6"/>
  <p:tag name="KSO_WM_UNIT_FILL_TYPE" val="1"/>
  <p:tag name="KSO_WM_UNIT_TEXT_FILL_FORE_SCHEMECOLOR_INDEX" val="6"/>
  <p:tag name="KSO_WM_UNIT_TEXT_FILL_TYPE" val="1"/>
</p:tagLst>
</file>

<file path=ppt/tags/tag461.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0"/>
  <p:tag name="KSO_WM_UNIT_ID" val="diagram160060_6*l_i*1_10"/>
  <p:tag name="KSO_WM_UNIT_CLEAR" val="1"/>
  <p:tag name="KSO_WM_UNIT_LAYERLEVEL" val="1_1"/>
  <p:tag name="KSO_WM_DIAGRAM_GROUP_CODE" val="l1-1"/>
  <p:tag name="KSO_WM_UNIT_LINE_FORE_SCHEMECOLOR_INDEX" val="6"/>
  <p:tag name="KSO_WM_UNIT_LINE_FILL_TYPE" val="2"/>
</p:tagLst>
</file>

<file path=ppt/tags/tag462.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5_1"/>
  <p:tag name="KSO_WM_UNIT_ID" val="diagram160060_6*l_h_f*1_5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63.xml><?xml version="1.0" encoding="utf-8"?>
<p:tagLst xmlns:p="http://schemas.openxmlformats.org/presentationml/2006/main">
  <p:tag name="KSO_WM_TAG_VERSION" val="1.0"/>
  <p:tag name="KSO_WM_BEAUTIFY_FLAG" val="#wm#"/>
  <p:tag name="KSO_WM_UNIT_TYPE" val="i"/>
  <p:tag name="KSO_WM_UNIT_ID" val="diagram160060_6*i*36"/>
  <p:tag name="KSO_WM_TEMPLATE_CATEGORY" val="diagram"/>
  <p:tag name="KSO_WM_TEMPLATE_INDEX" val="160060"/>
  <p:tag name="KSO_WM_UNIT_INDEX" val="36"/>
</p:tagLst>
</file>

<file path=ppt/tags/tag464.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1"/>
  <p:tag name="KSO_WM_UNIT_ID" val="diagram160060_6*l_i*1_11"/>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65.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2"/>
  <p:tag name="KSO_WM_UNIT_ID" val="diagram160060_6*l_i*1_12"/>
  <p:tag name="KSO_WM_UNIT_CLEAR" val="1"/>
  <p:tag name="KSO_WM_UNIT_LAYERLEVEL" val="1_1"/>
  <p:tag name="KSO_WM_DIAGRAM_GROUP_CODE" val="l1-1"/>
  <p:tag name="KSO_WM_UNIT_LINE_FORE_SCHEMECOLOR_INDEX" val="7"/>
  <p:tag name="KSO_WM_UNIT_LINE_FILL_TYPE" val="2"/>
</p:tagLst>
</file>

<file path=ppt/tags/tag466.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6_1"/>
  <p:tag name="KSO_WM_UNIT_ID" val="diagram160060_6*l_h_f*1_6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67.xml><?xml version="1.0" encoding="utf-8"?>
<p:tagLst xmlns:p="http://schemas.openxmlformats.org/presentationml/2006/main">
  <p:tag name="KSO_WM_TAG_VERSION" val="1.0"/>
  <p:tag name="KSO_WM_BEAUTIFY_FLAG" val="#wm#"/>
  <p:tag name="KSO_WM_UNIT_TYPE" val="i"/>
  <p:tag name="KSO_WM_UNIT_ID" val="diagram160060_6*i*36"/>
  <p:tag name="KSO_WM_TEMPLATE_CATEGORY" val="diagram"/>
  <p:tag name="KSO_WM_TEMPLATE_INDEX" val="160060"/>
  <p:tag name="KSO_WM_UNIT_INDEX" val="36"/>
</p:tagLst>
</file>

<file path=ppt/tags/tag468.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1"/>
  <p:tag name="KSO_WM_UNIT_ID" val="diagram160060_6*l_i*1_11"/>
  <p:tag name="KSO_WM_UNIT_CLEAR" val="1"/>
  <p:tag name="KSO_WM_UNIT_LAYERLEVEL" val="1_1"/>
  <p:tag name="KSO_WM_DIAGRAM_GROUP_CODE" val="l1-1"/>
  <p:tag name="KSO_WM_UNIT_FILL_FORE_SCHEMECOLOR_INDEX" val="7"/>
  <p:tag name="KSO_WM_UNIT_FILL_TYPE" val="1"/>
  <p:tag name="KSO_WM_UNIT_TEXT_FILL_FORE_SCHEMECOLOR_INDEX" val="7"/>
  <p:tag name="KSO_WM_UNIT_TEXT_FILL_TYPE" val="1"/>
</p:tagLst>
</file>

<file path=ppt/tags/tag469.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i"/>
  <p:tag name="KSO_WM_UNIT_INDEX" val="1_12"/>
  <p:tag name="KSO_WM_UNIT_ID" val="diagram160060_6*l_i*1_12"/>
  <p:tag name="KSO_WM_UNIT_CLEAR" val="1"/>
  <p:tag name="KSO_WM_UNIT_LAYERLEVEL" val="1_1"/>
  <p:tag name="KSO_WM_DIAGRAM_GROUP_CODE" val="l1-1"/>
  <p:tag name="KSO_WM_UNIT_LINE_FORE_SCHEMECOLOR_INDEX" val="7"/>
  <p:tag name="KSO_WM_UNIT_LINE_FILL_TYPE" val="2"/>
</p:tagLst>
</file>

<file path=ppt/tags/tag4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1_1"/>
  <p:tag name="KSO_WM_UNIT_ID" val="diagram20169921_6*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470.xml><?xml version="1.0" encoding="utf-8"?>
<p:tagLst xmlns:p="http://schemas.openxmlformats.org/presentationml/2006/main">
  <p:tag name="KSO_WM_TAG_VERSION" val="1.0"/>
  <p:tag name="KSO_WM_BEAUTIFY_FLAG" val="#wm#"/>
  <p:tag name="KSO_WM_TEMPLATE_CATEGORY" val="diagram"/>
  <p:tag name="KSO_WM_TEMPLATE_INDEX" val="160060"/>
  <p:tag name="KSO_WM_UNIT_TYPE" val="l_h_f"/>
  <p:tag name="KSO_WM_UNIT_INDEX" val="1_6_1"/>
  <p:tag name="KSO_WM_UNIT_ID" val="diagram160060_6*l_h_f*1_6_1"/>
  <p:tag name="KSO_WM_UNIT_CLEAR" val="1"/>
  <p:tag name="KSO_WM_UNIT_LAYERLEVEL" val="1_1_1"/>
  <p:tag name="KSO_WM_UNIT_VALUE" val="26"/>
  <p:tag name="KSO_WM_UNIT_HIGHLIGHT" val="0"/>
  <p:tag name="KSO_WM_UNIT_COMPATIBLE" val="0"/>
  <p:tag name="KSO_WM_UNIT_PRESET_TEXT_INDEX" val="4"/>
  <p:tag name="KSO_WM_UNIT_PRESET_TEXT_LEN" val="57"/>
  <p:tag name="KSO_WM_DIAGRAM_GROUP_CODE" val="l1-1"/>
  <p:tag name="KSO_WM_UNIT_TEXT_FILL_FORE_SCHEMECOLOR_INDEX" val="13"/>
  <p:tag name="KSO_WM_UNIT_TEXT_FILL_TYPE" val="1"/>
</p:tagLst>
</file>

<file path=ppt/tags/tag471.xml><?xml version="1.0" encoding="utf-8"?>
<p:tagLst xmlns:p="http://schemas.openxmlformats.org/presentationml/2006/main">
  <p:tag name="KSO_WM_BEAUTIFY_FLAG" val="#wm#"/>
  <p:tag name="KSO_WM_TEMPLATE_CATEGORY" val="custom"/>
  <p:tag name="KSO_WM_TEMPLATE_INDEX" val="20184553"/>
</p:tagLst>
</file>

<file path=ppt/tags/tag472.xml><?xml version="1.0" encoding="utf-8"?>
<p:tagLst xmlns:p="http://schemas.openxmlformats.org/presentationml/2006/main">
  <p:tag name="KSO_WM_TAG_VERSION" val="1.0"/>
  <p:tag name="KSO_WM_BEAUTIFY_FLAG" val="#wm#"/>
  <p:tag name="KSO_WM_TEMPLATE_CATEGORY" val="diagram"/>
  <p:tag name="KSO_WM_TEMPLATE_INDEX" val="160663"/>
  <p:tag name="KSO_WM_UNIT_TYPE" val="g"/>
  <p:tag name="KSO_WM_UNIT_INDEX" val="1"/>
  <p:tag name="KSO_WM_UNIT_ID" val="diagram160663_6*g*1"/>
  <p:tag name="KSO_WM_UNIT_CLEAR" val="1"/>
  <p:tag name="KSO_WM_UNIT_LAYERLEVEL" val="1"/>
  <p:tag name="KSO_WM_UNIT_VALUE" val="17"/>
  <p:tag name="KSO_WM_UNIT_HIGHLIGHT" val="0"/>
  <p:tag name="KSO_WM_UNIT_COMPATIBLE" val="1"/>
  <p:tag name="KSO_WM_UNIT_RELATE_UNITID" val="diagram160663_6*l*1"/>
  <p:tag name="KSO_WM_UNIT_PRESET_TEXT_INDEX" val="3"/>
  <p:tag name="KSO_WM_UNIT_PRESET_TEXT_LEN" val="23"/>
</p:tagLst>
</file>

<file path=ppt/tags/tag473.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4_1"/>
  <p:tag name="KSO_WM_UNIT_ID" val="diagram20169747_3*q_h_i*1_4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474.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3_1"/>
  <p:tag name="KSO_WM_UNIT_ID" val="diagram20169747_3*q_h_i*1_3_1"/>
  <p:tag name="KSO_WM_UNIT_LAYERLEVEL" val="1_1_1"/>
  <p:tag name="KSO_WM_DIAGRAM_GROUP_CODE" val="q1-1"/>
  <p:tag name="KSO_WM_UNIT_FILL_FORE_SCHEMECOLOR_INDEX" val="8"/>
  <p:tag name="KSO_WM_UNIT_FILL_TYPE" val="1"/>
  <p:tag name="KSO_WM_UNIT_TEXT_FILL_FORE_SCHEMECOLOR_INDEX" val="13"/>
  <p:tag name="KSO_WM_UNIT_TEXT_FILL_TYPE" val="1"/>
</p:tagLst>
</file>

<file path=ppt/tags/tag475.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1_1"/>
  <p:tag name="KSO_WM_UNIT_ID" val="diagram20169747_3*q_h_i*1_1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476.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2_1"/>
  <p:tag name="KSO_WM_UNIT_ID" val="diagram20169747_3*q_h_i*1_2_1"/>
  <p:tag name="KSO_WM_UNIT_LAYERLEVEL" val="1_1_1"/>
  <p:tag name="KSO_WM_DIAGRAM_GROUP_CODE" val="q1-1"/>
  <p:tag name="KSO_WM_UNIT_FILL_FORE_SCHEMECOLOR_INDEX" val="7"/>
  <p:tag name="KSO_WM_UNIT_FILL_TYPE" val="1"/>
  <p:tag name="KSO_WM_UNIT_TEXT_FILL_FORE_SCHEMECOLOR_INDEX" val="13"/>
  <p:tag name="KSO_WM_UNIT_TEXT_FILL_TYPE" val="1"/>
</p:tagLst>
</file>

<file path=ppt/tags/tag477.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3_1"/>
  <p:tag name="KSO_WM_UNIT_TEXT_FILL_FORE_SCHEMECOLOR_INDEX" val="8"/>
  <p:tag name="KSO_WM_UNIT_TEXT_FILL_TYPE" val="1"/>
</p:tagLst>
</file>

<file path=ppt/tags/tag478.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3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3_1"/>
  <p:tag name="KSO_WM_UNIT_TEXT_FILL_FORE_SCHEMECOLOR_INDEX" val="15"/>
  <p:tag name="KSO_WM_UNIT_TEXT_FILL_TYPE" val="1"/>
</p:tagLst>
</file>

<file path=ppt/tags/tag479.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2_1"/>
  <p:tag name="KSO_WM_UNIT_TEXT_FILL_FORE_SCHEMECOLOR_INDEX" val="7"/>
  <p:tag name="KSO_WM_UNIT_TEXT_FILL_TYPE" val="1"/>
</p:tagLst>
</file>

<file path=ppt/tags/tag4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4_1"/>
  <p:tag name="KSO_WM_UNIT_ID" val="diagram20169921_6*l_h_i*1_4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480.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2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2_1"/>
  <p:tag name="KSO_WM_UNIT_TEXT_FILL_FORE_SCHEMECOLOR_INDEX" val="15"/>
  <p:tag name="KSO_WM_UNIT_TEXT_FILL_TYPE" val="1"/>
</p:tagLst>
</file>

<file path=ppt/tags/tag481.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1_1"/>
  <p:tag name="KSO_WM_UNIT_TEXT_FILL_FORE_SCHEMECOLOR_INDEX" val="6"/>
  <p:tag name="KSO_WM_UNIT_TEXT_FILL_TYPE" val="1"/>
</p:tagLst>
</file>

<file path=ppt/tags/tag482.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1_1"/>
  <p:tag name="KSO_WM_UNIT_TEXT_FILL_FORE_SCHEMECOLOR_INDEX" val="15"/>
  <p:tag name="KSO_WM_UNIT_TEXT_FILL_TYPE" val="1"/>
</p:tagLst>
</file>

<file path=ppt/tags/tag483.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4_1"/>
  <p:tag name="KSO_WM_UNIT_TEXT_FILL_FORE_SCHEMECOLOR_INDEX" val="5"/>
  <p:tag name="KSO_WM_UNIT_TEXT_FILL_TYPE" val="1"/>
</p:tagLst>
</file>

<file path=ppt/tags/tag484.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4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4_1"/>
  <p:tag name="KSO_WM_UNIT_TEXT_FILL_FORE_SCHEMECOLOR_INDEX" val="15"/>
  <p:tag name="KSO_WM_UNIT_TEXT_FILL_TYPE" val="1"/>
</p:tagLst>
</file>

<file path=ppt/tags/tag485.xml><?xml version="1.0" encoding="utf-8"?>
<p:tagLst xmlns:p="http://schemas.openxmlformats.org/presentationml/2006/main">
  <p:tag name="KSO_WM_BEAUTIFY_FLAG" val="#wm#"/>
  <p:tag name="KSO_WM_TEMPLATE_CATEGORY" val="custom"/>
  <p:tag name="KSO_WM_TEMPLATE_INDEX" val="20184553"/>
</p:tagLst>
</file>

<file path=ppt/tags/tag486.xml><?xml version="1.0" encoding="utf-8"?>
<p:tagLst xmlns:p="http://schemas.openxmlformats.org/presentationml/2006/main">
  <p:tag name="KSO_WM_TAG_VERSION" val="1.0"/>
  <p:tag name="KSO_WM_BEAUTIFY_FLAG" val="#wm#"/>
  <p:tag name="KSO_WM_UNIT_TYPE" val="i"/>
  <p:tag name="KSO_WM_UNIT_ID" val="diagram160346_5*i*1"/>
  <p:tag name="KSO_WM_TEMPLATE_CATEGORY" val="diagram"/>
  <p:tag name="KSO_WM_TEMPLATE_INDEX" val="160346"/>
  <p:tag name="KSO_WM_UNIT_INDEX" val="1"/>
</p:tagLst>
</file>

<file path=ppt/tags/tag487.xml><?xml version="1.0" encoding="utf-8"?>
<p:tagLst xmlns:p="http://schemas.openxmlformats.org/presentationml/2006/main">
  <p:tag name="KSO_WM_TEMPLATE_CATEGORY" val="diagram"/>
  <p:tag name="KSO_WM_TEMPLATE_INDEX" val="160346"/>
  <p:tag name="KSO_WM_UNIT_TYPE" val="l_i"/>
  <p:tag name="KSO_WM_UNIT_INDEX" val="1_1"/>
  <p:tag name="KSO_WM_UNIT_ID" val="diagram160346_5*l_i*1_1"/>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88.xml><?xml version="1.0" encoding="utf-8"?>
<p:tagLst xmlns:p="http://schemas.openxmlformats.org/presentationml/2006/main">
  <p:tag name="KSO_WM_TEMPLATE_CATEGORY" val="diagram"/>
  <p:tag name="KSO_WM_TEMPLATE_INDEX" val="160346"/>
  <p:tag name="KSO_WM_UNIT_TYPE" val="l_i"/>
  <p:tag name="KSO_WM_UNIT_INDEX" val="1_2"/>
  <p:tag name="KSO_WM_UNIT_ID" val="diagram160346_5*l_i*1_2"/>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89.xml><?xml version="1.0" encoding="utf-8"?>
<p:tagLst xmlns:p="http://schemas.openxmlformats.org/presentationml/2006/main">
  <p:tag name="KSO_WM_TEMPLATE_CATEGORY" val="diagram"/>
  <p:tag name="KSO_WM_TEMPLATE_INDEX" val="160346"/>
  <p:tag name="KSO_WM_UNIT_TYPE" val="l_i"/>
  <p:tag name="KSO_WM_UNIT_INDEX" val="1_3"/>
  <p:tag name="KSO_WM_UNIT_ID" val="diagram160346_5*l_i*1_3"/>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4_1"/>
  <p:tag name="KSO_WM_UNIT_TEXT_FILL_FORE_SCHEMECOLOR_INDEX" val="14"/>
  <p:tag name="KSO_WM_UNIT_TEXT_FILL_TYPE" val="1"/>
</p:tagLst>
</file>

<file path=ppt/tags/tag490.xml><?xml version="1.0" encoding="utf-8"?>
<p:tagLst xmlns:p="http://schemas.openxmlformats.org/presentationml/2006/main">
  <p:tag name="KSO_WM_TEMPLATE_CATEGORY" val="diagram"/>
  <p:tag name="KSO_WM_TEMPLATE_INDEX" val="160346"/>
  <p:tag name="KSO_WM_UNIT_TYPE" val="l_i"/>
  <p:tag name="KSO_WM_UNIT_INDEX" val="1_4"/>
  <p:tag name="KSO_WM_UNIT_ID" val="diagram160346_5*l_i*1_4"/>
  <p:tag name="KSO_WM_UNIT_CLEAR" val="1"/>
  <p:tag name="KSO_WM_UNIT_LAYERLEVEL" val="1_1"/>
  <p:tag name="KSO_WM_BEAUTIFY_FLAG" val="#wm#"/>
  <p:tag name="KSO_WM_TAG_VERSION" val="1.0"/>
  <p:tag name="KSO_WM_DIAGRAM_GROUP_CODE" val="l1-1"/>
  <p:tag name="KSO_WM_UNIT_LINE_FORE_SCHEMECOLOR_INDEX" val="5"/>
  <p:tag name="KSO_WM_UNIT_LINE_FILL_TYPE" val="2"/>
</p:tagLst>
</file>

<file path=ppt/tags/tag491.xml><?xml version="1.0" encoding="utf-8"?>
<p:tagLst xmlns:p="http://schemas.openxmlformats.org/presentationml/2006/main">
  <p:tag name="KSO_WM_TEMPLATE_CATEGORY" val="diagram"/>
  <p:tag name="KSO_WM_TEMPLATE_INDEX" val="160346"/>
  <p:tag name="KSO_WM_UNIT_TYPE" val="l_h_f"/>
  <p:tag name="KSO_WM_UNIT_INDEX" val="1_1_1"/>
  <p:tag name="KSO_WM_UNIT_ID" val="diagram160346_5*l_h_f*1_1_1"/>
  <p:tag name="KSO_WM_UNIT_CLEAR" val="1"/>
  <p:tag name="KSO_WM_UNIT_LAYERLEVEL" val="1_1_1"/>
  <p:tag name="KSO_WM_UNIT_VALUE" val="60"/>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FILL_FORE_SCHEMECOLOR_INDEX" val="5"/>
  <p:tag name="KSO_WM_UNIT_FILL_TYPE" val="1"/>
  <p:tag name="KSO_WM_UNIT_TEXT_FILL_FORE_SCHEMECOLOR_INDEX" val="13"/>
  <p:tag name="KSO_WM_UNIT_TEXT_FILL_TYPE" val="1"/>
</p:tagLst>
</file>

<file path=ppt/tags/tag492.xml><?xml version="1.0" encoding="utf-8"?>
<p:tagLst xmlns:p="http://schemas.openxmlformats.org/presentationml/2006/main">
  <p:tag name="KSO_WM_TEMPLATE_CATEGORY" val="diagram"/>
  <p:tag name="KSO_WM_TEMPLATE_INDEX" val="160346"/>
  <p:tag name="KSO_WM_UNIT_TYPE" val="l_h_a"/>
  <p:tag name="KSO_WM_UNIT_INDEX" val="1_1_1"/>
  <p:tag name="KSO_WM_UNIT_ID" val="diagram160346_5*l_h_a*1_1_1"/>
  <p:tag name="KSO_WM_UNIT_CLEAR" val="1"/>
  <p:tag name="KSO_WM_UNIT_LAYERLEVEL" val="1_1_1"/>
  <p:tag name="KSO_WM_UNIT_VALUE" val="5"/>
  <p:tag name="KSO_WM_UNIT_HIGHLIGHT" val="0"/>
  <p:tag name="KSO_WM_UNIT_COMPATIBLE" val="0"/>
  <p:tag name="KSO_WM_BEAUTIFY_FLAG" val="#wm#"/>
  <p:tag name="KSO_WM_TAG_VERSION" val="1.0"/>
  <p:tag name="KSO_WM_DIAGRAM_GROUP_CODE" val="l1-1"/>
  <p:tag name="KSO_WM_UNIT_PRESET_TEXT" val="LOREM"/>
  <p:tag name="KSO_WM_UNIT_TEXT_FILL_FORE_SCHEMECOLOR_INDEX" val="5"/>
  <p:tag name="KSO_WM_UNIT_TEXT_FILL_TYPE" val="1"/>
</p:tagLst>
</file>

<file path=ppt/tags/tag493.xml><?xml version="1.0" encoding="utf-8"?>
<p:tagLst xmlns:p="http://schemas.openxmlformats.org/presentationml/2006/main">
  <p:tag name="KSO_WM_TAG_VERSION" val="1.0"/>
  <p:tag name="KSO_WM_BEAUTIFY_FLAG" val="#wm#"/>
  <p:tag name="KSO_WM_UNIT_TYPE" val="i"/>
  <p:tag name="KSO_WM_UNIT_ID" val="diagram160346_5*i*14"/>
  <p:tag name="KSO_WM_TEMPLATE_CATEGORY" val="diagram"/>
  <p:tag name="KSO_WM_TEMPLATE_INDEX" val="160346"/>
  <p:tag name="KSO_WM_UNIT_INDEX" val="14"/>
</p:tagLst>
</file>

<file path=ppt/tags/tag494.xml><?xml version="1.0" encoding="utf-8"?>
<p:tagLst xmlns:p="http://schemas.openxmlformats.org/presentationml/2006/main">
  <p:tag name="KSO_WM_TEMPLATE_CATEGORY" val="diagram"/>
  <p:tag name="KSO_WM_TEMPLATE_INDEX" val="160346"/>
  <p:tag name="KSO_WM_UNIT_TYPE" val="l_i"/>
  <p:tag name="KSO_WM_UNIT_INDEX" val="1_5"/>
  <p:tag name="KSO_WM_UNIT_ID" val="diagram160346_5*l_i*1_5"/>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95.xml><?xml version="1.0" encoding="utf-8"?>
<p:tagLst xmlns:p="http://schemas.openxmlformats.org/presentationml/2006/main">
  <p:tag name="KSO_WM_TEMPLATE_CATEGORY" val="diagram"/>
  <p:tag name="KSO_WM_TEMPLATE_INDEX" val="160346"/>
  <p:tag name="KSO_WM_UNIT_TYPE" val="l_i"/>
  <p:tag name="KSO_WM_UNIT_INDEX" val="1_6"/>
  <p:tag name="KSO_WM_UNIT_ID" val="diagram160346_5*l_i*1_6"/>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96.xml><?xml version="1.0" encoding="utf-8"?>
<p:tagLst xmlns:p="http://schemas.openxmlformats.org/presentationml/2006/main">
  <p:tag name="KSO_WM_TEMPLATE_CATEGORY" val="diagram"/>
  <p:tag name="KSO_WM_TEMPLATE_INDEX" val="160346"/>
  <p:tag name="KSO_WM_UNIT_TYPE" val="l_i"/>
  <p:tag name="KSO_WM_UNIT_INDEX" val="1_7"/>
  <p:tag name="KSO_WM_UNIT_ID" val="diagram160346_5*l_i*1_7"/>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97.xml><?xml version="1.0" encoding="utf-8"?>
<p:tagLst xmlns:p="http://schemas.openxmlformats.org/presentationml/2006/main">
  <p:tag name="KSO_WM_TEMPLATE_CATEGORY" val="diagram"/>
  <p:tag name="KSO_WM_TEMPLATE_INDEX" val="160346"/>
  <p:tag name="KSO_WM_UNIT_TYPE" val="l_i"/>
  <p:tag name="KSO_WM_UNIT_INDEX" val="1_8"/>
  <p:tag name="KSO_WM_UNIT_ID" val="diagram160346_5*l_i*1_8"/>
  <p:tag name="KSO_WM_UNIT_CLEAR" val="1"/>
  <p:tag name="KSO_WM_UNIT_LAYERLEVEL" val="1_1"/>
  <p:tag name="KSO_WM_BEAUTIFY_FLAG" val="#wm#"/>
  <p:tag name="KSO_WM_TAG_VERSION" val="1.0"/>
  <p:tag name="KSO_WM_DIAGRAM_GROUP_CODE" val="l1-1"/>
  <p:tag name="KSO_WM_UNIT_LINE_FORE_SCHEMECOLOR_INDEX" val="6"/>
  <p:tag name="KSO_WM_UNIT_LINE_FILL_TYPE" val="2"/>
</p:tagLst>
</file>

<file path=ppt/tags/tag498.xml><?xml version="1.0" encoding="utf-8"?>
<p:tagLst xmlns:p="http://schemas.openxmlformats.org/presentationml/2006/main">
  <p:tag name="KSO_WM_TEMPLATE_CATEGORY" val="diagram"/>
  <p:tag name="KSO_WM_TEMPLATE_INDEX" val="160346"/>
  <p:tag name="KSO_WM_UNIT_TYPE" val="l_h_f"/>
  <p:tag name="KSO_WM_UNIT_INDEX" val="1_2_1"/>
  <p:tag name="KSO_WM_UNIT_ID" val="diagram160346_5*l_h_f*1_2_1"/>
  <p:tag name="KSO_WM_UNIT_CLEAR" val="1"/>
  <p:tag name="KSO_WM_UNIT_LAYERLEVEL" val="1_1_1"/>
  <p:tag name="KSO_WM_UNIT_VALUE" val="60"/>
  <p:tag name="KSO_WM_UNIT_HIGHLIGHT" val="0"/>
  <p:tag name="KSO_WM_UNIT_COMPATIBLE" val="0"/>
  <p:tag name="KSO_WM_BEAUTIFY_FLAG" val="#wm#"/>
  <p:tag name="KSO_WM_UNIT_PRESET_TEXT_INDEX" val="4"/>
  <p:tag name="KSO_WM_UNIT_PRESET_TEXT_LEN" val="40"/>
  <p:tag name="KSO_WM_TAG_VERSION" val="1.0"/>
  <p:tag name="KSO_WM_DIAGRAM_GROUP_CODE" val="l1-1"/>
  <p:tag name="KSO_WM_UNIT_FILL_FORE_SCHEMECOLOR_INDEX" val="6"/>
  <p:tag name="KSO_WM_UNIT_FILL_TYPE" val="1"/>
  <p:tag name="KSO_WM_UNIT_TEXT_FILL_FORE_SCHEMECOLOR_INDEX" val="13"/>
  <p:tag name="KSO_WM_UNIT_TEXT_FILL_TYPE" val="1"/>
</p:tagLst>
</file>

<file path=ppt/tags/tag499.xml><?xml version="1.0" encoding="utf-8"?>
<p:tagLst xmlns:p="http://schemas.openxmlformats.org/presentationml/2006/main">
  <p:tag name="KSO_WM_TEMPLATE_CATEGORY" val="diagram"/>
  <p:tag name="KSO_WM_TEMPLATE_INDEX" val="160346"/>
  <p:tag name="KSO_WM_UNIT_TYPE" val="l_h_a"/>
  <p:tag name="KSO_WM_UNIT_INDEX" val="1_2_1"/>
  <p:tag name="KSO_WM_UNIT_ID" val="diagram160346_5*l_h_a*1_2_1"/>
  <p:tag name="KSO_WM_UNIT_CLEAR" val="1"/>
  <p:tag name="KSO_WM_UNIT_LAYERLEVEL" val="1_1_1"/>
  <p:tag name="KSO_WM_UNIT_VALUE" val="5"/>
  <p:tag name="KSO_WM_UNIT_HIGHLIGHT" val="0"/>
  <p:tag name="KSO_WM_UNIT_COMPATIBLE" val="0"/>
  <p:tag name="KSO_WM_BEAUTIFY_FLAG" val="#wm#"/>
  <p:tag name="KSO_WM_TAG_VERSION" val="1.0"/>
  <p:tag name="KSO_WM_DIAGRAM_GROUP_CODE" val="l1-1"/>
  <p:tag name="KSO_WM_UNIT_PRESET_TEXT" val="LOREM"/>
  <p:tag name="KSO_WM_UNIT_TEXT_FILL_FORE_SCHEMECOLOR_INDEX" val="6"/>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1_1"/>
  <p:tag name="KSO_WM_UNIT_TEXT_FILL_FORE_SCHEMECOLOR_INDEX" val="14"/>
  <p:tag name="KSO_WM_UNIT_TEXT_FILL_TYPE" val="1"/>
</p:tagLst>
</file>

<file path=ppt/tags/tag500.xml><?xml version="1.0" encoding="utf-8"?>
<p:tagLst xmlns:p="http://schemas.openxmlformats.org/presentationml/2006/main">
  <p:tag name="KSO_WM_BEAUTIFY_FLAG" val="#wm#"/>
  <p:tag name="KSO_WM_TEMPLATE_CATEGORY" val="custom"/>
  <p:tag name="KSO_WM_TEMPLATE_INDEX" val="20184553"/>
</p:tagLst>
</file>

<file path=ppt/tags/tag501.xml><?xml version="1.0" encoding="utf-8"?>
<p:tagLst xmlns:p="http://schemas.openxmlformats.org/presentationml/2006/main">
  <p:tag name="KSO_WM_UNIT_TABLE_BEAUTIFY" val="smartTable{99f264fc-7a8c-454c-a48b-0c6ded0cb697}"/>
  <p:tag name="TABLE_ENDDRAG_ORIGIN_RECT" val="418*400"/>
  <p:tag name="TABLE_ENDDRAG_RECT" val="12*105*418*399"/>
</p:tagLst>
</file>

<file path=ppt/tags/tag502.xml><?xml version="1.0" encoding="utf-8"?>
<p:tagLst xmlns:p="http://schemas.openxmlformats.org/presentationml/2006/main">
  <p:tag name="KSO_WM_TAG_VERSION" val="1.0"/>
  <p:tag name="KSO_WM_BEAUTIFY_FLAG" val="#wm#"/>
  <p:tag name="KSO_WM_TEMPLATE_CATEGORY" val="diagram"/>
  <p:tag name="KSO_WM_TEMPLATE_INDEX" val="160663"/>
  <p:tag name="KSO_WM_UNIT_TYPE" val="g"/>
  <p:tag name="KSO_WM_UNIT_INDEX" val="1"/>
  <p:tag name="KSO_WM_UNIT_ID" val="diagram160663_6*g*1"/>
  <p:tag name="KSO_WM_UNIT_CLEAR" val="1"/>
  <p:tag name="KSO_WM_UNIT_LAYERLEVEL" val="1"/>
  <p:tag name="KSO_WM_UNIT_VALUE" val="17"/>
  <p:tag name="KSO_WM_UNIT_HIGHLIGHT" val="0"/>
  <p:tag name="KSO_WM_UNIT_COMPATIBLE" val="1"/>
  <p:tag name="KSO_WM_UNIT_RELATE_UNITID" val="diagram160663_6*l*1"/>
  <p:tag name="KSO_WM_UNIT_PRESET_TEXT_INDEX" val="3"/>
  <p:tag name="KSO_WM_UNIT_PRESET_TEXT_LEN" val="23"/>
</p:tagLst>
</file>

<file path=ppt/tags/tag503.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i"/>
  <p:tag name="KSO_WM_UNIT_INDEX" val="1_1"/>
  <p:tag name="KSO_WM_UNIT_ID" val="diagram20174812_2*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04.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1_1"/>
  <p:tag name="KSO_WM_UNIT_ID" val="diagram20174812_2*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05.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3_1"/>
  <p:tag name="KSO_WM_UNIT_ID" val="diagram20174812_2*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ISCONTENTSTITLE" val="0"/>
  <p:tag name="KSO_WM_UNIT_NOCLEAR" val="0"/>
  <p:tag name="KSO_WM_UNIT_FILL_FORE_SCHEMECOLOR_INDEX" val="5"/>
  <p:tag name="KSO_WM_UNIT_FILL_TYPE" val="1"/>
  <p:tag name="KSO_WM_UNIT_TEXT_FILL_FORE_SCHEMECOLOR_INDEX" val="13"/>
  <p:tag name="KSO_WM_UNIT_TEXT_FILL_TYPE" val="1"/>
</p:tagLst>
</file>

<file path=ppt/tags/tag506.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2_1"/>
  <p:tag name="KSO_WM_UNIT_ID" val="diagram20174812_2*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07.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4_1"/>
  <p:tag name="KSO_WM_UNIT_ID" val="diagram20174812_2*q_h_i*1_4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08.xml><?xml version="1.0" encoding="utf-8"?>
<p:tagLst xmlns:p="http://schemas.openxmlformats.org/presentationml/2006/main">
  <p:tag name="KSO_WM_UNIT_VALUE" val="8"/>
  <p:tag name="KSO_WM_UNIT_HIGHLIGHT" val="0"/>
  <p:tag name="KSO_WM_UNIT_COMPATIBLE" val="0"/>
  <p:tag name="KSO_WM_TAG_VERSION" val="1.0"/>
  <p:tag name="KSO_WM_BEAUTIFY_FLAG" val="#wm#"/>
  <p:tag name="KSO_WM_TEMPLATE_CATEGORY" val="diagram"/>
  <p:tag name="KSO_WM_TEMPLATE_INDEX" val="20174812"/>
  <p:tag name="KSO_WM_UNIT_TYPE" val="q_a"/>
  <p:tag name="KSO_WM_UNIT_INDEX" val="1_1"/>
  <p:tag name="KSO_WM_UNIT_ID" val="diagram20174812_2*q_a*1_1"/>
  <p:tag name="KSO_WM_UNIT_LAYERLEVEL" val="1_1"/>
  <p:tag name="KSO_WM_DIAGRAM_GROUP_CODE" val="q1-1"/>
  <p:tag name="KSO_WM_UNIT_DIAGRAM_ISNUMVISUAL" val="0"/>
  <p:tag name="KSO_WM_UNIT_DIAGRAM_ISREFERUNIT" val="0"/>
  <p:tag name="KSO_WM_UNIT_ISCONTENTSTITLE" val="0"/>
  <p:tag name="KSO_WM_UNIT_NOCLEAR" val="0"/>
  <p:tag name="KSO_WM_UNIT_PRESET_TEXT" val="添加标题"/>
  <p:tag name="KSO_WM_UNIT_TEXT_FILL_FORE_SCHEMECOLOR_INDEX" val="14"/>
  <p:tag name="KSO_WM_UNIT_TEXT_FILL_TYPE" val="1"/>
</p:tagLst>
</file>

<file path=ppt/tags/tag509.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i"/>
  <p:tag name="KSO_WM_UNIT_INDEX" val="1_1"/>
  <p:tag name="KSO_WM_UNIT_ID" val="diagram20174812_1*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510.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2_1"/>
  <p:tag name="KSO_WM_UNIT_ID" val="diagram20174812_1*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1.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1_1"/>
  <p:tag name="KSO_WM_UNIT_ID" val="diagram20174812_1*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2.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3_1"/>
  <p:tag name="KSO_WM_UNIT_ID" val="diagram20174812_1*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3.xml><?xml version="1.0" encoding="utf-8"?>
<p:tagLst xmlns:p="http://schemas.openxmlformats.org/presentationml/2006/main">
  <p:tag name="KSO_WM_UNIT_VALUE" val="8"/>
  <p:tag name="KSO_WM_UNIT_HIGHLIGHT" val="0"/>
  <p:tag name="KSO_WM_UNIT_COMPATIBLE" val="0"/>
  <p:tag name="KSO_WM_TAG_VERSION" val="1.0"/>
  <p:tag name="KSO_WM_BEAUTIFY_FLAG" val="#wm#"/>
  <p:tag name="KSO_WM_TEMPLATE_CATEGORY" val="diagram"/>
  <p:tag name="KSO_WM_TEMPLATE_INDEX" val="20174812"/>
  <p:tag name="KSO_WM_UNIT_TYPE" val="q_a"/>
  <p:tag name="KSO_WM_UNIT_INDEX" val="1_1"/>
  <p:tag name="KSO_WM_UNIT_ID" val="diagram20174812_1*q_a*1_1"/>
  <p:tag name="KSO_WM_UNIT_LAYERLEVEL" val="1_1"/>
  <p:tag name="KSO_WM_DIAGRAM_GROUP_CODE" val="q1-1"/>
  <p:tag name="KSO_WM_UNIT_DIAGRAM_ISNUMVISUAL" val="0"/>
  <p:tag name="KSO_WM_UNIT_DIAGRAM_ISREFERUNIT" val="0"/>
  <p:tag name="KSO_WM_UNIT_ISCONTENTSTITLE" val="0"/>
  <p:tag name="KSO_WM_UNIT_NOCLEAR" val="0"/>
  <p:tag name="KSO_WM_UNIT_PRESET_TEXT" val="添加标题"/>
  <p:tag name="KSO_WM_UNIT_TEXT_FILL_FORE_SCHEMECOLOR_INDEX" val="14"/>
  <p:tag name="KSO_WM_UNIT_TEXT_FILL_TYPE" val="1"/>
</p:tagLst>
</file>

<file path=ppt/tags/tag514.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i"/>
  <p:tag name="KSO_WM_UNIT_INDEX" val="1_1"/>
  <p:tag name="KSO_WM_UNIT_ID" val="diagram20174812_1*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5.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2_1"/>
  <p:tag name="KSO_WM_UNIT_ID" val="diagram20174812_1*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6.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1_1"/>
  <p:tag name="KSO_WM_UNIT_ID" val="diagram20174812_1*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7.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3_1"/>
  <p:tag name="KSO_WM_UNIT_ID" val="diagram20174812_1*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18.xml><?xml version="1.0" encoding="utf-8"?>
<p:tagLst xmlns:p="http://schemas.openxmlformats.org/presentationml/2006/main">
  <p:tag name="KSO_WM_UNIT_VALUE" val="8"/>
  <p:tag name="KSO_WM_UNIT_HIGHLIGHT" val="0"/>
  <p:tag name="KSO_WM_UNIT_COMPATIBLE" val="0"/>
  <p:tag name="KSO_WM_TAG_VERSION" val="1.0"/>
  <p:tag name="KSO_WM_BEAUTIFY_FLAG" val="#wm#"/>
  <p:tag name="KSO_WM_TEMPLATE_CATEGORY" val="diagram"/>
  <p:tag name="KSO_WM_TEMPLATE_INDEX" val="20174812"/>
  <p:tag name="KSO_WM_UNIT_TYPE" val="q_a"/>
  <p:tag name="KSO_WM_UNIT_INDEX" val="1_1"/>
  <p:tag name="KSO_WM_UNIT_ID" val="diagram20174812_1*q_a*1_1"/>
  <p:tag name="KSO_WM_UNIT_LAYERLEVEL" val="1_1"/>
  <p:tag name="KSO_WM_DIAGRAM_GROUP_CODE" val="q1-1"/>
  <p:tag name="KSO_WM_UNIT_DIAGRAM_ISNUMVISUAL" val="0"/>
  <p:tag name="KSO_WM_UNIT_DIAGRAM_ISREFERUNIT" val="0"/>
  <p:tag name="KSO_WM_UNIT_ISCONTENTSTITLE" val="0"/>
  <p:tag name="KSO_WM_UNIT_NOCLEAR" val="0"/>
  <p:tag name="KSO_WM_UNIT_PRESET_TEXT" val="添加标题"/>
  <p:tag name="KSO_WM_UNIT_TEXT_FILL_FORE_SCHEMECOLOR_INDEX" val="14"/>
  <p:tag name="KSO_WM_UNIT_TEXT_FILL_TYPE" val="1"/>
</p:tagLst>
</file>

<file path=ppt/tags/tag519.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i"/>
  <p:tag name="KSO_WM_UNIT_INDEX" val="1_1"/>
  <p:tag name="KSO_WM_UNIT_ID" val="diagram20174812_2*q_i*1_1"/>
  <p:tag name="KSO_WM_UNIT_LAYERLEVEL" val="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3_1"/>
  <p:tag name="KSO_WM_UNIT_TEXT_FILL_FORE_SCHEMECOLOR_INDEX" val="14"/>
  <p:tag name="KSO_WM_UNIT_TEXT_FILL_TYPE" val="1"/>
</p:tagLst>
</file>

<file path=ppt/tags/tag520.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1_1"/>
  <p:tag name="KSO_WM_UNIT_ID" val="diagram20174812_2*q_h_i*1_1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1.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3_1"/>
  <p:tag name="KSO_WM_UNIT_ID" val="diagram20174812_2*q_h_i*1_3_1"/>
  <p:tag name="KSO_WM_UNIT_LAYERLEVEL" val="1_1_1"/>
  <p:tag name="KSO_WM_DIAGRAM_GROUP_CODE" val="q1-1"/>
  <p:tag name="KSO_WM_UNIT_HIGHLIGHT" val="0"/>
  <p:tag name="KSO_WM_UNIT_COMPATIBLE" val="0"/>
  <p:tag name="KSO_WM_UNIT_DIAGRAM_ISNUMVISUAL" val="0"/>
  <p:tag name="KSO_WM_UNIT_DIAGRAM_ISREFERUNIT" val="0"/>
  <p:tag name="KSO_WM_UNIT_ISCONTENTSTITLE" val="0"/>
  <p:tag name="KSO_WM_UNIT_NOCLEAR" val="0"/>
  <p:tag name="KSO_WM_UNIT_FILL_FORE_SCHEMECOLOR_INDEX" val="5"/>
  <p:tag name="KSO_WM_UNIT_FILL_TYPE" val="1"/>
  <p:tag name="KSO_WM_UNIT_TEXT_FILL_FORE_SCHEMECOLOR_INDEX" val="13"/>
  <p:tag name="KSO_WM_UNIT_TEXT_FILL_TYPE" val="1"/>
</p:tagLst>
</file>

<file path=ppt/tags/tag522.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2_1"/>
  <p:tag name="KSO_WM_UNIT_ID" val="diagram20174812_2*q_h_i*1_2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3.xml><?xml version="1.0" encoding="utf-8"?>
<p:tagLst xmlns:p="http://schemas.openxmlformats.org/presentationml/2006/main">
  <p:tag name="KSO_WM_TAG_VERSION" val="1.0"/>
  <p:tag name="KSO_WM_BEAUTIFY_FLAG" val="#wm#"/>
  <p:tag name="KSO_WM_TEMPLATE_CATEGORY" val="diagram"/>
  <p:tag name="KSO_WM_TEMPLATE_INDEX" val="20174812"/>
  <p:tag name="KSO_WM_UNIT_TYPE" val="q_h_i"/>
  <p:tag name="KSO_WM_UNIT_INDEX" val="1_4_1"/>
  <p:tag name="KSO_WM_UNIT_ID" val="diagram20174812_2*q_h_i*1_4_1"/>
  <p:tag name="KSO_WM_UNIT_LAYERLEVEL" val="1_1_1"/>
  <p:tag name="KSO_WM_DIAGRAM_GROUP_CODE" val="q1-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13"/>
  <p:tag name="KSO_WM_UNIT_TEXT_FILL_TYPE" val="1"/>
</p:tagLst>
</file>

<file path=ppt/tags/tag524.xml><?xml version="1.0" encoding="utf-8"?>
<p:tagLst xmlns:p="http://schemas.openxmlformats.org/presentationml/2006/main">
  <p:tag name="KSO_WM_UNIT_VALUE" val="8"/>
  <p:tag name="KSO_WM_UNIT_HIGHLIGHT" val="0"/>
  <p:tag name="KSO_WM_UNIT_COMPATIBLE" val="0"/>
  <p:tag name="KSO_WM_TAG_VERSION" val="1.0"/>
  <p:tag name="KSO_WM_BEAUTIFY_FLAG" val="#wm#"/>
  <p:tag name="KSO_WM_TEMPLATE_CATEGORY" val="diagram"/>
  <p:tag name="KSO_WM_TEMPLATE_INDEX" val="20174812"/>
  <p:tag name="KSO_WM_UNIT_TYPE" val="q_a"/>
  <p:tag name="KSO_WM_UNIT_INDEX" val="1_1"/>
  <p:tag name="KSO_WM_UNIT_ID" val="diagram20174812_2*q_a*1_1"/>
  <p:tag name="KSO_WM_UNIT_LAYERLEVEL" val="1_1"/>
  <p:tag name="KSO_WM_DIAGRAM_GROUP_CODE" val="q1-1"/>
  <p:tag name="KSO_WM_UNIT_DIAGRAM_ISNUMVISUAL" val="0"/>
  <p:tag name="KSO_WM_UNIT_DIAGRAM_ISREFERUNIT" val="0"/>
  <p:tag name="KSO_WM_UNIT_ISCONTENTSTITLE" val="0"/>
  <p:tag name="KSO_WM_UNIT_NOCLEAR" val="0"/>
  <p:tag name="KSO_WM_UNIT_PRESET_TEXT" val="添加标题"/>
  <p:tag name="KSO_WM_UNIT_TEXT_FILL_FORE_SCHEMECOLOR_INDEX" val="14"/>
  <p:tag name="KSO_WM_UNIT_TEXT_FILL_TYPE" val="1"/>
</p:tagLst>
</file>

<file path=ppt/tags/tag525.xml><?xml version="1.0" encoding="utf-8"?>
<p:tagLst xmlns:p="http://schemas.openxmlformats.org/presentationml/2006/main">
  <p:tag name="KSO_WM_UNIT_VALUE" val="8"/>
  <p:tag name="KSO_WM_UNIT_HIGHLIGHT" val="0"/>
  <p:tag name="KSO_WM_UNIT_COMPATIBLE" val="0"/>
  <p:tag name="KSO_WM_TAG_VERSION" val="1.0"/>
  <p:tag name="KSO_WM_BEAUTIFY_FLAG" val="#wm#"/>
  <p:tag name="KSO_WM_TEMPLATE_CATEGORY" val="diagram"/>
  <p:tag name="KSO_WM_TEMPLATE_INDEX" val="20174812"/>
  <p:tag name="KSO_WM_UNIT_TYPE" val="q_a"/>
  <p:tag name="KSO_WM_UNIT_INDEX" val="1_1"/>
  <p:tag name="KSO_WM_UNIT_ID" val="diagram20174812_2*q_a*1_1"/>
  <p:tag name="KSO_WM_UNIT_LAYERLEVEL" val="1_1"/>
  <p:tag name="KSO_WM_DIAGRAM_GROUP_CODE" val="q1-1"/>
  <p:tag name="KSO_WM_UNIT_DIAGRAM_ISNUMVISUAL" val="0"/>
  <p:tag name="KSO_WM_UNIT_DIAGRAM_ISREFERUNIT" val="0"/>
  <p:tag name="KSO_WM_UNIT_ISCONTENTSTITLE" val="0"/>
  <p:tag name="KSO_WM_UNIT_NOCLEAR" val="0"/>
  <p:tag name="KSO_WM_UNIT_PRESET_TEXT" val="添加标题"/>
  <p:tag name="KSO_WM_UNIT_TEXT_FILL_FORE_SCHEMECOLOR_INDEX" val="14"/>
  <p:tag name="KSO_WM_UNIT_TEXT_FILL_TYPE" val="1"/>
</p:tagLst>
</file>

<file path=ppt/tags/tag526.xml><?xml version="1.0" encoding="utf-8"?>
<p:tagLst xmlns:p="http://schemas.openxmlformats.org/presentationml/2006/main">
  <p:tag name="KSO_WM_BEAUTIFY_FLAG" val="#wm#"/>
  <p:tag name="KSO_WM_TEMPLATE_CATEGORY" val="custom"/>
  <p:tag name="KSO_WM_TEMPLATE_INDEX" val="20184553"/>
</p:tagLst>
</file>

<file path=ppt/tags/tag527.xml><?xml version="1.0" encoding="utf-8"?>
<p:tagLst xmlns:p="http://schemas.openxmlformats.org/presentationml/2006/main">
  <p:tag name="KSO_WM_TAG_VERSION" val="1.0"/>
  <p:tag name="KSO_WM_BEAUTIFY_FLAG" val="#wm#"/>
  <p:tag name="KSO_WM_TEMPLATE_CATEGORY" val="diagram"/>
  <p:tag name="KSO_WM_TEMPLATE_INDEX" val="160663"/>
  <p:tag name="KSO_WM_UNIT_TYPE" val="g"/>
  <p:tag name="KSO_WM_UNIT_INDEX" val="1"/>
  <p:tag name="KSO_WM_UNIT_ID" val="diagram160663_6*g*1"/>
  <p:tag name="KSO_WM_UNIT_CLEAR" val="1"/>
  <p:tag name="KSO_WM_UNIT_LAYERLEVEL" val="1"/>
  <p:tag name="KSO_WM_UNIT_VALUE" val="17"/>
  <p:tag name="KSO_WM_UNIT_HIGHLIGHT" val="0"/>
  <p:tag name="KSO_WM_UNIT_COMPATIBLE" val="1"/>
  <p:tag name="KSO_WM_UNIT_RELATE_UNITID" val="diagram160663_6*l*1"/>
  <p:tag name="KSO_WM_UNIT_PRESET_TEXT_INDEX" val="3"/>
  <p:tag name="KSO_WM_UNIT_PRESET_TEXT_LEN" val="23"/>
</p:tagLst>
</file>

<file path=ppt/tags/tag528.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4_1"/>
  <p:tag name="KSO_WM_UNIT_ID" val="diagram20169747_3*q_h_i*1_4_1"/>
  <p:tag name="KSO_WM_UNIT_LAYERLEVEL" val="1_1_1"/>
  <p:tag name="KSO_WM_DIAGRAM_GROUP_CODE" val="q1-1"/>
  <p:tag name="KSO_WM_UNIT_FILL_FORE_SCHEMECOLOR_INDEX" val="5"/>
  <p:tag name="KSO_WM_UNIT_FILL_TYPE" val="1"/>
  <p:tag name="KSO_WM_UNIT_TEXT_FILL_FORE_SCHEMECOLOR_INDEX" val="13"/>
  <p:tag name="KSO_WM_UNIT_TEXT_FILL_TYPE" val="1"/>
</p:tagLst>
</file>

<file path=ppt/tags/tag529.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3_1"/>
  <p:tag name="KSO_WM_UNIT_ID" val="diagram20169747_3*q_h_i*1_3_1"/>
  <p:tag name="KSO_WM_UNIT_LAYERLEVEL" val="1_1_1"/>
  <p:tag name="KSO_WM_DIAGRAM_GROUP_CODE" val="q1-1"/>
  <p:tag name="KSO_WM_UNIT_FILL_FORE_SCHEMECOLOR_INDEX" val="8"/>
  <p:tag name="KSO_WM_UNIT_FILL_TYPE" val="1"/>
  <p:tag name="KSO_WM_UNIT_TEXT_FILL_FORE_SCHEMECOLOR_INDEX" val="13"/>
  <p:tag name="KSO_WM_UNIT_TEXT_FILL_TYPE" val="1"/>
</p:tagLst>
</file>

<file path=ppt/tags/tag5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1_1"/>
  <p:tag name="KSO_WM_UNIT_ID" val="diagram20169921_6*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530.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1_1"/>
  <p:tag name="KSO_WM_UNIT_ID" val="diagram20169747_3*q_h_i*1_1_1"/>
  <p:tag name="KSO_WM_UNIT_LAYERLEVEL" val="1_1_1"/>
  <p:tag name="KSO_WM_DIAGRAM_GROUP_CODE" val="q1-1"/>
  <p:tag name="KSO_WM_UNIT_FILL_FORE_SCHEMECOLOR_INDEX" val="6"/>
  <p:tag name="KSO_WM_UNIT_FILL_TYPE" val="1"/>
  <p:tag name="KSO_WM_UNIT_TEXT_FILL_FORE_SCHEMECOLOR_INDEX" val="13"/>
  <p:tag name="KSO_WM_UNIT_TEXT_FILL_TYPE" val="1"/>
</p:tagLst>
</file>

<file path=ppt/tags/tag531.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i"/>
  <p:tag name="KSO_WM_UNIT_INDEX" val="1_2_1"/>
  <p:tag name="KSO_WM_UNIT_ID" val="diagram20169747_3*q_h_i*1_2_1"/>
  <p:tag name="KSO_WM_UNIT_LAYERLEVEL" val="1_1_1"/>
  <p:tag name="KSO_WM_DIAGRAM_GROUP_CODE" val="q1-1"/>
  <p:tag name="KSO_WM_UNIT_FILL_FORE_SCHEMECOLOR_INDEX" val="7"/>
  <p:tag name="KSO_WM_UNIT_FILL_TYPE" val="1"/>
  <p:tag name="KSO_WM_UNIT_TEXT_FILL_FORE_SCHEMECOLOR_INDEX" val="13"/>
  <p:tag name="KSO_WM_UNIT_TEXT_FILL_TYPE" val="1"/>
</p:tagLst>
</file>

<file path=ppt/tags/tag532.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3_1"/>
  <p:tag name="KSO_WM_UNIT_TEXT_FILL_FORE_SCHEMECOLOR_INDEX" val="8"/>
  <p:tag name="KSO_WM_UNIT_TEXT_FILL_TYPE" val="1"/>
</p:tagLst>
</file>

<file path=ppt/tags/tag533.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3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3_1"/>
  <p:tag name="KSO_WM_UNIT_TEXT_FILL_FORE_SCHEMECOLOR_INDEX" val="15"/>
  <p:tag name="KSO_WM_UNIT_TEXT_FILL_TYPE" val="1"/>
</p:tagLst>
</file>

<file path=ppt/tags/tag534.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2_1"/>
  <p:tag name="KSO_WM_UNIT_TEXT_FILL_FORE_SCHEMECOLOR_INDEX" val="7"/>
  <p:tag name="KSO_WM_UNIT_TEXT_FILL_TYPE" val="1"/>
</p:tagLst>
</file>

<file path=ppt/tags/tag535.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2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2_1"/>
  <p:tag name="KSO_WM_UNIT_TEXT_FILL_FORE_SCHEMECOLOR_INDEX" val="15"/>
  <p:tag name="KSO_WM_UNIT_TEXT_FILL_TYPE" val="1"/>
</p:tagLst>
</file>

<file path=ppt/tags/tag536.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1_1"/>
  <p:tag name="KSO_WM_UNIT_TEXT_FILL_FORE_SCHEMECOLOR_INDEX" val="6"/>
  <p:tag name="KSO_WM_UNIT_TEXT_FILL_TYPE" val="1"/>
</p:tagLst>
</file>

<file path=ppt/tags/tag537.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1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1_1"/>
  <p:tag name="KSO_WM_UNIT_TEXT_FILL_FORE_SCHEMECOLOR_INDEX" val="15"/>
  <p:tag name="KSO_WM_UNIT_TEXT_FILL_TYPE" val="1"/>
</p:tagLst>
</file>

<file path=ppt/tags/tag538.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a"/>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q1-1"/>
  <p:tag name="KSO_WM_UNIT_ID" val="diagram20169747_3*q_h_a*1_4_1"/>
  <p:tag name="KSO_WM_UNIT_TEXT_FILL_FORE_SCHEMECOLOR_INDEX" val="5"/>
  <p:tag name="KSO_WM_UNIT_TEXT_FILL_TYPE" val="1"/>
</p:tagLst>
</file>

<file path=ppt/tags/tag539.xml><?xml version="1.0" encoding="utf-8"?>
<p:tagLst xmlns:p="http://schemas.openxmlformats.org/presentationml/2006/main">
  <p:tag name="KSO_WM_TAG_VERSION" val="1.0"/>
  <p:tag name="KSO_WM_BEAUTIFY_FLAG" val="#wm#"/>
  <p:tag name="KSO_WM_TEMPLATE_CATEGORY" val="diagram"/>
  <p:tag name="KSO_WM_TEMPLATE_INDEX" val="20169747"/>
  <p:tag name="KSO_WM_UNIT_TYPE" val="q_h_f"/>
  <p:tag name="KSO_WM_UNIT_INDEX" val="1_4_1"/>
  <p:tag name="KSO_WM_UNIT_LAYERLEVEL" val="1_1_1"/>
  <p:tag name="KSO_WM_UNIT_VALUE" val="18"/>
  <p:tag name="KSO_WM_UNIT_HIGHLIGHT" val="0"/>
  <p:tag name="KSO_WM_UNIT_COMPATIBLE" val="0"/>
  <p:tag name="KSO_WM_UNIT_CLEAR" val="0"/>
  <p:tag name="KSO_WM_UNIT_PRESET_TEXT_INDEX" val="4"/>
  <p:tag name="KSO_WM_UNIT_PRESET_TEXT_LEN" val="26"/>
  <p:tag name="KSO_WM_DIAGRAM_GROUP_CODE" val="q1-1"/>
  <p:tag name="KSO_WM_UNIT_ID" val="diagram20169747_3*q_h_f*1_4_1"/>
  <p:tag name="KSO_WM_UNIT_TEXT_FILL_FORE_SCHEMECOLOR_INDEX" val="15"/>
  <p:tag name="KSO_WM_UNIT_TEXT_FILL_TYPE" val="1"/>
</p:tagLst>
</file>

<file path=ppt/tags/tag5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1_1"/>
  <p:tag name="KSO_WM_UNIT_TEXT_FILL_FORE_SCHEMECOLOR_INDEX" val="14"/>
  <p:tag name="KSO_WM_UNIT_TEXT_FILL_TYPE" val="1"/>
</p:tagLst>
</file>

<file path=ppt/tags/tag540.xml><?xml version="1.0" encoding="utf-8"?>
<p:tagLst xmlns:p="http://schemas.openxmlformats.org/presentationml/2006/main">
  <p:tag name="KSO_WM_BEAUTIFY_FLAG" val="#wm#"/>
  <p:tag name="KSO_WM_TEMPLATE_CATEGORY" val="custom"/>
  <p:tag name="KSO_WM_TEMPLATE_INDEX" val="20184553"/>
</p:tagLst>
</file>

<file path=ppt/tags/tag541.xml><?xml version="1.0" encoding="utf-8"?>
<p:tagLst xmlns:p="http://schemas.openxmlformats.org/presentationml/2006/main">
  <p:tag name="KSO_WM_TAG_VERSION" val="1.0"/>
  <p:tag name="KSO_WM_BEAUTIFY_FLAG" val="#wm#"/>
  <p:tag name="KSO_WM_UNIT_TYPE" val="i"/>
  <p:tag name="KSO_WM_UNIT_ID" val="diagram160289_5*i*1"/>
  <p:tag name="KSO_WM_TEMPLATE_CATEGORY" val="diagram"/>
  <p:tag name="KSO_WM_TEMPLATE_INDEX" val="160289"/>
  <p:tag name="KSO_WM_UNIT_INDEX" val="1"/>
</p:tagLst>
</file>

<file path=ppt/tags/tag542.xml><?xml version="1.0" encoding="utf-8"?>
<p:tagLst xmlns:p="http://schemas.openxmlformats.org/presentationml/2006/main">
  <p:tag name="KSO_WM_TAG_VERSION" val="1.0"/>
  <p:tag name="KSO_WM_TEMPLATE_CATEGORY" val="diagram"/>
  <p:tag name="KSO_WM_TEMPLATE_INDEX" val="160289"/>
  <p:tag name="KSO_WM_UNIT_TYPE" val="l_h_f"/>
  <p:tag name="KSO_WM_UNIT_INDEX" val="1_1_1"/>
  <p:tag name="KSO_WM_UNIT_ID" val="260*l_h_f*1_1_1"/>
  <p:tag name="KSO_WM_UNIT_CLEAR" val="1"/>
  <p:tag name="KSO_WM_UNIT_LAYERLEVEL" val="1_1_1"/>
  <p:tag name="KSO_WM_UNIT_VALUE" val="28"/>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5"/>
  <p:tag name="KSO_WM_UNIT_FILL_TYPE" val="1"/>
  <p:tag name="KSO_WM_UNIT_TEXT_FILL_FORE_SCHEMECOLOR_INDEX" val="13"/>
  <p:tag name="KSO_WM_UNIT_TEXT_FILL_TYPE" val="1"/>
</p:tagLst>
</file>

<file path=ppt/tags/tag543.xml><?xml version="1.0" encoding="utf-8"?>
<p:tagLst xmlns:p="http://schemas.openxmlformats.org/presentationml/2006/main">
  <p:tag name="KSO_WM_TAG_VERSION" val="1.0"/>
  <p:tag name="KSO_WM_TEMPLATE_CATEGORY" val="diagram"/>
  <p:tag name="KSO_WM_TEMPLATE_INDEX" val="160289"/>
  <p:tag name="KSO_WM_UNIT_TYPE" val="l_h_a"/>
  <p:tag name="KSO_WM_UNIT_INDEX" val="1_1_1"/>
  <p:tag name="KSO_WM_UNIT_ID" val="260*l_h_a*1_1_1"/>
  <p:tag name="KSO_WM_UNIT_CLEAR" val="1"/>
  <p:tag name="KSO_WM_UNIT_LAYERLEVEL" val="1_1_1"/>
  <p:tag name="KSO_WM_UNIT_VALUE" val="3"/>
  <p:tag name="KSO_WM_UNIT_HIGHLIGHT" val="0"/>
  <p:tag name="KSO_WM_UNIT_COMPATIBLE" val="0"/>
  <p:tag name="KSO_WM_BEAUTIFY_FLAG" val="#wm#"/>
  <p:tag name="KSO_WM_DIAGRAM_GROUP_CODE" val="l1-1"/>
  <p:tag name="KSO_WM_UNIT_PRESET_TEXT" val="LOREM"/>
  <p:tag name="KSO_WM_UNIT_TEXT_FILL_FORE_SCHEMECOLOR_INDEX" val="5"/>
  <p:tag name="KSO_WM_UNIT_TEXT_FILL_TYPE" val="1"/>
</p:tagLst>
</file>

<file path=ppt/tags/tag544.xml><?xml version="1.0" encoding="utf-8"?>
<p:tagLst xmlns:p="http://schemas.openxmlformats.org/presentationml/2006/main">
  <p:tag name="KSO_WM_TAG_VERSION" val="1.0"/>
  <p:tag name="KSO_WM_BEAUTIFY_FLAG" val="#wm#"/>
  <p:tag name="KSO_WM_UNIT_TYPE" val="i"/>
  <p:tag name="KSO_WM_UNIT_ID" val="diagram160289_5*i*8"/>
  <p:tag name="KSO_WM_TEMPLATE_CATEGORY" val="diagram"/>
  <p:tag name="KSO_WM_TEMPLATE_INDEX" val="160289"/>
  <p:tag name="KSO_WM_UNIT_INDEX" val="8"/>
</p:tagLst>
</file>

<file path=ppt/tags/tag545.xml><?xml version="1.0" encoding="utf-8"?>
<p:tagLst xmlns:p="http://schemas.openxmlformats.org/presentationml/2006/main">
  <p:tag name="KSO_WM_TAG_VERSION" val="1.0"/>
  <p:tag name="KSO_WM_TEMPLATE_CATEGORY" val="diagram"/>
  <p:tag name="KSO_WM_TEMPLATE_INDEX" val="160289"/>
  <p:tag name="KSO_WM_UNIT_TYPE" val="l_h_f"/>
  <p:tag name="KSO_WM_UNIT_INDEX" val="1_2_1"/>
  <p:tag name="KSO_WM_UNIT_ID" val="260*l_h_f*1_2_1"/>
  <p:tag name="KSO_WM_UNIT_CLEAR" val="1"/>
  <p:tag name="KSO_WM_UNIT_LAYERLEVEL" val="1_1_1"/>
  <p:tag name="KSO_WM_UNIT_VALUE" val="28"/>
  <p:tag name="KSO_WM_UNIT_HIGHLIGHT" val="0"/>
  <p:tag name="KSO_WM_UNIT_COMPATIBLE" val="0"/>
  <p:tag name="KSO_WM_BEAUTIFY_FLAG" val="#wm#"/>
  <p:tag name="KSO_WM_UNIT_PRESET_TEXT_INDEX" val="4"/>
  <p:tag name="KSO_WM_UNIT_PRESET_TEXT_LEN" val="56"/>
  <p:tag name="KSO_WM_DIAGRAM_GROUP_CODE" val="l1-1"/>
  <p:tag name="KSO_WM_UNIT_FILL_FORE_SCHEMECOLOR_INDEX" val="6"/>
  <p:tag name="KSO_WM_UNIT_FILL_TYPE" val="1"/>
  <p:tag name="KSO_WM_UNIT_TEXT_FILL_FORE_SCHEMECOLOR_INDEX" val="13"/>
  <p:tag name="KSO_WM_UNIT_TEXT_FILL_TYPE" val="1"/>
</p:tagLst>
</file>

<file path=ppt/tags/tag546.xml><?xml version="1.0" encoding="utf-8"?>
<p:tagLst xmlns:p="http://schemas.openxmlformats.org/presentationml/2006/main">
  <p:tag name="KSO_WM_TAG_VERSION" val="1.0"/>
  <p:tag name="KSO_WM_TEMPLATE_CATEGORY" val="diagram"/>
  <p:tag name="KSO_WM_TEMPLATE_INDEX" val="160289"/>
  <p:tag name="KSO_WM_UNIT_TYPE" val="l_h_a"/>
  <p:tag name="KSO_WM_UNIT_INDEX" val="1_2_1"/>
  <p:tag name="KSO_WM_UNIT_ID" val="260*l_h_a*1_2_1"/>
  <p:tag name="KSO_WM_UNIT_CLEAR" val="1"/>
  <p:tag name="KSO_WM_UNIT_LAYERLEVEL" val="1_1_1"/>
  <p:tag name="KSO_WM_UNIT_VALUE" val="3"/>
  <p:tag name="KSO_WM_UNIT_HIGHLIGHT" val="0"/>
  <p:tag name="KSO_WM_UNIT_COMPATIBLE" val="0"/>
  <p:tag name="KSO_WM_BEAUTIFY_FLAG" val="#wm#"/>
  <p:tag name="KSO_WM_DIAGRAM_GROUP_CODE" val="l1-1"/>
  <p:tag name="KSO_WM_UNIT_PRESET_TEXT" val="LOREM"/>
  <p:tag name="KSO_WM_UNIT_TEXT_FILL_FORE_SCHEMECOLOR_INDEX" val="6"/>
  <p:tag name="KSO_WM_UNIT_TEXT_FILL_TYPE" val="1"/>
</p:tagLst>
</file>

<file path=ppt/tags/tag547.xml><?xml version="1.0" encoding="utf-8"?>
<p:tagLst xmlns:p="http://schemas.openxmlformats.org/presentationml/2006/main">
  <p:tag name="KSO_WM_BEAUTIFY_FLAG" val="#wm#"/>
  <p:tag name="KSO_WM_TEMPLATE_CATEGORY" val="custom"/>
  <p:tag name="KSO_WM_TEMPLATE_INDEX" val="20184553"/>
</p:tagLst>
</file>

<file path=ppt/tags/tag548.xml><?xml version="1.0" encoding="utf-8"?>
<p:tagLst xmlns:p="http://schemas.openxmlformats.org/presentationml/2006/main">
  <p:tag name="KSO_WM_BEAUTIFY_FLAG" val="#wm#"/>
  <p:tag name="KSO_WM_TEMPLATE_CATEGORY" val="custom"/>
  <p:tag name="KSO_WM_TEMPLATE_INDEX" val="20184553"/>
</p:tagLst>
</file>

<file path=ppt/tags/tag549.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70353_4*m_h_a*1_4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9"/>
  <p:tag name="KSO_WM_UNIT_FILL_TYPE" val="1"/>
  <p:tag name="KSO_WM_UNIT_TEXT_FILL_FORE_SCHEMECOLOR_INDEX" val="14"/>
  <p:tag name="KSO_WM_UNIT_TEXT_FILL_TYPE" val="1"/>
</p:tagLst>
</file>

<file path=ppt/tags/tag5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550.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70353_4*m_h_a*1_3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7"/>
  <p:tag name="KSO_WM_UNIT_FILL_TYPE" val="1"/>
  <p:tag name="KSO_WM_UNIT_TEXT_FILL_FORE_SCHEMECOLOR_INDEX" val="14"/>
  <p:tag name="KSO_WM_UNIT_TEXT_FILL_TYPE" val="1"/>
</p:tagLst>
</file>

<file path=ppt/tags/tag551.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70353_4*m_h_a*1_2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6"/>
  <p:tag name="KSO_WM_UNIT_FILL_TYPE" val="1"/>
  <p:tag name="KSO_WM_UNIT_TEXT_FILL_FORE_SCHEMECOLOR_INDEX" val="14"/>
  <p:tag name="KSO_WM_UNIT_TEXT_FILL_TYPE" val="1"/>
</p:tagLst>
</file>

<file path=ppt/tags/tag552.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70353_4*m_h_a*1_1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5"/>
  <p:tag name="KSO_WM_UNIT_FILL_TYPE" val="1"/>
  <p:tag name="KSO_WM_UNIT_TEXT_FILL_FORE_SCHEMECOLOR_INDEX" val="14"/>
  <p:tag name="KSO_WM_UNIT_TEXT_FILL_TYPE" val="1"/>
</p:tagLst>
</file>

<file path=ppt/tags/tag553.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70353_4*m_h_f*1_1_1"/>
  <p:tag name="KSO_WM_TEMPLATE_CATEGORY" val="diagram"/>
  <p:tag name="KSO_WM_TEMPLATE_INDEX" val="20170353"/>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554.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70353_4*m_h_f*1_2_1"/>
  <p:tag name="KSO_WM_TEMPLATE_CATEGORY" val="diagram"/>
  <p:tag name="KSO_WM_TEMPLATE_INDEX" val="20170353"/>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555.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70353_4*m_h_f*1_3_1"/>
  <p:tag name="KSO_WM_TEMPLATE_CATEGORY" val="diagram"/>
  <p:tag name="KSO_WM_TEMPLATE_INDEX" val="20170353"/>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556.xml><?xml version="1.0" encoding="utf-8"?>
<p:tagLst xmlns:p="http://schemas.openxmlformats.org/presentationml/2006/main">
  <p:tag name="KSO_WM_UNIT_SUBTYPE" val="a"/>
  <p:tag name="KSO_WM_UNIT_NOCLEAR" val="0"/>
  <p:tag name="KSO_WM_UNIT_VALUE" val="3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170353_4*m_h_f*1_4_1"/>
  <p:tag name="KSO_WM_TEMPLATE_CATEGORY" val="diagram"/>
  <p:tag name="KSO_WM_TEMPLATE_INDEX" val="20170353"/>
  <p:tag name="KSO_WM_UNIT_LAYERLEVEL" val="1_1_1"/>
  <p:tag name="KSO_WM_TAG_VERSION" val="1.0"/>
  <p:tag name="KSO_WM_BEAUTIFY_FLAG" val="#wm#"/>
  <p:tag name="KSO_WM_UNIT_PRESET_TEXT" val="点击此处添加正文，文字是您思想的提炼，为了演示发布的良好效果，请言简意赅的阐述您的观点。"/>
  <p:tag name="KSO_WM_UNIT_TEXT_FILL_FORE_SCHEMECOLOR_INDEX" val="13"/>
  <p:tag name="KSO_WM_UNIT_TEXT_FILL_TYPE" val="1"/>
</p:tagLst>
</file>

<file path=ppt/tags/tag557.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70353_4*m_h_a*1_5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10"/>
  <p:tag name="KSO_WM_UNIT_FILL_TYPE" val="1"/>
  <p:tag name="KSO_WM_UNIT_TEXT_FILL_FORE_SCHEMECOLOR_INDEX" val="14"/>
  <p:tag name="KSO_WM_UNIT_TEXT_FILL_TYPE" val="1"/>
</p:tagLst>
</file>

<file path=ppt/tags/tag558.xml><?xml version="1.0" encoding="utf-8"?>
<p:tagLst xmlns:p="http://schemas.openxmlformats.org/presentationml/2006/main">
  <p:tag name="KSO_WM_TAG_VERSION" val="1.0"/>
  <p:tag name="KSO_WM_BEAUTIFY_FLAG" val="#wm#"/>
  <p:tag name="KSO_WM_TEMPLATE_CATEGORY" val="diagram"/>
  <p:tag name="KSO_WM_TEMPLATE_INDEX" val="160663"/>
  <p:tag name="KSO_WM_UNIT_TYPE" val="g"/>
  <p:tag name="KSO_WM_UNIT_INDEX" val="1"/>
  <p:tag name="KSO_WM_UNIT_ID" val="diagram160663_6*g*1"/>
  <p:tag name="KSO_WM_UNIT_CLEAR" val="1"/>
  <p:tag name="KSO_WM_UNIT_LAYERLEVEL" val="1"/>
  <p:tag name="KSO_WM_UNIT_VALUE" val="17"/>
  <p:tag name="KSO_WM_UNIT_HIGHLIGHT" val="0"/>
  <p:tag name="KSO_WM_UNIT_COMPATIBLE" val="1"/>
  <p:tag name="KSO_WM_UNIT_RELATE_UNITID" val="diagram160663_6*l*1"/>
  <p:tag name="KSO_WM_UNIT_PRESET_TEXT_INDEX" val="3"/>
  <p:tag name="KSO_WM_UNIT_PRESET_TEXT_LEN" val="23"/>
</p:tagLst>
</file>

<file path=ppt/tags/tag559.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170353_4*m_h_a*1_4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9"/>
  <p:tag name="KSO_WM_UNIT_FILL_TYPE" val="1"/>
  <p:tag name="KSO_WM_UNIT_TEXT_FILL_FORE_SCHEMECOLOR_INDEX" val="14"/>
  <p:tag name="KSO_WM_UNIT_TEXT_FILL_TYPE" val="1"/>
</p:tagLst>
</file>

<file path=ppt/tags/tag5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560.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70353_4*m_h_a*1_5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10"/>
  <p:tag name="KSO_WM_UNIT_FILL_TYPE" val="1"/>
  <p:tag name="KSO_WM_UNIT_TEXT_FILL_FORE_SCHEMECOLOR_INDEX" val="14"/>
  <p:tag name="KSO_WM_UNIT_TEXT_FILL_TYPE" val="1"/>
</p:tagLst>
</file>

<file path=ppt/tags/tag561.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70353_4*m_h_a*1_5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10"/>
  <p:tag name="KSO_WM_UNIT_FILL_TYPE" val="1"/>
  <p:tag name="KSO_WM_UNIT_TEXT_FILL_FORE_SCHEMECOLOR_INDEX" val="14"/>
  <p:tag name="KSO_WM_UNIT_TEXT_FILL_TYPE" val="1"/>
</p:tagLst>
</file>

<file path=ppt/tags/tag562.xml><?xml version="1.0" encoding="utf-8"?>
<p:tagLst xmlns:p="http://schemas.openxmlformats.org/presentationml/2006/main">
  <p:tag name="KSO_WM_UNIT_ISCONTENTSTITLE" val="0"/>
  <p:tag name="KSO_WM_UNIT_ISNUMDGMTITLE" val="0"/>
  <p:tag name="KSO_WM_UNIT_NOCLEAR" val="0"/>
  <p:tag name="KSO_WM_UNIT_VALUE" val="2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170353_4*m_h_a*1_5_1"/>
  <p:tag name="KSO_WM_TEMPLATE_CATEGORY" val="diagram"/>
  <p:tag name="KSO_WM_TEMPLATE_INDEX" val="20170353"/>
  <p:tag name="KSO_WM_UNIT_LAYERLEVEL" val="1_1_1"/>
  <p:tag name="KSO_WM_TAG_VERSION" val="1.0"/>
  <p:tag name="KSO_WM_BEAUTIFY_FLAG" val="#wm#"/>
  <p:tag name="KSO_WM_UNIT_PRESET_TEXT" val="单击添加标题"/>
  <p:tag name="KSO_WM_UNIT_FILL_FORE_SCHEMECOLOR_INDEX" val="10"/>
  <p:tag name="KSO_WM_UNIT_FILL_TYPE" val="1"/>
  <p:tag name="KSO_WM_UNIT_TEXT_FILL_FORE_SCHEMECOLOR_INDEX" val="14"/>
  <p:tag name="KSO_WM_UNIT_TEXT_FILL_TYPE" val="1"/>
</p:tagLst>
</file>

<file path=ppt/tags/tag563.xml><?xml version="1.0" encoding="utf-8"?>
<p:tagLst xmlns:p="http://schemas.openxmlformats.org/presentationml/2006/main">
  <p:tag name="KSO_WM_BEAUTIFY_FLAG" val="#wm#"/>
  <p:tag name="KSO_WM_TEMPLATE_CATEGORY" val="custom"/>
  <p:tag name="KSO_WM_TEMPLATE_INDEX" val="20184553"/>
</p:tagLst>
</file>

<file path=ppt/tags/tag564.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565.xml><?xml version="1.0" encoding="utf-8"?>
<p:tagLst xmlns:p="http://schemas.openxmlformats.org/presentationml/2006/main">
  <p:tag name="KSO_WM_TAG_VERSION" val="1.0"/>
  <p:tag name="KSO_WM_BEAUTIFY_FLAG" val="#wm#"/>
  <p:tag name="KSO_WM_TEMPLATE_CATEGORY" val="custom"/>
  <p:tag name="KSO_WM_TEMPLATE_INDEX" val="140"/>
  <p:tag name="KSO_WM_UNIT_TYPE" val="a"/>
  <p:tag name="KSO_WM_UNIT_INDEX" val="1"/>
  <p:tag name="KSO_WM_UNIT_ID" val="custom140_4*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566.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56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568.xml><?xml version="1.0" encoding="utf-8"?>
<p:tagLst xmlns:p="http://schemas.openxmlformats.org/presentationml/2006/main">
  <p:tag name="COMMONDATA" val="eyJoZGlkIjoiYzM2YTg1MWE4Y2Q1MzU3NzA4MTI3ZDliZGRmNzZiOTcifQ=="/>
  <p:tag name="KSO_WPP_MARK_KEY" val="3d92ad22-acf7-4146-9669-5239d0485133"/>
</p:tagLst>
</file>

<file path=ppt/tags/tag5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5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5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6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3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3_1"/>
  <p:tag name="KSO_WM_UNIT_TEXT_FILL_FORE_SCHEMECOLOR_INDEX" val="14"/>
  <p:tag name="KSO_WM_UNIT_TEXT_FILL_TYPE" val="1"/>
</p:tagLst>
</file>

<file path=ppt/tags/tag6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6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6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4_1"/>
  <p:tag name="KSO_WM_UNIT_ID" val="diagram20169921_6*l_h_i*1_4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6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4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4_1"/>
  <p:tag name="KSO_WM_UNIT_TEXT_FILL_FORE_SCHEMECOLOR_INDEX" val="14"/>
  <p:tag name="KSO_WM_UNIT_TEXT_FILL_TYPE" val="1"/>
</p:tagLst>
</file>

<file path=ppt/tags/tag6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2_1"/>
  <p:tag name="KSO_WM_UNIT_ID" val="diagram20169921_6*l_h_i*1_2_1"/>
  <p:tag name="KSO_WM_UNIT_LAYERLEVEL" val="1_1_1"/>
  <p:tag name="KSO_WM_DIAGRAM_GROUP_CODE" val="l1-1"/>
  <p:tag name="KSO_WM_UNIT_FILL_FORE_SCHEMECOLOR_INDEX" val="8"/>
  <p:tag name="KSO_WM_UNIT_FILL_TYPE" val="1"/>
  <p:tag name="KSO_WM_UNIT_TEXT_FILL_FORE_SCHEMECOLOR_INDEX" val="2"/>
  <p:tag name="KSO_WM_UNIT_TEXT_FILL_TYPE" val="1"/>
</p:tagLst>
</file>

<file path=ppt/tags/tag6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2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2_1"/>
  <p:tag name="KSO_WM_UNIT_TEXT_FILL_FORE_SCHEMECOLOR_INDEX" val="14"/>
  <p:tag name="KSO_WM_UNIT_TEXT_FILL_TYPE" val="1"/>
</p:tagLst>
</file>

<file path=ppt/tags/tag6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1_1"/>
  <p:tag name="KSO_WM_UNIT_ID" val="diagram20169921_6*l_h_i*1_1_1"/>
  <p:tag name="KSO_WM_UNIT_LAYERLEVEL" val="1_1_1"/>
  <p:tag name="KSO_WM_DIAGRAM_GROUP_CODE" val="l1-1"/>
  <p:tag name="KSO_WM_UNIT_FILL_FORE_SCHEMECOLOR_INDEX" val="5"/>
  <p:tag name="KSO_WM_UNIT_FILL_TYPE" val="1"/>
  <p:tag name="KSO_WM_UNIT_TEXT_FILL_FORE_SCHEMECOLOR_INDEX" val="2"/>
  <p:tag name="KSO_WM_UNIT_TEXT_FILL_TYPE" val="1"/>
</p:tagLst>
</file>

<file path=ppt/tags/tag6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1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1_1"/>
  <p:tag name="KSO_WM_UNIT_TEXT_FILL_FORE_SCHEMECOLOR_INDEX" val="14"/>
  <p:tag name="KSO_WM_UNIT_TEXT_FILL_TYPE" val="1"/>
</p:tagLst>
</file>

<file path=ppt/tags/tag6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7.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7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7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7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73.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74.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75.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76.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5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5_1"/>
  <p:tag name="KSO_WM_UNIT_TEXT_FILL_FORE_SCHEMECOLOR_INDEX" val="14"/>
  <p:tag name="KSO_WM_UNIT_TEXT_FILL_TYPE" val="1"/>
</p:tagLst>
</file>

<file path=ppt/tags/tag77.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78.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f"/>
  <p:tag name="KSO_WM_UNIT_INDEX" val="1_6_1"/>
  <p:tag name="KSO_WM_UNIT_LAYERLEVEL" val="1_1_1"/>
  <p:tag name="KSO_WM_UNIT_VALUE" val="8"/>
  <p:tag name="KSO_WM_UNIT_HIGHLIGHT" val="0"/>
  <p:tag name="KSO_WM_UNIT_COMPATIBLE" val="0"/>
  <p:tag name="KSO_WM_UNIT_CLEAR" val="0"/>
  <p:tag name="KSO_WM_UNIT_PRESET_TEXT_INDEX" val="3"/>
  <p:tag name="KSO_WM_UNIT_PRESET_TEXT_LEN" val="12"/>
  <p:tag name="KSO_WM_DIAGRAM_GROUP_CODE" val="l1-1"/>
  <p:tag name="KSO_WM_UNIT_ID" val="diagram20169921_6*l_h_f*1_6_1"/>
  <p:tag name="KSO_WM_UNIT_TEXT_FILL_FORE_SCHEMECOLOR_INDEX" val="14"/>
  <p:tag name="KSO_WM_UNIT_TEXT_FILL_TYPE" val="1"/>
</p:tagLst>
</file>

<file path=ppt/tags/tag79.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3_1"/>
  <p:tag name="KSO_WM_UNIT_ID" val="diagram20169921_6*l_h_i*1_3_1"/>
  <p:tag name="KSO_WM_UNIT_LAYERLEVEL" val="1_1_1"/>
  <p:tag name="KSO_WM_DIAGRAM_GROUP_CODE" val="l1-1"/>
  <p:tag name="KSO_WM_UNIT_FILL_FORE_SCHEMECOLOR_INDEX" val="9"/>
  <p:tag name="KSO_WM_UNIT_FILL_TYPE" val="1"/>
  <p:tag name="KSO_WM_UNIT_TEXT_FILL_FORE_SCHEMECOLOR_INDEX" val="2"/>
  <p:tag name="KSO_WM_UNIT_TEXT_FILL_TYPE" val="1"/>
</p:tagLst>
</file>

<file path=ppt/tags/tag8.xml><?xml version="1.0" encoding="utf-8"?>
<p:tagLst xmlns:p="http://schemas.openxmlformats.org/presentationml/2006/main">
  <p:tag name="KSO_WM_UNIT_PLACING_PICTURE_USER_VIEWPORT" val="{&quot;height&quot;:3751,&quot;width&quot;:15840}"/>
</p:tagLst>
</file>

<file path=ppt/tags/tag80.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6_1"/>
  <p:tag name="KSO_WM_UNIT_ID" val="diagram20169921_6*l_h_i*1_6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81.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5_1"/>
  <p:tag name="KSO_WM_UNIT_ID" val="diagram20169921_6*l_h_i*1_5_1"/>
  <p:tag name="KSO_WM_UNIT_LAYERLEVEL" val="1_1_1"/>
  <p:tag name="KSO_WM_DIAGRAM_GROUP_CODE" val="l1-1"/>
  <p:tag name="KSO_WM_UNIT_FILL_FORE_SCHEMECOLOR_INDEX" val="7"/>
  <p:tag name="KSO_WM_UNIT_FILL_TYPE" val="1"/>
  <p:tag name="KSO_WM_UNIT_TEXT_FILL_FORE_SCHEMECOLOR_INDEX" val="2"/>
  <p:tag name="KSO_WM_UNIT_TEXT_FILL_TYPE" val="1"/>
</p:tagLst>
</file>

<file path=ppt/tags/tag82.xml><?xml version="1.0" encoding="utf-8"?>
<p:tagLst xmlns:p="http://schemas.openxmlformats.org/presentationml/2006/main">
  <p:tag name="KSO_WM_TAG_VERSION" val="1.0"/>
  <p:tag name="KSO_WM_BEAUTIFY_FLAG" val="#wm#"/>
  <p:tag name="KSO_WM_TEMPLATE_CATEGORY" val="diagram"/>
  <p:tag name="KSO_WM_TEMPLATE_INDEX" val="20169921"/>
  <p:tag name="KSO_WM_UNIT_TYPE" val="l_h_i"/>
  <p:tag name="KSO_WM_UNIT_INDEX" val="1_4_1"/>
  <p:tag name="KSO_WM_UNIT_ID" val="diagram20169921_6*l_h_i*1_4_1"/>
  <p:tag name="KSO_WM_UNIT_LAYERLEVEL" val="1_1_1"/>
  <p:tag name="KSO_WM_DIAGRAM_GROUP_CODE" val="l1-1"/>
  <p:tag name="KSO_WM_UNIT_FILL_FORE_SCHEMECOLOR_INDEX" val="6"/>
  <p:tag name="KSO_WM_UNIT_FILL_TYPE" val="1"/>
  <p:tag name="KSO_WM_UNIT_TEXT_FILL_FORE_SCHEMECOLOR_INDEX" val="2"/>
  <p:tag name="KSO_WM_UNIT_TEXT_FILL_TYPE" val="1"/>
</p:tagLst>
</file>

<file path=ppt/tags/tag83.xml><?xml version="1.0" encoding="utf-8"?>
<p:tagLst xmlns:p="http://schemas.openxmlformats.org/presentationml/2006/main">
  <p:tag name="ISLIDE.ICON" val="#393551;#25522;#393423;#370598;#181366;#17404;#18243;#64600;#81106;#370928;#393551;#385134;#393845;"/>
  <p:tag name="ISLIDE.DIAGRAM" val="#121256;#468584;#554155;"/>
</p:tagLst>
</file>

<file path=ppt/tags/tag84.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2_1"/>
  <p:tag name="KSO_WM_UNIT_ID" val="diagram20170390_1*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7"/>
  <p:tag name="KSO_WM_UNIT_FILL_TYPE" val="1"/>
  <p:tag name="KSO_WM_UNIT_TEXT_FILL_FORE_SCHEMECOLOR_INDEX" val="13"/>
  <p:tag name="KSO_WM_UNIT_TEXT_FILL_TYPE" val="1"/>
</p:tagLst>
</file>

<file path=ppt/tags/tag85.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2_1"/>
  <p:tag name="KSO_WM_UNIT_ID" val="diagram20170390_1*l_h_i*1_2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Lst>
</file>

<file path=ppt/tags/tag86.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1_1"/>
  <p:tag name="KSO_WM_UNIT_ID" val="diagram20170390_1*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FILL_FORE_SCHEMECOLOR_INDEX" val="6"/>
  <p:tag name="KSO_WM_UNIT_FILL_TYPE" val="1"/>
  <p:tag name="KSO_WM_UNIT_TEXT_FILL_FORE_SCHEMECOLOR_INDEX" val="13"/>
  <p:tag name="KSO_WM_UNIT_TEXT_FILL_TYPE" val="1"/>
</p:tagLst>
</file>

<file path=ppt/tags/tag87.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1_1"/>
  <p:tag name="KSO_WM_UNIT_ID" val="diagram20170390_1*l_h_i*1_1_1"/>
  <p:tag name="KSO_WM_UNIT_LAYERLEVEL" val="1_1_1"/>
  <p:tag name="KSO_WM_DIAGRAM_GROUP_CODE" val="l1-1"/>
  <p:tag name="KSO_WM_UNIT_HIGHLIGHT" val="0"/>
  <p:tag name="KSO_WM_UNIT_COMPATIBLE" val="0"/>
  <p:tag name="KSO_WM_UNIT_DIAGRAM_ISNUMVISUAL" val="0"/>
  <p:tag name="KSO_WM_UNIT_DIAGRAM_ISREFERUNIT" val="0"/>
  <p:tag name="KSO_WM_UNIT_SUBTYPE" val="d"/>
  <p:tag name="KSO_WM_UNIT_TEXT_FILL_FORE_SCHEMECOLOR_INDEX" val="14"/>
  <p:tag name="KSO_WM_UNIT_TEXT_FILL_TYPE" val="1"/>
</p:tagLst>
</file>

<file path=ppt/tags/tag88.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2_2"/>
  <p:tag name="KSO_WM_UNIT_ID" val="diagram20170390_1*l_h_i*1_2_2"/>
  <p:tag name="KSO_WM_UNIT_LAYERLEVEL" val="1_1_1"/>
  <p:tag name="KSO_WM_DIAGRAM_GROUP_CODE" val="l1-1"/>
  <p:tag name="KSO_WM_UNIT_HIGHLIGHT" val="0"/>
  <p:tag name="KSO_WM_UNIT_COMPATIBLE" val="0"/>
  <p:tag name="KSO_WM_UNIT_DIAGRAM_ISNUMVISUAL" val="0"/>
  <p:tag name="KSO_WM_UNIT_DIAGRAM_ISREFERUNIT" val="0"/>
  <p:tag name="KSO_WM_UNIT_LINE_FORE_SCHEMECOLOR_INDEX" val="7"/>
  <p:tag name="KSO_WM_UNIT_LINE_FILL_TYPE" val="2"/>
</p:tagLst>
</file>

<file path=ppt/tags/tag89.xml><?xml version="1.0" encoding="utf-8"?>
<p:tagLst xmlns:p="http://schemas.openxmlformats.org/presentationml/2006/main">
  <p:tag name="KSO_WM_TAG_VERSION" val="1.0"/>
  <p:tag name="KSO_WM_BEAUTIFY_FLAG" val="#wm#"/>
  <p:tag name="KSO_WM_TEMPLATE_CATEGORY" val="diagram"/>
  <p:tag name="KSO_WM_TEMPLATE_INDEX" val="20170390"/>
  <p:tag name="KSO_WM_UNIT_TYPE" val="l_h_i"/>
  <p:tag name="KSO_WM_UNIT_INDEX" val="1_1_2"/>
  <p:tag name="KSO_WM_UNIT_ID" val="diagram20170390_1*l_h_i*1_1_2"/>
  <p:tag name="KSO_WM_UNIT_LAYERLEVEL" val="1_1_1"/>
  <p:tag name="KSO_WM_DIAGRAM_GROUP_CODE" val="l1-1"/>
  <p:tag name="KSO_WM_UNIT_HIGHLIGHT" val="0"/>
  <p:tag name="KSO_WM_UNIT_COMPATIBLE" val="0"/>
  <p:tag name="KSO_WM_UNIT_DIAGRAM_ISNUMVISUAL" val="0"/>
  <p:tag name="KSO_WM_UNIT_DIAGRAM_ISREFERUNIT" val="0"/>
  <p:tag name="KSO_WM_UNIT_LINE_FORE_SCHEMECOLOR_INDEX" val="6"/>
  <p:tag name="KSO_WM_UNIT_LINE_FILL_TYPE" val="2"/>
</p:tagLst>
</file>

<file path=ppt/tags/tag9.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90.xml><?xml version="1.0" encoding="utf-8"?>
<p:tagLst xmlns:p="http://schemas.openxmlformats.org/presentationml/2006/main">
  <p:tag name="ISLIDE.ICON" val="#393551;#25522;#393423;#370598;#181366;#17404;#18243;#64600;#81106;#370928;#393551;#385134;#393845;"/>
  <p:tag name="ISLIDE.DIAGRAM" val="#121256;#468584;#554155;"/>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731_1*l_h_i*1_1_3"/>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731_1*l_h_i*1_1_1"/>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731_1*l_h_i*1_1_2"/>
  <p:tag name="KSO_WM_TEMPLATE_CATEGORY" val="diagram"/>
  <p:tag name="KSO_WM_TEMPLATE_INDEX" val="731"/>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4.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731_1*l_h_f*1_1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731_1*l_h_i*1_2_3"/>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731_1*l_h_i*1_2_1"/>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731_1*l_h_i*1_2_2"/>
  <p:tag name="KSO_WM_TEMPLATE_CATEGORY" val="diagram"/>
  <p:tag name="KSO_WM_TEMPLATE_INDEX" val="731"/>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98.xml><?xml version="1.0" encoding="utf-8"?>
<p:tagLst xmlns:p="http://schemas.openxmlformats.org/presentationml/2006/main">
  <p:tag name="KSO_WM_UNIT_SUBTYPE" val="a"/>
  <p:tag name="KSO_WM_UNIT_PRESET_TEXT" val="单击此处添加文本具体内容，简明扼要的阐述您的观点。"/>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731_1*l_h_f*1_2_1"/>
  <p:tag name="KSO_WM_TEMPLATE_CATEGORY" val="diagram"/>
  <p:tag name="KSO_WM_TEMPLATE_INDEX" val="731"/>
  <p:tag name="KSO_WM_UNIT_LAYERLEVEL" val="1_1_1"/>
  <p:tag name="KSO_WM_TAG_VERSION" val="1.0"/>
  <p:tag name="KSO_WM_BEAUTIFY_FLAG" val="#wm#"/>
  <p:tag name="KSO_WM_UNIT_TEXT_FILL_FORE_SCHEMECOLOR_INDEX" val="14"/>
  <p:tag name="KSO_WM_UNIT_TEXT_FILL_TYPE" val="1"/>
</p:tagLst>
</file>

<file path=ppt/tags/tag99.xml><?xml version="1.0" encoding="utf-8"?>
<p:tagLst xmlns:p="http://schemas.openxmlformats.org/presentationml/2006/main">
  <p:tag name="ISLIDE.ICON" val="#393551;#25522;#393423;#370598;#181366;#17404;#18243;#64600;#81106;#370928;#393551;#385134;#393845;"/>
  <p:tag name="ISLIDE.DIAGRAM" val="#121256;#468584;#554155;"/>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11505</Words>
  <Application>WPS 演示</Application>
  <PresentationFormat>宽屏</PresentationFormat>
  <Paragraphs>891</Paragraphs>
  <Slides>48</Slides>
  <Notes>8</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48</vt:i4>
      </vt:variant>
    </vt:vector>
  </HeadingPairs>
  <TitlesOfParts>
    <vt:vector size="70" baseType="lpstr">
      <vt:lpstr>Arial</vt:lpstr>
      <vt:lpstr>宋体</vt:lpstr>
      <vt:lpstr>Wingdings</vt:lpstr>
      <vt:lpstr>黑体</vt:lpstr>
      <vt:lpstr>Arial</vt:lpstr>
      <vt:lpstr>微软雅黑</vt:lpstr>
      <vt:lpstr>Wingdings</vt:lpstr>
      <vt:lpstr>Century Gothic</vt:lpstr>
      <vt:lpstr>Calibri</vt:lpstr>
      <vt:lpstr>Calibri Light</vt:lpstr>
      <vt:lpstr>CiscoSansTT ExtraLight</vt:lpstr>
      <vt:lpstr>MS PGothic</vt:lpstr>
      <vt:lpstr>Segoe Print</vt:lpstr>
      <vt:lpstr>Arial Unicode MS</vt:lpstr>
      <vt:lpstr>Calibri</vt:lpstr>
      <vt:lpstr>华文细黑</vt:lpstr>
      <vt:lpstr>微软雅黑 Light</vt:lpstr>
      <vt:lpstr>Calibri Light</vt:lpstr>
      <vt:lpstr>Malgun Gothic</vt:lpstr>
      <vt:lpstr>Times New Roman</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yang</cp:lastModifiedBy>
  <cp:revision>462</cp:revision>
  <dcterms:created xsi:type="dcterms:W3CDTF">2018-03-01T02:03:00Z</dcterms:created>
  <dcterms:modified xsi:type="dcterms:W3CDTF">2022-10-25T03:14:24Z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EFD3B976CD074C7FB0583CB018517DFF</vt:lpwstr>
  </property>
</Properties>
</file>